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4" r:id="rId9"/>
    <p:sldId id="262" r:id="rId10"/>
    <p:sldId id="270" r:id="rId11"/>
    <p:sldId id="276" r:id="rId12"/>
    <p:sldId id="271" r:id="rId13"/>
    <p:sldId id="267" r:id="rId14"/>
    <p:sldId id="268" r:id="rId15"/>
    <p:sldId id="269" r:id="rId16"/>
    <p:sldId id="272" r:id="rId17"/>
    <p:sldId id="274" r:id="rId18"/>
    <p:sldId id="277" r:id="rId19"/>
    <p:sldId id="280" r:id="rId20"/>
    <p:sldId id="281" r:id="rId21"/>
    <p:sldId id="282" r:id="rId22"/>
    <p:sldId id="279" r:id="rId23"/>
    <p:sldId id="278" r:id="rId24"/>
    <p:sldId id="265" r:id="rId25"/>
    <p:sldId id="266" r:id="rId26"/>
    <p:sldId id="275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9FA02C-6175-4198-86F7-B3AFC863D3B3}">
  <a:tblStyle styleId="{EA9FA02C-6175-4198-86F7-B3AFC863D3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8844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333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ab4daa12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ab4daa12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484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ab4daa12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ab4daa12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356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a0f75536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a0f75536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7999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aee0af5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aee0af5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648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aee0af53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aee0af53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5261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aee0af53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8aee0af53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720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aee0af534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aee0af534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8422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af0fbba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af0fbba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626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aee0af53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8aee0af53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845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a206fa30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a206fa30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375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a206fa30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a206fa30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961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a206fa30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a206fa30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1150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af0fbbad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af0fbbad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04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ab4daa1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ab4daa12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Re. robot’s state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0538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ab4daa12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ab4daa12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4922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ab4daa12f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ab4daa12f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28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ab4daa12f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ab4daa12f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7498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a0f75536a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a0f75536a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103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ab4daa12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ab4daa12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Re. control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7659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ab4daa1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ab4daa1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Re. control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177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B4AD7-B73B-4172-B6C1-82B0A40087EC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C229E-09C9-44D3-80E6-29EAFC890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7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hu-dvrk/sawIntuitiveResearchKit/wiki#core-softwar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ollaborative-robotics/documentation/wiki/Robot-API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ithub.com/collaborative-robotics/crtk-matlab-client" TargetMode="External"/><Relationship Id="rId4" Type="http://schemas.openxmlformats.org/officeDocument/2006/relationships/hyperlink" Target="https://github.com/collaborative-robotics/crtk-python-clien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hu-cisst/cisst/tree/feature-crtk/utils/crtk-por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gfischer@medmotion.co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jhu-saw/sawOpenIGTLink/tree/devel" TargetMode="External"/><Relationship Id="rId13" Type="http://schemas.openxmlformats.org/officeDocument/2006/relationships/hyperlink" Target="https://github.com/jhu-dvrk/sawIntuitiveResearchKit/wiki/CatkinBuild" TargetMode="External"/><Relationship Id="rId3" Type="http://schemas.openxmlformats.org/officeDocument/2006/relationships/hyperlink" Target="https://github.com/jhu-cisst/cisst-ros/tree/devel" TargetMode="External"/><Relationship Id="rId7" Type="http://schemas.openxmlformats.org/officeDocument/2006/relationships/hyperlink" Target="https://github.com/collaborative-robotics/crtk_python_client" TargetMode="External"/><Relationship Id="rId12" Type="http://schemas.openxmlformats.org/officeDocument/2006/relationships/hyperlink" Target="https://github.com/jhu-dvrk/sawIntuitiveResearchKit/wiki/QLA-Heat-Sink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collaborative-robotics/crtk_matlab_client" TargetMode="External"/><Relationship Id="rId11" Type="http://schemas.openxmlformats.org/officeDocument/2006/relationships/hyperlink" Target="https://github.com/jhu-dvrk/sawIntuitiveResearchKit/wiki/Tool-Detection" TargetMode="External"/><Relationship Id="rId5" Type="http://schemas.openxmlformats.org/officeDocument/2006/relationships/hyperlink" Target="https://github.com/collaborative-robotics/documentation/wiki/Robot-API-motion" TargetMode="External"/><Relationship Id="rId10" Type="http://schemas.openxmlformats.org/officeDocument/2006/relationships/hyperlink" Target="https://github.com/jhu-dvrk/sawIntuitiveResearchKit/wiki/Board-Versions" TargetMode="External"/><Relationship Id="rId4" Type="http://schemas.openxmlformats.org/officeDocument/2006/relationships/hyperlink" Target="https://github.com/collaborative-robotics/documentation/wiki/Robot-API-status" TargetMode="External"/><Relationship Id="rId9" Type="http://schemas.openxmlformats.org/officeDocument/2006/relationships/hyperlink" Target="https://github.com/jhu-saw/sawSocketStreamer/tree/devel" TargetMode="External"/><Relationship Id="rId14" Type="http://schemas.openxmlformats.org/officeDocument/2006/relationships/hyperlink" Target="https://github.com/jhu-dvrk/sawIntuitiveResearchKit/wiki/MacBuil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4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dVRK</a:t>
            </a:r>
            <a:r>
              <a:rPr lang="en" dirty="0"/>
              <a:t> 2.0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1812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January 2021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Tentative release date: ASAP</a:t>
            </a:r>
            <a:endParaRPr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500" y="465325"/>
            <a:ext cx="962025" cy="7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Other software updates</a:t>
            </a:r>
            <a:endParaRPr dirty="0"/>
          </a:p>
        </p:txBody>
      </p:sp>
      <p:sp>
        <p:nvSpPr>
          <p:cNvPr id="188" name="Google Shape;188;p27"/>
          <p:cNvSpPr txBox="1">
            <a:spLocks noGrp="1"/>
          </p:cNvSpPr>
          <p:nvPr>
            <p:ph type="body" idx="1"/>
          </p:nvPr>
        </p:nvSpPr>
        <p:spPr>
          <a:xfrm>
            <a:off x="311700" y="975050"/>
            <a:ext cx="8249400" cy="3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More health checks, trigger warnings and errors: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Tasks periodicity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Amplifiers temperature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GUI improvements: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Main window shows each arm state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Widget to display in HRSV with arm/console/</a:t>
            </a:r>
            <a:r>
              <a:rPr lang="en" dirty="0" err="1"/>
              <a:t>teleop</a:t>
            </a:r>
            <a:r>
              <a:rPr lang="en" dirty="0"/>
              <a:t> state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Widget to control camera focus (using ISI focus controller)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Widget to move arm to joint position with option to set maximum speed (%)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OS Support:</a:t>
            </a:r>
            <a:endParaRPr dirty="0"/>
          </a:p>
          <a:p>
            <a:pPr lvl="1">
              <a:spcBef>
                <a:spcPts val="0"/>
              </a:spcBef>
              <a:buClr>
                <a:srgbClr val="595959"/>
              </a:buClr>
              <a:buFont typeface="Arial"/>
              <a:buChar char="-"/>
            </a:pPr>
            <a:r>
              <a:rPr lang="en" dirty="0">
                <a:solidFill>
                  <a:srgbClr val="595959"/>
                </a:solidFill>
              </a:rPr>
              <a:t>N</a:t>
            </a:r>
            <a:r>
              <a:rPr lang="en-US" dirty="0">
                <a:solidFill>
                  <a:srgbClr val="595959"/>
                </a:solidFill>
              </a:rPr>
              <a:t>e</a:t>
            </a:r>
            <a:r>
              <a:rPr lang="en" dirty="0">
                <a:solidFill>
                  <a:srgbClr val="595959"/>
                </a:solidFill>
              </a:rPr>
              <a:t>w build instructions using </a:t>
            </a:r>
            <a:r>
              <a:rPr lang="en" i="1" dirty="0" err="1">
                <a:solidFill>
                  <a:srgbClr val="595959"/>
                </a:solidFill>
              </a:rPr>
              <a:t>wstool</a:t>
            </a:r>
            <a:r>
              <a:rPr lang="en" dirty="0">
                <a:solidFill>
                  <a:srgbClr val="595959"/>
                </a:solidFill>
              </a:rPr>
              <a:t> on Linux, lighter build and easier upgrades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Support for Ubuntu 16.04 with ROS kinetic, 18.04 with melodic and 20.04 with noetic</a:t>
            </a: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Git </a:t>
            </a:r>
            <a:r>
              <a:rPr lang="en" dirty="0" err="1"/>
              <a:t>Wor</a:t>
            </a:r>
            <a:r>
              <a:rPr lang="en-US" dirty="0"/>
              <a:t>k</a:t>
            </a:r>
            <a:r>
              <a:rPr lang="en" dirty="0"/>
              <a:t>flow integration for </a:t>
            </a:r>
            <a:r>
              <a:rPr lang="en" i="1" dirty="0" err="1"/>
              <a:t>cisst</a:t>
            </a:r>
            <a:r>
              <a:rPr lang="en" dirty="0"/>
              <a:t> (Linux, MacOS, Windows) and </a:t>
            </a:r>
            <a:r>
              <a:rPr lang="en" i="1" dirty="0" err="1"/>
              <a:t>dVRK</a:t>
            </a:r>
            <a:r>
              <a:rPr lang="en" dirty="0"/>
              <a:t> stack (</a:t>
            </a:r>
            <a:r>
              <a:rPr lang="en-US" dirty="0">
                <a:hlinkClick r:id="rId3"/>
              </a:rPr>
              <a:t>"badges"</a:t>
            </a:r>
            <a:r>
              <a:rPr lang="en-US" dirty="0"/>
              <a:t>):</a:t>
            </a:r>
            <a:endParaRPr lang="en" dirty="0"/>
          </a:p>
        </p:txBody>
      </p:sp>
      <p:sp>
        <p:nvSpPr>
          <p:cNvPr id="189" name="Google Shape;18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D0D52-A178-A047-A8F2-587B59897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75" y="4277144"/>
            <a:ext cx="5812650" cy="4213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Other software updates</a:t>
            </a:r>
            <a:endParaRPr dirty="0"/>
          </a:p>
        </p:txBody>
      </p:sp>
      <p:sp>
        <p:nvSpPr>
          <p:cNvPr id="188" name="Google Shape;188;p27"/>
          <p:cNvSpPr txBox="1">
            <a:spLocks noGrp="1"/>
          </p:cNvSpPr>
          <p:nvPr>
            <p:ph type="body" idx="1"/>
          </p:nvPr>
        </p:nvSpPr>
        <p:spPr>
          <a:xfrm>
            <a:off x="311700" y="975050"/>
            <a:ext cx="8249400" cy="3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har char="-"/>
            </a:pPr>
            <a:r>
              <a:rPr lang="en-US" dirty="0"/>
              <a:t>IO Level: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dirty="0"/>
              <a:t>UDP support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dirty="0"/>
              <a:t>Better velocity estimation with firmware 7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dirty="0"/>
              <a:t>Enforce more units in configurations files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dirty="0"/>
              <a:t>Extensive code cleanup</a:t>
            </a:r>
          </a:p>
          <a:p>
            <a:pPr>
              <a:buChar char="-"/>
            </a:pPr>
            <a:r>
              <a:rPr lang="en-US" dirty="0"/>
              <a:t>New script to calibrate PSM potentiometer for insertion joint</a:t>
            </a:r>
          </a:p>
          <a:p>
            <a:pPr>
              <a:buChar char="-"/>
            </a:pPr>
            <a:r>
              <a:rPr lang="en-US" dirty="0"/>
              <a:t>ROS service to query all forward kinematic frames</a:t>
            </a:r>
          </a:p>
          <a:p>
            <a:pPr>
              <a:buChar char="-"/>
            </a:pPr>
            <a:r>
              <a:rPr lang="en-US" dirty="0"/>
              <a:t>Teleoperation over ROS</a:t>
            </a:r>
          </a:p>
          <a:p>
            <a:pPr lvl="0">
              <a:buChar char="-"/>
            </a:pPr>
            <a:r>
              <a:rPr lang="en-US" dirty="0"/>
              <a:t>SAW text-to-speech over ROS</a:t>
            </a:r>
          </a:p>
          <a:p>
            <a:pPr>
              <a:buFont typeface="Arial"/>
              <a:buChar char="-"/>
            </a:pPr>
            <a:r>
              <a:rPr lang="en-US" dirty="0"/>
              <a:t>Fixed velocity/acceleration ‘ratio’ for joint trajectories</a:t>
            </a:r>
          </a:p>
          <a:p>
            <a:pPr marL="114300" lvl="0" indent="0">
              <a:buNone/>
            </a:pPr>
            <a:endParaRPr lang="en-US" dirty="0"/>
          </a:p>
        </p:txBody>
      </p:sp>
      <p:sp>
        <p:nvSpPr>
          <p:cNvPr id="189" name="Google Shape;18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005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Dark mode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7587" y="828475"/>
            <a:ext cx="6128826" cy="40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Collaborative Robotics ToolKit (CRTK): motivation</a:t>
            </a:r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dVRK API grew “organically” since 2012…</a:t>
            </a:r>
            <a:endParaRPr/>
          </a:p>
          <a:p>
            <a:pPr marL="457200" lvl="0" indent="-323850" algn="l" rtl="0">
              <a:spcBef>
                <a:spcPts val="160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API not easy to understand for new users, hard to write your own application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Inconsistent API across devices, hard to integrate/swap devices and develop shared tools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Inconsistent API within the dVRK code base, hard to maintain for us</a:t>
            </a:r>
            <a:endParaRPr sz="1500"/>
          </a:p>
        </p:txBody>
      </p:sp>
      <p:graphicFrame>
        <p:nvGraphicFramePr>
          <p:cNvPr id="167" name="Google Shape;167;p24"/>
          <p:cNvGraphicFramePr/>
          <p:nvPr/>
        </p:nvGraphicFramePr>
        <p:xfrm>
          <a:off x="198713" y="2655050"/>
          <a:ext cx="8746575" cy="2086770"/>
        </p:xfrm>
        <a:graphic>
          <a:graphicData uri="http://schemas.openxmlformats.org/drawingml/2006/table">
            <a:tbl>
              <a:tblPr>
                <a:noFill/>
                <a:tableStyleId>{EA9FA02C-6175-4198-86F7-B3AFC863D3B3}</a:tableStyleId>
              </a:tblPr>
              <a:tblGrid>
                <a:gridCol w="221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C++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ROS topic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Python Client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Matlab Client</a:t>
                      </a:r>
                      <a:endParaRPr sz="1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CRTK</a:t>
                      </a:r>
                      <a:endParaRPr sz="12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GetPositionCartesian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position_cartesian_current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get_current_position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position_current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measured_cp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GetPositionCartesianDesired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position_cartesian_desired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get_desired_position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position_desired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setpoint_cp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SetPositionCartesian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set_position_cartesian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move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(interpolate = False)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move</a:t>
                      </a:r>
                      <a:endParaRPr sz="1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(interpolate = False)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servo_cp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SetPositionGoalCartesian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set_position_goal_cartesian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move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move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move_cp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8" name="Google Shape;16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CRTK: pros</a:t>
            </a:r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4039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Standardized and documented API for robot state, move commands and operating state: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https://github.com/collaborative-robotics/documentation/wiki/Robot-API</a:t>
            </a:r>
            <a:r>
              <a:rPr lang="en" dirty="0"/>
              <a:t>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More options to swap arms (PSM vs. JHU Eye Robot, MTM vs Omni or </a:t>
            </a:r>
            <a:r>
              <a:rPr lang="en" dirty="0" err="1"/>
              <a:t>ForceDimension</a:t>
            </a:r>
            <a:r>
              <a:rPr lang="en" dirty="0"/>
              <a:t>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General purpose clients (not </a:t>
            </a:r>
            <a:r>
              <a:rPr lang="en" dirty="0" err="1"/>
              <a:t>dVRK</a:t>
            </a:r>
            <a:r>
              <a:rPr lang="en" dirty="0"/>
              <a:t> specific and improved):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ROS Python: </a:t>
            </a:r>
            <a:r>
              <a:rPr lang="en" u="sng" dirty="0">
                <a:solidFill>
                  <a:schemeClr val="hlink"/>
                </a:solidFill>
                <a:hlinkClick r:id="rId4"/>
              </a:rPr>
              <a:t>https://github.com/collaborative-robotics/crtk-python-client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ROS </a:t>
            </a:r>
            <a:r>
              <a:rPr lang="en" dirty="0" err="1"/>
              <a:t>Matlab</a:t>
            </a:r>
            <a:r>
              <a:rPr lang="en" dirty="0"/>
              <a:t>: </a:t>
            </a:r>
            <a:r>
              <a:rPr lang="en" u="sng" dirty="0">
                <a:solidFill>
                  <a:schemeClr val="hlink"/>
                </a:solidFill>
                <a:hlinkClick r:id="rId5"/>
              </a:rPr>
              <a:t>https://github.com/collaborative-robotics/crtk-matlab-client</a:t>
            </a:r>
            <a:r>
              <a:rPr lang="en" dirty="0"/>
              <a:t>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For </a:t>
            </a:r>
            <a:r>
              <a:rPr lang="en" dirty="0" err="1"/>
              <a:t>cisst</a:t>
            </a:r>
            <a:r>
              <a:rPr lang="en" dirty="0"/>
              <a:t>/SAW ”devices” (</a:t>
            </a:r>
            <a:r>
              <a:rPr lang="en" dirty="0" err="1"/>
              <a:t>dVRK</a:t>
            </a:r>
            <a:r>
              <a:rPr lang="en" dirty="0"/>
              <a:t>, Omni, Falcon, </a:t>
            </a:r>
            <a:r>
              <a:rPr lang="en" dirty="0" err="1"/>
              <a:t>NDi</a:t>
            </a:r>
            <a:r>
              <a:rPr lang="en" dirty="0"/>
              <a:t>, </a:t>
            </a:r>
            <a:r>
              <a:rPr lang="en" dirty="0" err="1"/>
              <a:t>Atracsys</a:t>
            </a:r>
            <a:r>
              <a:rPr lang="en" dirty="0"/>
              <a:t>…):  ROS bridge, </a:t>
            </a:r>
            <a:r>
              <a:rPr lang="en" dirty="0" err="1"/>
              <a:t>OpenIGTLink</a:t>
            </a:r>
            <a:r>
              <a:rPr lang="en" dirty="0"/>
              <a:t> bridge, Qt Widgets...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ROS </a:t>
            </a:r>
            <a:r>
              <a:rPr lang="en" dirty="0" err="1"/>
              <a:t>MoveIt</a:t>
            </a:r>
            <a:r>
              <a:rPr lang="en" dirty="0"/>
              <a:t>! support (later release)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 lang="en" b="1" i="1" u="sng" dirty="0"/>
          </a:p>
          <a:p>
            <a:pPr marL="139700" indent="0">
              <a:buSzPts val="1400"/>
              <a:buNone/>
            </a:pPr>
            <a:r>
              <a:rPr lang="en" sz="1400" b="1" u="sng" dirty="0"/>
              <a:t>Note:</a:t>
            </a:r>
            <a:r>
              <a:rPr lang="en" sz="1400" dirty="0"/>
              <a:t> </a:t>
            </a:r>
            <a:r>
              <a:rPr lang="en" sz="1400" i="1" dirty="0" err="1"/>
              <a:t>cisst</a:t>
            </a:r>
            <a:r>
              <a:rPr lang="en" sz="1400" dirty="0"/>
              <a:t> libraries are foundation libraries, </a:t>
            </a:r>
            <a:r>
              <a:rPr lang="en" sz="1400" i="1" dirty="0"/>
              <a:t>SAW </a:t>
            </a:r>
            <a:r>
              <a:rPr lang="en" sz="1400" dirty="0"/>
              <a:t>(Surgical Assistant Workstation) components are based on </a:t>
            </a:r>
            <a:r>
              <a:rPr lang="en" sz="1400" i="1" dirty="0" err="1"/>
              <a:t>cisst</a:t>
            </a:r>
            <a:r>
              <a:rPr lang="en" sz="1400" dirty="0"/>
              <a:t> libraries.</a:t>
            </a:r>
            <a:endParaRPr sz="1400" dirty="0"/>
          </a:p>
        </p:txBody>
      </p:sp>
      <p:sp>
        <p:nvSpPr>
          <p:cNvPr id="175" name="Google Shape;17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CRTK: cons</a:t>
            </a:r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Major refactoring for dVRK internals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Time consuming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Might require fast release of 2.0.1, 2.0.2… to address newly introduced “issues”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Change of API for end-user applications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We provide a conversion table and script to update user code: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https://github.com/jhu-cisst/cisst/tree/feature-crtk/utils/crtk-port</a:t>
            </a:r>
            <a:r>
              <a:rPr lang="en"/>
              <a:t> </a:t>
            </a:r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Ethernet Support (UDP)</a:t>
            </a:r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5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Ethernet is supported everywhere, including Windows, RTOS, Simulink Real-Time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Real-time drivers for Ethernet readily available</a:t>
            </a:r>
            <a:endParaRPr dirty="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Supported by Firmware Rev 7 and dVRK 2.0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03" name="Google Shape;20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04" name="Google Shape;20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350" y="2878763"/>
            <a:ext cx="3380225" cy="16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2850" y="2909425"/>
            <a:ext cx="4419600" cy="16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firmware updates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Dallas Chip interface for PSM instruments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Even better velocity estimation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More efficient power on/off commands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More efficient broadcast protocol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Implement Configuration ROM to provide FPGA type, board ID and firmware version for PC (</a:t>
            </a:r>
            <a:r>
              <a:rPr lang="en" dirty="0">
                <a:latin typeface="Courier New" panose="02070309020205020404" pitchFamily="49" charset="0"/>
                <a:cs typeface="Courier New" panose="02070309020205020404" pitchFamily="49" charset="0"/>
              </a:rPr>
              <a:t>dmesg –w</a:t>
            </a:r>
            <a:r>
              <a:rPr lang="en" dirty="0"/>
              <a:t>), helps with troubleshooting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Software command to reboot FPGA (e.g., after reprogramming)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Waveform table to enable precisely timed digital outputs via QLA (e.g., for testing) </a:t>
            </a:r>
            <a:endParaRPr dirty="0"/>
          </a:p>
        </p:txBody>
      </p:sp>
      <p:sp>
        <p:nvSpPr>
          <p:cNvPr id="220" name="Google Shape;22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dVRK on other platforms (MacOS and Windows)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837AF-F85C-A14B-B28B-DEF46D235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551"/>
            <a:ext cx="5797476" cy="3027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9A90CA-194E-5842-B4A9-D1AC4F687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69" y="2362823"/>
            <a:ext cx="3947202" cy="2713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758" y="1223638"/>
            <a:ext cx="5248050" cy="327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54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Update: Some Stats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are in Production Run #8</a:t>
            </a:r>
          </a:p>
          <a:p>
            <a:r>
              <a:rPr lang="en-US" dirty="0"/>
              <a:t>12 Sites ordering new control systems!</a:t>
            </a:r>
          </a:p>
          <a:p>
            <a:r>
              <a:rPr lang="en-US" dirty="0"/>
              <a:t>41 new </a:t>
            </a:r>
            <a:r>
              <a:rPr lang="en-US" dirty="0" err="1"/>
              <a:t>dVRK</a:t>
            </a:r>
            <a:r>
              <a:rPr lang="en-US" dirty="0"/>
              <a:t> Controllers (MTM, PSM, ECM) in production</a:t>
            </a:r>
          </a:p>
          <a:p>
            <a:r>
              <a:rPr lang="en-US" dirty="0"/>
              <a:t>13 new SUJ Controllers in production</a:t>
            </a:r>
          </a:p>
          <a:p>
            <a:r>
              <a:rPr lang="en-US" dirty="0"/>
              <a:t>107 Control Boards going out in this run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s://lh3.googleusercontent.com/XAHradXI2COEUSUriE_GAboGAyzH8ivDFQWdVDJVyGy2rB5oSBu_AOfOlbyQPZhPFzPFKCvLhF1H7ITo0UYiaJ2qkP1njgaqX_yp_j7W1IBRYLUiMQfL7oX0flK-pFuZkyMhoGzibN2s65S6R5EAAG5eNVBHhGkJZ7QFsoF1OyWzk_oWlxSdHTiNDYoSrOsMWsrLbzp5aT9K878rCYNGSUFMI2uKgKfSgjrFOGbhU4Tb_ca4SCxu-0xoMkc5HrJjm2Xb0Plo8UIlBq0sHPY6T5KP6b6QsZUoWsL4qUyH4-Vs80osf7NSfB-F1aQyA-ZmJPxKa6g750n2rSDb4wjluEtyOIu5q1CZuGpRhh6Q1OdCG2aWv0FYunrHsSmuJg0MXXeFODgCTbrs6YZOw5Dv9dWDLf3BLjI9fDA-dwjUkWA4vGg-vJXkZa1Bdp4v5k3NevKhUKdJl1gKj_6NMntmZhS8MIERK4c9rtaJtDeFaXreGJXtpWs0MM0ktzy0ezy8xCYX0iYpYXRvA4_vRrOqGUc2xSLhaOGvCFhPeRWoXFqakhZECw_l4XDdjCindaFJGJVdESVF2stY8UmlXouvPf0_iK0nnPrHnz73j8eCqCHBovVNTCrNNLA_kvtJqEI8_f9MzXCQc4uO0CzqzG0RLr4-7UgEOW9RnpmFJjHFTLDIExIqw5GO1drOFYdkmA=w2317-h1738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4182" y="1369219"/>
            <a:ext cx="3790784" cy="28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5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368724" y="1062025"/>
            <a:ext cx="2334719" cy="39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User experience</a:t>
            </a:r>
            <a:endParaRPr lang="en-US" sz="1300" dirty="0"/>
          </a:p>
          <a:p>
            <a:pPr marL="431800" lvl="1" indent="-285750">
              <a:buSzPts val="1300"/>
              <a:buFont typeface="Arial" panose="020B0604020202020204" pitchFamily="34" charset="0"/>
              <a:buChar char="•"/>
            </a:pPr>
            <a:r>
              <a:rPr lang="en" sz="1300" dirty="0"/>
              <a:t>Surgeon: “Feels like the real one”</a:t>
            </a:r>
          </a:p>
          <a:p>
            <a:pPr marL="431800" lvl="1" indent="-285750">
              <a:buSzPts val="1300"/>
              <a:buFont typeface="Arial" panose="020B0604020202020204" pitchFamily="34" charset="0"/>
              <a:buChar char="•"/>
            </a:pPr>
            <a:r>
              <a:rPr lang="en-US" sz="1300" dirty="0"/>
              <a:t>Researcher: build, API, documentation…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/>
              <a:t>Software</a:t>
            </a:r>
          </a:p>
          <a:p>
            <a:pPr marL="431800" indent="-285750">
              <a:buSzPts val="1300"/>
              <a:buFont typeface="Arial" panose="020B0604020202020204" pitchFamily="34" charset="0"/>
              <a:buChar char="•"/>
            </a:pPr>
            <a:r>
              <a:rPr lang="en-US" sz="1300" dirty="0"/>
              <a:t>Robot’s state</a:t>
            </a:r>
          </a:p>
          <a:p>
            <a:pPr marL="431800" indent="-285750">
              <a:buSzPts val="1300"/>
              <a:buFont typeface="Arial" panose="020B0604020202020204" pitchFamily="34" charset="0"/>
              <a:buChar char="•"/>
            </a:pPr>
            <a:r>
              <a:rPr lang="en-US" sz="1300" dirty="0"/>
              <a:t>PSM Tools</a:t>
            </a:r>
          </a:p>
          <a:p>
            <a:pPr marL="431800" lvl="0" indent="-285750" algn="l" rtl="0">
              <a:spcBef>
                <a:spcPts val="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•"/>
            </a:pPr>
            <a:r>
              <a:rPr lang="en-US" sz="1300" dirty="0"/>
              <a:t>Control</a:t>
            </a:r>
          </a:p>
          <a:p>
            <a:pPr marL="431800" lvl="0" indent="-285750" algn="l" rtl="0">
              <a:spcBef>
                <a:spcPts val="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•"/>
            </a:pPr>
            <a:r>
              <a:rPr lang="en-US" sz="1300" dirty="0"/>
              <a:t>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System integration</a:t>
            </a:r>
            <a:endParaRPr sz="1300" dirty="0"/>
          </a:p>
          <a:p>
            <a:pPr marL="4318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•"/>
            </a:pPr>
            <a:r>
              <a:rPr lang="en" sz="1300" dirty="0"/>
              <a:t>Software</a:t>
            </a:r>
            <a:endParaRPr sz="1300" dirty="0"/>
          </a:p>
          <a:p>
            <a:pPr marL="4318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•"/>
            </a:pPr>
            <a:r>
              <a:rPr lang="en" sz="1300" dirty="0"/>
              <a:t>Firmware</a:t>
            </a:r>
            <a:endParaRPr sz="1300" dirty="0"/>
          </a:p>
          <a:p>
            <a:pPr marL="4318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•"/>
            </a:pPr>
            <a:r>
              <a:rPr lang="en" sz="1300" dirty="0"/>
              <a:t>Hardware</a:t>
            </a:r>
            <a:endParaRPr sz="1300" dirty="0"/>
          </a:p>
        </p:txBody>
      </p:sp>
      <p:pic>
        <p:nvPicPr>
          <p:cNvPr id="2" name="phantom dVRK experiment.MOV" descr="phantom dVRK experiment.MOV">
            <a:hlinkClick r:id="" action="ppaction://media"/>
            <a:extLst>
              <a:ext uri="{FF2B5EF4-FFF2-40B4-BE49-F238E27FC236}">
                <a16:creationId xmlns:a16="http://schemas.microsoft.com/office/drawing/2014/main" id="{F5DC2DDA-6F48-AF4E-8DBE-815C18A782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6901" y="815007"/>
            <a:ext cx="6452925" cy="3629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Update: SUJ</a:t>
            </a:r>
          </a:p>
        </p:txBody>
      </p:sp>
      <p:pic>
        <p:nvPicPr>
          <p:cNvPr id="2052" name="Picture 4" descr="https://lh3.googleusercontent.com/Sgl6UVzxQiSFHT0RE10UAqn-ep1kHtceBlPbr9zV1pvBSrCru69Pf0LLhheG-agV4BuI-cm3Y33RW9ar18E2pTSy94PSiQUNUgP2u4UARQVbaEOPj7KfBiQklqBvePbhA4i00oHRzozKmBlzKNRq5CHgMxXbHE8P0jJiDz6wiif8_wFgtvJXkqGCzWXObqS5-W1T8NX8aL1nN5bCMv3PNZMQ57iteCc8rwmQFQ5AvjIdm34M3TTpwNKYObj_dfaTFoYs_UrQFFSuqXLyKypJtJmeb8z5i9O4IGhlpZ6DGh0fadBiB-uDMtFBegocqhG89ucnjJFvphCE5Ogfso8XGuChgZRG5xRXKPxJJ32etJfq9e8do2x_CYv6QBCuUiZ771H174x_3NrVXQkzBEsLnVz7ruJJ6cLyDYXVMdQ5whFgDlqfxDuteVDrxNFzb8hDH8mDQwG-NmbjhX_98H-FP9MXEe6gujsGzg40qQxepTBpoEssMLeD8m-ireuA7y8Y9ZnMDHFVLza9XxSes1oRhbB9Hdt6ucC_ZA49Om5WadvrO3VgBvHfkWVyybkw77_OZjujC_qP_Xf5S-kFbKHhIJY8NlscDEfbq46aSoE3yVqfC4FrGduKIAmkXkf44mAdZxkU2VGpnm2Yy9eFbEHRWi5wsp31Cv516tW9WCpjk5FOnsIdMd3C8Uhgsl3IHQ=w1305-h1738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2808" y="1084604"/>
            <a:ext cx="283001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3.googleusercontent.com/KTDkT45o_sTg6Qy7nmYwxvUe71E5el0h0d_1gKMo2CqwZfw4WEOhdjV0uXNqL9h0QQWOZE1uCmsdLceAqQp9bECvCEeTgR7XZONosoYa_NJyIyMEV73zZrKXx7z6c6fpwZJu5VA8lJV07l9dciBHyIN69hGwxcuU-4lT76lqFnxMnne7ahhJgvJ_A9MYClWGj-YHGeG2byAK86Xu30zzug__2hcuMQqMl0-DmMqz7aufLQuS3WgquFPOIj7IhgoS7F_iiXO3n9wG8cGMXGmZTnkfQyC4n0fPr5sY-9H4IF5nIIajGavnHtOSzDyBUwaeffcDOy9SufgQx-gugmQMoldvSCBME5RxdsoPN2l2Jhm3pnWNgyVW6nDIEjppwQdDJWuV6S8SaIe19PgV3TUGbSzMkdIcTxjSMdr6OBlLpcszjQPVEAxWcWAMfoLW0tN-i7X3iIrbpbllFQq0dxNK4BSg0WRDXPVPt_mSLRyBEJ4TeO9-uHhNAziIHZYP_x2DO_XsenaEvYA3F4asdsDHT-6W_Tr97eZ0ClGm5tYKWH_30PFpkPfzA1ku7P1QINmcfItsZgETkboeW42DTHD0OkLMNLGowcg19icVrL-QkENxKJ_aqiCW61k9wqGqJFo2IUmlpyFdjRrxp847MnfwTPIb3BnsV7XLkk9mN-HyQ7dE3Q9zGw0PXXfNsdSLWg=w1305-h1738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126" y="1084604"/>
            <a:ext cx="283001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273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Update Timing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00469"/>
            <a:ext cx="7768413" cy="3891517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dVRK</a:t>
            </a:r>
            <a:r>
              <a:rPr lang="en-US" dirty="0"/>
              <a:t> &amp; SUJ controllers are being fabricated as we speak by our contract manufacturer.</a:t>
            </a:r>
          </a:p>
          <a:p>
            <a:r>
              <a:rPr lang="en-US" dirty="0"/>
              <a:t>Some minor delays due to COVID, but progressing well. We are awaiting the custom indicator boards (should be ~ 2 weeks)</a:t>
            </a:r>
          </a:p>
          <a:p>
            <a:r>
              <a:rPr lang="en-US" dirty="0"/>
              <a:t>We anticipate having the controllers built in February.</a:t>
            </a:r>
          </a:p>
          <a:p>
            <a:r>
              <a:rPr lang="en-US" dirty="0"/>
              <a:t>The system will then be tested, packed, and shipped.</a:t>
            </a:r>
          </a:p>
          <a:p>
            <a:r>
              <a:rPr lang="en-US" dirty="0"/>
              <a:t>We will keep the sites posted on progress and estimated ship dates, and we will likely also reach out to confirm shipping address soon.</a:t>
            </a:r>
          </a:p>
          <a:p>
            <a:endParaRPr lang="en-US" dirty="0"/>
          </a:p>
          <a:p>
            <a:r>
              <a:rPr lang="en-US" dirty="0"/>
              <a:t>Email Greg Fischer @ WPI with questions (or interest in future production runs): </a:t>
            </a:r>
            <a:r>
              <a:rPr lang="en-US" dirty="0">
                <a:hlinkClick r:id="rId2"/>
              </a:rPr>
              <a:t>gfischer@medmotion.co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7098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Documentation</a:t>
            </a:r>
            <a:endParaRPr dirty="0"/>
          </a:p>
        </p:txBody>
      </p:sp>
      <p:sp>
        <p:nvSpPr>
          <p:cNvPr id="181" name="Google Shape;181;p26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8802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600" dirty="0"/>
              <a:t>Dependencies</a:t>
            </a:r>
          </a:p>
          <a:p>
            <a:pPr lvl="1" indent="-342900">
              <a:spcBef>
                <a:spcPts val="0"/>
              </a:spcBef>
              <a:buSzPts val="1800"/>
              <a:buChar char="-"/>
            </a:pPr>
            <a:r>
              <a:rPr lang="en-US" sz="1200" dirty="0" err="1"/>
              <a:t>cisst-ros</a:t>
            </a:r>
            <a:r>
              <a:rPr lang="en-US" sz="1200" dirty="0"/>
              <a:t>: </a:t>
            </a:r>
            <a:r>
              <a:rPr lang="en-US" sz="1200" dirty="0">
                <a:hlinkClick r:id="rId3"/>
              </a:rPr>
              <a:t>https://github.com/jhu-cisst/cisst-ros/tree/devel</a:t>
            </a:r>
            <a:endParaRPr lang="en-US" sz="1200" dirty="0"/>
          </a:p>
          <a:p>
            <a:pPr lvl="1" indent="-342900"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1200" dirty="0"/>
              <a:t>CRTK API:</a:t>
            </a:r>
          </a:p>
          <a:p>
            <a:pPr lvl="2" indent="-342900"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1200" dirty="0"/>
              <a:t>Operating state: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err="1">
                <a:hlinkClick r:id="rId4"/>
              </a:rPr>
              <a:t>github.com</a:t>
            </a:r>
            <a:r>
              <a:rPr lang="en-US" sz="1200" dirty="0">
                <a:hlinkClick r:id="rId4"/>
              </a:rPr>
              <a:t>/collaborative-robotics/documentation/wiki/Robot-API-status</a:t>
            </a:r>
            <a:endParaRPr lang="en-US" sz="1200" dirty="0"/>
          </a:p>
          <a:p>
            <a:pPr lvl="2" indent="-342900"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1200" dirty="0"/>
              <a:t>Motion commands: </a:t>
            </a:r>
            <a:r>
              <a:rPr lang="en-US" sz="1200" dirty="0">
                <a:hlinkClick r:id="rId5"/>
              </a:rPr>
              <a:t>https://</a:t>
            </a:r>
            <a:r>
              <a:rPr lang="en-US" sz="1200" dirty="0" err="1">
                <a:hlinkClick r:id="rId5"/>
              </a:rPr>
              <a:t>github.com</a:t>
            </a:r>
            <a:r>
              <a:rPr lang="en-US" sz="1200" dirty="0">
                <a:hlinkClick r:id="rId5"/>
              </a:rPr>
              <a:t>/collaborative-robotics/documentation/wiki/Robot-API-motion</a:t>
            </a:r>
            <a:endParaRPr lang="en-US" sz="1200" dirty="0"/>
          </a:p>
          <a:p>
            <a:pPr lvl="1" indent="-342900">
              <a:spcBef>
                <a:spcPts val="0"/>
              </a:spcBef>
              <a:buSzPts val="1800"/>
              <a:buFont typeface="Arial"/>
              <a:buChar char="-"/>
            </a:pPr>
            <a:r>
              <a:rPr lang="en-US" sz="1200" dirty="0"/>
              <a:t>CRTK clients:</a:t>
            </a:r>
          </a:p>
          <a:p>
            <a:pPr lvl="2" indent="-342900">
              <a:spcBef>
                <a:spcPts val="0"/>
              </a:spcBef>
              <a:buSzPts val="1800"/>
              <a:buChar char="-"/>
            </a:pPr>
            <a:r>
              <a:rPr lang="en-US" sz="1200" dirty="0" err="1"/>
              <a:t>Matlab</a:t>
            </a:r>
            <a:r>
              <a:rPr lang="en-US" sz="1200" dirty="0"/>
              <a:t>: </a:t>
            </a:r>
            <a:r>
              <a:rPr lang="en-US" sz="1200" dirty="0">
                <a:hlinkClick r:id="rId6"/>
              </a:rPr>
              <a:t>https://</a:t>
            </a:r>
            <a:r>
              <a:rPr lang="en-US" sz="1200" dirty="0" err="1">
                <a:hlinkClick r:id="rId6"/>
              </a:rPr>
              <a:t>github.com</a:t>
            </a:r>
            <a:r>
              <a:rPr lang="en-US" sz="1200" dirty="0">
                <a:hlinkClick r:id="rId6"/>
              </a:rPr>
              <a:t>/collaborative-robotics/</a:t>
            </a:r>
            <a:r>
              <a:rPr lang="en-US" sz="1200" dirty="0" err="1">
                <a:hlinkClick r:id="rId6"/>
              </a:rPr>
              <a:t>crtk_matlab_client</a:t>
            </a:r>
            <a:endParaRPr lang="en-US" sz="1200" dirty="0"/>
          </a:p>
          <a:p>
            <a:pPr lvl="2" indent="-342900">
              <a:spcBef>
                <a:spcPts val="0"/>
              </a:spcBef>
              <a:buSzPts val="1800"/>
              <a:buChar char="-"/>
            </a:pPr>
            <a:r>
              <a:rPr lang="en-US" sz="1200" dirty="0"/>
              <a:t>Python: </a:t>
            </a:r>
            <a:r>
              <a:rPr lang="en-US" sz="1200" dirty="0">
                <a:hlinkClick r:id="rId7"/>
              </a:rPr>
              <a:t>https://github.com/collaborative-robotics/crtk_python_client</a:t>
            </a:r>
            <a:endParaRPr lang="en-US" sz="1200" dirty="0"/>
          </a:p>
          <a:p>
            <a:pPr lvl="1" indent="-342900">
              <a:spcBef>
                <a:spcPts val="0"/>
              </a:spcBef>
              <a:buSzPts val="1800"/>
              <a:buChar char="-"/>
            </a:pPr>
            <a:r>
              <a:rPr lang="en-US" sz="1200" dirty="0" err="1"/>
              <a:t>sawOpenIGTLink</a:t>
            </a:r>
            <a:r>
              <a:rPr lang="en-US" sz="1200" dirty="0"/>
              <a:t>: </a:t>
            </a:r>
            <a:r>
              <a:rPr lang="en-US" sz="1200" dirty="0">
                <a:hlinkClick r:id="rId8"/>
              </a:rPr>
              <a:t>https://github.com/jhu-saw/sawOpenIGTLink/tree/devel</a:t>
            </a:r>
            <a:r>
              <a:rPr lang="en-US" sz="1200" dirty="0"/>
              <a:t> (e.g. Slicer)</a:t>
            </a:r>
          </a:p>
          <a:p>
            <a:pPr lvl="1" indent="-342900">
              <a:spcBef>
                <a:spcPts val="0"/>
              </a:spcBef>
              <a:buSzPts val="1800"/>
              <a:buChar char="-"/>
            </a:pPr>
            <a:r>
              <a:rPr lang="en-US" sz="1200" dirty="0" err="1"/>
              <a:t>sawSocketStreamer</a:t>
            </a:r>
            <a:r>
              <a:rPr lang="en-US" sz="1200" dirty="0"/>
              <a:t>: </a:t>
            </a:r>
            <a:r>
              <a:rPr lang="en-US" sz="1200" dirty="0">
                <a:hlinkClick r:id="rId9"/>
              </a:rPr>
              <a:t>https://github.com/jhu-saw/sawSocketStreamer/tree/devel</a:t>
            </a:r>
            <a:r>
              <a:rPr lang="en-US" sz="1200" dirty="0"/>
              <a:t> (e.g. Unity)</a:t>
            </a:r>
          </a:p>
          <a:p>
            <a:pPr>
              <a:buChar char="-"/>
            </a:pPr>
            <a:r>
              <a:rPr lang="en-US" sz="1600" dirty="0" err="1"/>
              <a:t>dVRK</a:t>
            </a:r>
            <a:r>
              <a:rPr lang="en-US" sz="1600" dirty="0"/>
              <a:t> wiki: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sz="1200" dirty="0"/>
              <a:t>Controller versions: </a:t>
            </a:r>
            <a:r>
              <a:rPr lang="en-US" sz="1200" dirty="0">
                <a:hlinkClick r:id="rId10"/>
              </a:rPr>
              <a:t>https://github.com/jhu-dvrk/sawIntuitiveResearchKit/wiki/Board-Versions</a:t>
            </a:r>
            <a:endParaRPr lang="en-US" sz="1200" dirty="0"/>
          </a:p>
          <a:p>
            <a:pPr lvl="1">
              <a:spcBef>
                <a:spcPts val="0"/>
              </a:spcBef>
              <a:buChar char="-"/>
            </a:pPr>
            <a:r>
              <a:rPr lang="en-US" sz="1200" dirty="0"/>
              <a:t>Hardware modifications for Dallas Chip on PSM controllers:</a:t>
            </a:r>
            <a:br>
              <a:rPr lang="en-US" sz="1200" dirty="0"/>
            </a:br>
            <a:r>
              <a:rPr lang="en-US" sz="1200" dirty="0">
                <a:hlinkClick r:id="rId11"/>
              </a:rPr>
              <a:t>https://github.com/jhu-dvrk/sawIntuitiveResearchKit/wiki/Tool-Detection</a:t>
            </a:r>
            <a:endParaRPr lang="en-US" sz="1200" dirty="0"/>
          </a:p>
          <a:p>
            <a:pPr lvl="1">
              <a:spcBef>
                <a:spcPts val="0"/>
              </a:spcBef>
              <a:buChar char="-"/>
            </a:pPr>
            <a:r>
              <a:rPr lang="en-US" sz="1200" dirty="0"/>
              <a:t>Heat sink for QLAs: </a:t>
            </a:r>
            <a:r>
              <a:rPr lang="en-US" sz="1200" dirty="0">
                <a:hlinkClick r:id="rId12"/>
              </a:rPr>
              <a:t>https://github.com/jhu-dvrk/sawIntuitiveResearchKit/wiki/QLA-Heat-Sink</a:t>
            </a:r>
            <a:endParaRPr lang="en-US" sz="1200" dirty="0"/>
          </a:p>
          <a:p>
            <a:pPr lvl="1">
              <a:spcBef>
                <a:spcPts val="0"/>
              </a:spcBef>
              <a:buChar char="-"/>
            </a:pPr>
            <a:r>
              <a:rPr lang="en-US" sz="1200" dirty="0"/>
              <a:t>Compilation with </a:t>
            </a:r>
            <a:r>
              <a:rPr lang="en-US" sz="1200" i="1" dirty="0" err="1"/>
              <a:t>wstool</a:t>
            </a:r>
            <a:r>
              <a:rPr lang="en-US" sz="1200" dirty="0"/>
              <a:t>: </a:t>
            </a:r>
            <a:r>
              <a:rPr lang="en-US" sz="1200" dirty="0">
                <a:hlinkClick r:id="rId13"/>
              </a:rPr>
              <a:t>https://github.com/jhu-dvrk/sawIntuitiveResearchKit/wiki/CatkinBuild</a:t>
            </a:r>
            <a:endParaRPr lang="en-US" sz="1200" dirty="0"/>
          </a:p>
          <a:p>
            <a:pPr lvl="1">
              <a:spcBef>
                <a:spcPts val="0"/>
              </a:spcBef>
              <a:buChar char="-"/>
            </a:pPr>
            <a:r>
              <a:rPr lang="en-US" sz="1200" dirty="0"/>
              <a:t>Compilation on MacOS: </a:t>
            </a:r>
            <a:r>
              <a:rPr lang="en-US" sz="1200" dirty="0">
                <a:hlinkClick r:id="rId14"/>
              </a:rPr>
              <a:t>https://github.com/jhu-dvrk/sawIntuitiveResearchKit/wiki/MacBuild</a:t>
            </a:r>
            <a:endParaRPr sz="1200" dirty="0"/>
          </a:p>
        </p:txBody>
      </p:sp>
      <p:sp>
        <p:nvSpPr>
          <p:cNvPr id="182" name="Google Shape;18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314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2001"/>
            <a:ext cx="8520600" cy="572700"/>
          </a:xfrm>
        </p:spPr>
        <p:txBody>
          <a:bodyPr/>
          <a:lstStyle/>
          <a:p>
            <a:r>
              <a:rPr lang="en-US" dirty="0"/>
              <a:t>Community: Wiki and Slack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6" name="Picture 5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11950CDB-81B0-F841-8A68-3AD8F2147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71" y="737562"/>
            <a:ext cx="4496675" cy="46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73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2643" y="3396225"/>
            <a:ext cx="2908508" cy="134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Endoscope focus: current setup</a:t>
            </a:r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3055925" y="1500350"/>
            <a:ext cx="2275500" cy="5220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dVRK computer</a:t>
            </a: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199575" y="3000075"/>
            <a:ext cx="1619700" cy="5220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Foot pedals</a:t>
            </a:r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1"/>
          </p:nvPr>
        </p:nvSpPr>
        <p:spPr>
          <a:xfrm>
            <a:off x="3055925" y="3000075"/>
            <a:ext cx="2275500" cy="5220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dVRK controller</a:t>
            </a:r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6568075" y="3000075"/>
            <a:ext cx="2275500" cy="5220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Focus controller</a:t>
            </a:r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6568075" y="1500350"/>
            <a:ext cx="2275500" cy="5220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Endoscope</a:t>
            </a:r>
            <a:endParaRPr/>
          </a:p>
        </p:txBody>
      </p:sp>
      <p:sp>
        <p:nvSpPr>
          <p:cNvPr id="133" name="Google Shape;133;p22"/>
          <p:cNvSpPr/>
          <p:nvPr/>
        </p:nvSpPr>
        <p:spPr>
          <a:xfrm>
            <a:off x="1729550" y="3125925"/>
            <a:ext cx="1419300" cy="270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2"/>
          <p:cNvSpPr/>
          <p:nvPr/>
        </p:nvSpPr>
        <p:spPr>
          <a:xfrm>
            <a:off x="5232650" y="3125925"/>
            <a:ext cx="1419300" cy="270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2"/>
          <p:cNvSpPr/>
          <p:nvPr/>
        </p:nvSpPr>
        <p:spPr>
          <a:xfrm rot="5400000">
            <a:off x="3654725" y="2395350"/>
            <a:ext cx="1077900" cy="258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/>
          <p:nvPr/>
        </p:nvSpPr>
        <p:spPr>
          <a:xfrm rot="5400000">
            <a:off x="7166875" y="2395350"/>
            <a:ext cx="1077900" cy="258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/>
          <p:nvPr/>
        </p:nvSpPr>
        <p:spPr>
          <a:xfrm>
            <a:off x="1850350" y="3979475"/>
            <a:ext cx="1619700" cy="574800"/>
          </a:xfrm>
          <a:prstGeom prst="wedgeRoundRectCallout">
            <a:avLst>
              <a:gd name="adj1" fmla="val -15909"/>
              <a:gd name="adj2" fmla="val -17501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IO (+/-)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cable</a:t>
            </a:r>
            <a:endParaRPr/>
          </a:p>
        </p:txBody>
      </p:sp>
      <p:sp>
        <p:nvSpPr>
          <p:cNvPr id="138" name="Google Shape;138;p22"/>
          <p:cNvSpPr/>
          <p:nvPr/>
        </p:nvSpPr>
        <p:spPr>
          <a:xfrm>
            <a:off x="5389075" y="3979475"/>
            <a:ext cx="1619700" cy="574800"/>
          </a:xfrm>
          <a:prstGeom prst="wedgeRoundRectCallout">
            <a:avLst>
              <a:gd name="adj1" fmla="val -15909"/>
              <a:gd name="adj2" fmla="val -17501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IO (+/-)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cable</a:t>
            </a:r>
            <a:endParaRPr/>
          </a:p>
        </p:txBody>
      </p:sp>
      <p:sp>
        <p:nvSpPr>
          <p:cNvPr id="139" name="Google Shape;139;p22"/>
          <p:cNvSpPr/>
          <p:nvPr/>
        </p:nvSpPr>
        <p:spPr>
          <a:xfrm>
            <a:off x="1850350" y="2223800"/>
            <a:ext cx="1619700" cy="574800"/>
          </a:xfrm>
          <a:prstGeom prst="wedgeRoundRectCallout">
            <a:avLst>
              <a:gd name="adj1" fmla="val 91988"/>
              <a:gd name="adj2" fmla="val 1009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IO (+/-)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FireWire</a:t>
            </a:r>
            <a:endParaRPr/>
          </a:p>
        </p:txBody>
      </p:sp>
      <p:sp>
        <p:nvSpPr>
          <p:cNvPr id="140" name="Google Shape;140;p22"/>
          <p:cNvSpPr/>
          <p:nvPr/>
        </p:nvSpPr>
        <p:spPr>
          <a:xfrm>
            <a:off x="5389075" y="2091513"/>
            <a:ext cx="1619700" cy="839400"/>
          </a:xfrm>
          <a:prstGeom prst="wedgeRoundRectCallout">
            <a:avLst>
              <a:gd name="adj1" fmla="val 91988"/>
              <a:gd name="adj2" fmla="val 10097"/>
              <a:gd name="adj3" fmla="val 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Encoder position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Limit switches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Motor power</a:t>
            </a:r>
            <a:endParaRPr dirty="0"/>
          </a:p>
        </p:txBody>
      </p:sp>
      <p:sp>
        <p:nvSpPr>
          <p:cNvPr id="141" name="Google Shape;141;p22"/>
          <p:cNvSpPr txBox="1"/>
          <p:nvPr/>
        </p:nvSpPr>
        <p:spPr>
          <a:xfrm>
            <a:off x="5742825" y="266950"/>
            <a:ext cx="2729700" cy="10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0000"/>
                </a:solidFill>
              </a:rPr>
              <a:t>No access to encoder position, limits use of camera calibration</a:t>
            </a:r>
            <a:endParaRPr sz="17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685169B7-2933-A647-8D61-EAF265AC0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949" y="3138400"/>
            <a:ext cx="2305859" cy="2344899"/>
          </a:xfrm>
          <a:prstGeom prst="rect">
            <a:avLst/>
          </a:prstGeom>
        </p:spPr>
      </p:pic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Endoscope focus: proposed setup</a:t>
            </a: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1"/>
          </p:nvPr>
        </p:nvSpPr>
        <p:spPr>
          <a:xfrm>
            <a:off x="3055925" y="1500350"/>
            <a:ext cx="2275500" cy="5220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dVRK computer</a:t>
            </a:r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199575" y="3000075"/>
            <a:ext cx="1619700" cy="5220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Foot pedals</a:t>
            </a:r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3055925" y="3000075"/>
            <a:ext cx="2275500" cy="5220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dVRK controller</a:t>
            </a: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6568075" y="1500350"/>
            <a:ext cx="2275500" cy="5220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Endoscope</a:t>
            </a:r>
            <a:endParaRPr dirty="0"/>
          </a:p>
        </p:txBody>
      </p:sp>
      <p:sp>
        <p:nvSpPr>
          <p:cNvPr id="152" name="Google Shape;152;p23"/>
          <p:cNvSpPr/>
          <p:nvPr/>
        </p:nvSpPr>
        <p:spPr>
          <a:xfrm>
            <a:off x="1729550" y="3125925"/>
            <a:ext cx="1419300" cy="270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3"/>
          <p:cNvSpPr/>
          <p:nvPr/>
        </p:nvSpPr>
        <p:spPr>
          <a:xfrm rot="5400000">
            <a:off x="3654725" y="2395350"/>
            <a:ext cx="1077900" cy="258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3"/>
          <p:cNvSpPr/>
          <p:nvPr/>
        </p:nvSpPr>
        <p:spPr>
          <a:xfrm>
            <a:off x="1850350" y="3979475"/>
            <a:ext cx="1619700" cy="574800"/>
          </a:xfrm>
          <a:prstGeom prst="wedgeRoundRectCallout">
            <a:avLst>
              <a:gd name="adj1" fmla="val -15909"/>
              <a:gd name="adj2" fmla="val -17501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IO (+/-)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cable</a:t>
            </a:r>
            <a:endParaRPr/>
          </a:p>
        </p:txBody>
      </p:sp>
      <p:sp>
        <p:nvSpPr>
          <p:cNvPr id="155" name="Google Shape;155;p23"/>
          <p:cNvSpPr/>
          <p:nvPr/>
        </p:nvSpPr>
        <p:spPr>
          <a:xfrm>
            <a:off x="1850350" y="2223800"/>
            <a:ext cx="1619700" cy="574800"/>
          </a:xfrm>
          <a:prstGeom prst="wedgeRoundRectCallout">
            <a:avLst>
              <a:gd name="adj1" fmla="val 91988"/>
              <a:gd name="adj2" fmla="val 10097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IO (+/-)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FireWire</a:t>
            </a:r>
            <a:endParaRPr/>
          </a:p>
        </p:txBody>
      </p:sp>
      <p:sp>
        <p:nvSpPr>
          <p:cNvPr id="156" name="Google Shape;156;p23"/>
          <p:cNvSpPr/>
          <p:nvPr/>
        </p:nvSpPr>
        <p:spPr>
          <a:xfrm>
            <a:off x="5218725" y="1985401"/>
            <a:ext cx="2685600" cy="1456700"/>
          </a:xfrm>
          <a:prstGeom prst="leftUpArrow">
            <a:avLst>
              <a:gd name="adj1" fmla="val 11924"/>
              <a:gd name="adj2" fmla="val 11741"/>
              <a:gd name="adj3" fmla="val 1799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/>
          <p:nvPr/>
        </p:nvSpPr>
        <p:spPr>
          <a:xfrm>
            <a:off x="5398075" y="2091488"/>
            <a:ext cx="1619700" cy="839400"/>
          </a:xfrm>
          <a:prstGeom prst="wedgeRoundRectCallout">
            <a:avLst>
              <a:gd name="adj1" fmla="val 91988"/>
              <a:gd name="adj2" fmla="val 10097"/>
              <a:gd name="adj3" fmla="val 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Encoder position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 switch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power</a:t>
            </a:r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331425" y="2160675"/>
            <a:ext cx="1619700" cy="839400"/>
          </a:xfrm>
          <a:prstGeom prst="wedgeRoundRectCallout">
            <a:avLst>
              <a:gd name="adj1" fmla="val -119624"/>
              <a:gd name="adj2" fmla="val -27007"/>
              <a:gd name="adj3" fmla="val 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Encoder position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Limit switches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Motor power</a:t>
            </a:r>
            <a:endParaRPr dirty="0"/>
          </a:p>
        </p:txBody>
      </p:sp>
      <p:sp>
        <p:nvSpPr>
          <p:cNvPr id="159" name="Google Shape;159;p23"/>
          <p:cNvSpPr/>
          <p:nvPr/>
        </p:nvSpPr>
        <p:spPr>
          <a:xfrm>
            <a:off x="3576175" y="4419825"/>
            <a:ext cx="3441600" cy="572700"/>
          </a:xfrm>
          <a:prstGeom prst="wedgeRectCallout">
            <a:avLst>
              <a:gd name="adj1" fmla="val 49568"/>
              <a:gd name="adj2" fmla="val -157149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Cable adapter (single PCB)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ISI endoscope cable to </a:t>
            </a:r>
            <a:r>
              <a:rPr lang="en" dirty="0" err="1"/>
              <a:t>dVRK</a:t>
            </a:r>
            <a:r>
              <a:rPr lang="en" dirty="0"/>
              <a:t> controller</a:t>
            </a:r>
            <a:endParaRPr dirty="0"/>
          </a:p>
        </p:txBody>
      </p:sp>
      <p:sp>
        <p:nvSpPr>
          <p:cNvPr id="160" name="Google Shape;160;p23"/>
          <p:cNvSpPr/>
          <p:nvPr/>
        </p:nvSpPr>
        <p:spPr>
          <a:xfrm>
            <a:off x="4122875" y="997325"/>
            <a:ext cx="2733300" cy="458100"/>
          </a:xfrm>
          <a:prstGeom prst="wedgeEllipseCallout">
            <a:avLst>
              <a:gd name="adj1" fmla="val -17962"/>
              <a:gd name="adj2" fmla="val 85298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Focus motor control (PID)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Prioritization</a:t>
            </a:r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Simulink Real-Time (requires Ethernet UDP)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Some work already completed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Video pipeline (at least with endoscope)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3D user interface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Integration of electrocautery unit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Connect to footpedals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Feedback when unit on/off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Other items?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ROS 2.0</a:t>
            </a:r>
            <a:endParaRPr>
              <a:solidFill>
                <a:srgbClr val="000000"/>
              </a:solidFill>
            </a:endParaRPr>
          </a:p>
          <a:p>
            <a:pPr marL="914400" lvl="1" indent="-3175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Better trajectory support (non-zero final velocities) -- e.g., MoveIt!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7" name="Google Shape;22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Arms homing</a:t>
            </a:r>
            <a:endParaRPr dirty="0"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457600" cy="9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Homing is essentially encoder preload on FPGA using pots/joint limits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Homing can skip bias on potentiometers and MTM roll (faster start) until next controller power cycle</a:t>
            </a:r>
            <a:endParaRPr dirty="0"/>
          </a:p>
        </p:txBody>
      </p:sp>
      <p:sp>
        <p:nvSpPr>
          <p:cNvPr id="110" name="Google Shape;11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1631538" y="2151450"/>
            <a:ext cx="148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First homing</a:t>
            </a: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5340463" y="2151450"/>
            <a:ext cx="2427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Subsequent homings</a:t>
            </a:r>
            <a:endParaRPr dirty="0"/>
          </a:p>
        </p:txBody>
      </p:sp>
      <p:pic>
        <p:nvPicPr>
          <p:cNvPr id="2" name="dVRK MTM first homing.mov" descr="dVRK MTM first homing.mov">
            <a:hlinkClick r:id="" action="ppaction://media"/>
            <a:extLst>
              <a:ext uri="{FF2B5EF4-FFF2-40B4-BE49-F238E27FC236}">
                <a16:creationId xmlns:a16="http://schemas.microsoft.com/office/drawing/2014/main" id="{88CD5B51-88D2-3647-B368-B8FC25FFD1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3466" y="2536744"/>
            <a:ext cx="4125567" cy="2320631"/>
          </a:xfrm>
          <a:prstGeom prst="rect">
            <a:avLst/>
          </a:prstGeom>
        </p:spPr>
      </p:pic>
      <p:pic>
        <p:nvPicPr>
          <p:cNvPr id="3" name="dVRK 2.0 MTM second homing.mov" descr="dVRK 2.0 MTM second homing.mov">
            <a:hlinkClick r:id="" action="ppaction://media"/>
            <a:extLst>
              <a:ext uri="{FF2B5EF4-FFF2-40B4-BE49-F238E27FC236}">
                <a16:creationId xmlns:a16="http://schemas.microsoft.com/office/drawing/2014/main" id="{2D352FE1-E2A5-4944-B019-B6E557A3EC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9464" y="2536744"/>
            <a:ext cx="4125566" cy="2320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PSM tools</a:t>
            </a:r>
            <a:endParaRPr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Support way more tools, including S/Si tools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So far: </a:t>
            </a:r>
            <a:r>
              <a:rPr lang="en" sz="1400" dirty="0"/>
              <a:t>5mm needle driver, large needle driver, permanent cautery spatula, </a:t>
            </a:r>
            <a:r>
              <a:rPr lang="en" sz="1400" dirty="0" err="1"/>
              <a:t>cadiere</a:t>
            </a:r>
            <a:r>
              <a:rPr lang="en" sz="1400" dirty="0"/>
              <a:t> forceps, long tip forceps, </a:t>
            </a:r>
            <a:r>
              <a:rPr lang="en" sz="1400" dirty="0" err="1"/>
              <a:t>prograsp</a:t>
            </a:r>
            <a:r>
              <a:rPr lang="en" sz="1400" dirty="0"/>
              <a:t> forceps, curved scissors, </a:t>
            </a:r>
            <a:r>
              <a:rPr lang="en" sz="1400" dirty="0" err="1"/>
              <a:t>maryland</a:t>
            </a:r>
            <a:r>
              <a:rPr lang="en" sz="1400" dirty="0"/>
              <a:t> bipolar forceps, </a:t>
            </a:r>
            <a:r>
              <a:rPr lang="en" sz="1400" dirty="0" err="1"/>
              <a:t>resano</a:t>
            </a:r>
            <a:r>
              <a:rPr lang="en" sz="1400" dirty="0"/>
              <a:t> forceps, </a:t>
            </a:r>
            <a:r>
              <a:rPr lang="en" sz="1400" dirty="0" err="1"/>
              <a:t>debakey</a:t>
            </a:r>
            <a:r>
              <a:rPr lang="en" sz="1400" dirty="0"/>
              <a:t> forceps, mega needle driver, small clip applier, fenestrated bipolar forceps, micro forceps, thoracic grasper, monopolar curved scissor</a:t>
            </a:r>
            <a:endParaRPr dirty="0"/>
          </a:p>
          <a:p>
            <a:r>
              <a:rPr lang="en" dirty="0"/>
              <a:t>Ability to swap tools at runtime (vs. shut down the system, change configuration files and restart)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 err="1"/>
              <a:t>dVRK</a:t>
            </a:r>
            <a:r>
              <a:rPr lang="en" dirty="0"/>
              <a:t> 1.x: Configuration file (</a:t>
            </a:r>
            <a:r>
              <a:rPr lang="en" i="1" dirty="0"/>
              <a:t>fixed</a:t>
            </a:r>
            <a:r>
              <a:rPr lang="en" dirty="0"/>
              <a:t>, similar to current </a:t>
            </a:r>
            <a:r>
              <a:rPr lang="en" dirty="0" err="1"/>
              <a:t>dVRK</a:t>
            </a:r>
            <a:r>
              <a:rPr lang="en" dirty="0"/>
              <a:t>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 err="1"/>
              <a:t>dVRK</a:t>
            </a:r>
            <a:r>
              <a:rPr lang="en" dirty="0"/>
              <a:t> 2.0: Via Qt (</a:t>
            </a:r>
            <a:r>
              <a:rPr lang="en" i="1" dirty="0"/>
              <a:t>manual</a:t>
            </a:r>
            <a:r>
              <a:rPr lang="en" dirty="0"/>
              <a:t>) or ROS (programmatic)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 err="1"/>
              <a:t>dVRK</a:t>
            </a:r>
            <a:r>
              <a:rPr lang="en" dirty="0"/>
              <a:t> 2.0: Dallas chip inside instrument (</a:t>
            </a:r>
            <a:r>
              <a:rPr lang="en" i="1" dirty="0"/>
              <a:t>automatic</a:t>
            </a:r>
            <a:r>
              <a:rPr lang="en" dirty="0"/>
              <a:t>, requires updated firmware and hardware, prior to Build 7)</a:t>
            </a:r>
            <a:endParaRPr dirty="0"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PSM tools: fixed tool type</a:t>
            </a:r>
            <a:endParaRPr dirty="0"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dVRK tool fixed.m4v" descr="dVRK tool fixed.m4v">
            <a:hlinkClick r:id="" action="ppaction://media"/>
            <a:extLst>
              <a:ext uri="{FF2B5EF4-FFF2-40B4-BE49-F238E27FC236}">
                <a16:creationId xmlns:a16="http://schemas.microsoft.com/office/drawing/2014/main" id="{44393375-D6A4-3747-AFE4-BAEEE39DF6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448" y="933072"/>
            <a:ext cx="7331103" cy="4123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PSM tools: setting type manually</a:t>
            </a:r>
            <a:endParaRPr dirty="0"/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dVRK tool manual.m4v" descr="dVRK tool manual.m4v">
            <a:hlinkClick r:id="" action="ppaction://media"/>
            <a:extLst>
              <a:ext uri="{FF2B5EF4-FFF2-40B4-BE49-F238E27FC236}">
                <a16:creationId xmlns:a16="http://schemas.microsoft.com/office/drawing/2014/main" id="{18357EE0-4892-A545-AE54-E8041A534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038" y="1017725"/>
            <a:ext cx="7293923" cy="4102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PSM tools: automatic detection using Dallas chip</a:t>
            </a:r>
            <a:endParaRPr dirty="0"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4" name="Untitled.m4v" descr="Untitled.m4v">
            <a:hlinkClick r:id="" action="ppaction://media"/>
            <a:extLst>
              <a:ext uri="{FF2B5EF4-FFF2-40B4-BE49-F238E27FC236}">
                <a16:creationId xmlns:a16="http://schemas.microsoft.com/office/drawing/2014/main" id="{C999DA05-D794-3F42-A354-1A55AECB9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684" y="1016645"/>
            <a:ext cx="7336631" cy="4126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Arms</a:t>
            </a: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311700" y="985501"/>
            <a:ext cx="4486799" cy="3968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MTM: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Control platform orientation (redundant 4</a:t>
            </a:r>
            <a:r>
              <a:rPr lang="en" baseline="30000" dirty="0"/>
              <a:t>th</a:t>
            </a:r>
            <a:r>
              <a:rPr lang="en" dirty="0"/>
              <a:t> DOF) to follow operator’s hand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Working on closed form inverse kinematics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ECM: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Added gravity compensation: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”Weightless” in manual mode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PID feed-forward</a:t>
            </a: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Higher maximum velocity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Support different endoscope angles: straight (0⁰), up and down (30⁰).  Set via configuration file and/or runtime using Qt/ROS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dirty="0"/>
              <a:t>Closed form inverse kinematics, better handling of joint limits</a:t>
            </a:r>
            <a:endParaRPr dirty="0"/>
          </a:p>
        </p:txBody>
      </p:sp>
      <p:sp>
        <p:nvSpPr>
          <p:cNvPr id="120" name="Google Shape;12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dVRK 2.0 MTM platform motion.mov" descr="dVRK 2.0 MTM platform motion.mov">
            <a:hlinkClick r:id="" action="ppaction://media"/>
            <a:extLst>
              <a:ext uri="{FF2B5EF4-FFF2-40B4-BE49-F238E27FC236}">
                <a16:creationId xmlns:a16="http://schemas.microsoft.com/office/drawing/2014/main" id="{792BCC5C-00E5-2849-96D4-C64E4F5FB7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8499" y="1349578"/>
            <a:ext cx="4345501" cy="2444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PSM teleoperation</a:t>
            </a:r>
            <a:endParaRPr dirty="0"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Improved logic to detect operator and start teleoperating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Smoother transitions from start, clutch and ECM teleoperation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combination of roll and gripper angle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Jaw control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Better jaw angle control (rate limit with slower rate to catch up on MTM gripper angle)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MTM gripper and PSM jaw angle range to determine angle mapping (needed for all new tools supported)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Support camera motion while teleoperating, allows research on autonomous camera motion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 relative orientation between MTM and PSM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Publish orientation difference between MTM and PSM</a:t>
            </a: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1609</Words>
  <Application>Microsoft Macintosh PowerPoint</Application>
  <PresentationFormat>On-screen Show (16:9)</PresentationFormat>
  <Paragraphs>245</Paragraphs>
  <Slides>26</Slides>
  <Notes>21</Notes>
  <HiddenSlides>1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Courier New</vt:lpstr>
      <vt:lpstr>Simple Light</vt:lpstr>
      <vt:lpstr>dVRK 2.0</vt:lpstr>
      <vt:lpstr>Motivation</vt:lpstr>
      <vt:lpstr>Arms homing</vt:lpstr>
      <vt:lpstr>PSM tools</vt:lpstr>
      <vt:lpstr>PSM tools: fixed tool type</vt:lpstr>
      <vt:lpstr>PSM tools: setting type manually</vt:lpstr>
      <vt:lpstr>PSM tools: automatic detection using Dallas chip</vt:lpstr>
      <vt:lpstr>Arms</vt:lpstr>
      <vt:lpstr>PSM teleoperation</vt:lpstr>
      <vt:lpstr>Other software updates</vt:lpstr>
      <vt:lpstr>Other software updates</vt:lpstr>
      <vt:lpstr>Dark mode</vt:lpstr>
      <vt:lpstr>Collaborative Robotics ToolKit (CRTK): motivation</vt:lpstr>
      <vt:lpstr>CRTK: pros</vt:lpstr>
      <vt:lpstr>CRTK: cons</vt:lpstr>
      <vt:lpstr>Ethernet Support (UDP)</vt:lpstr>
      <vt:lpstr>Other firmware updates</vt:lpstr>
      <vt:lpstr>dVRK on other platforms (MacOS and Windows)</vt:lpstr>
      <vt:lpstr>Controller Update: Some Stats</vt:lpstr>
      <vt:lpstr>Controller Update: SUJ</vt:lpstr>
      <vt:lpstr>Controller Update Timing</vt:lpstr>
      <vt:lpstr>Documentation</vt:lpstr>
      <vt:lpstr>Community: Wiki and Slack</vt:lpstr>
      <vt:lpstr>Endoscope focus: current setup</vt:lpstr>
      <vt:lpstr>Endoscope focus: proposed setup</vt:lpstr>
      <vt:lpstr>Prioritization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dVRK 2.0</dc:title>
  <cp:lastModifiedBy>Anton Deguet</cp:lastModifiedBy>
  <cp:revision>38</cp:revision>
  <dcterms:modified xsi:type="dcterms:W3CDTF">2021-02-19T14:37:39Z</dcterms:modified>
</cp:coreProperties>
</file>