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75" r:id="rId4"/>
    <p:sldId id="273" r:id="rId5"/>
    <p:sldId id="276" r:id="rId6"/>
    <p:sldId id="313" r:id="rId7"/>
    <p:sldId id="277" r:id="rId8"/>
    <p:sldId id="283" r:id="rId9"/>
    <p:sldId id="284" r:id="rId10"/>
    <p:sldId id="282" r:id="rId11"/>
    <p:sldId id="298" r:id="rId12"/>
    <p:sldId id="312" r:id="rId13"/>
    <p:sldId id="302" r:id="rId14"/>
    <p:sldId id="328" r:id="rId15"/>
    <p:sldId id="314" r:id="rId16"/>
    <p:sldId id="262" r:id="rId17"/>
    <p:sldId id="263" r:id="rId18"/>
    <p:sldId id="315" r:id="rId19"/>
    <p:sldId id="316" r:id="rId20"/>
    <p:sldId id="289" r:id="rId21"/>
    <p:sldId id="317" r:id="rId22"/>
    <p:sldId id="321" r:id="rId23"/>
    <p:sldId id="318" r:id="rId24"/>
    <p:sldId id="323" r:id="rId25"/>
    <p:sldId id="319" r:id="rId26"/>
    <p:sldId id="325" r:id="rId27"/>
    <p:sldId id="324" r:id="rId28"/>
    <p:sldId id="326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29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2FD46E-A997-4ED4-83DA-4E08F5E14092}">
  <a:tblStyle styleId="{302FD46E-A997-4ED4-83DA-4E08F5E1409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84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9238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65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82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bcd29371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bcd29371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35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bcd29371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bcd29371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3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65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128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hu-dvrk/sawIntuitiveResearchKit/wiki/Tool-Detection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hu-cisst/mechatronics-embedded/releases" TargetMode="External"/><Relationship Id="rId2" Type="http://schemas.openxmlformats.org/officeDocument/2006/relationships/hyperlink" Target="https://github.com/jhu-cisst/mechatronics-firmware/wiki/FPGA-Progra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hu-cisst/mechatronics-embedde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rtk-robotics.readthedocs.io/en/latest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surgical-robotics-ai.github.io/surgical-robotics-challenge-2023/challenge-2023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dVRK </a:t>
            </a:r>
            <a:r>
              <a:rPr lang="en-US" dirty="0" smtClean="0"/>
              <a:t>PI </a:t>
            </a:r>
            <a:r>
              <a:rPr lang="en-US" dirty="0" smtClean="0"/>
              <a:t>/ User Group Meeting</a:t>
            </a:r>
            <a:endParaRPr dirty="0"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1524000" y="4352925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dirty="0" smtClean="0"/>
              <a:t>September 26, 2023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dirty="0" smtClean="0"/>
              <a:t>(online)</a:t>
            </a:r>
            <a:endParaRPr sz="3200" dirty="0"/>
          </a:p>
        </p:txBody>
      </p:sp>
      <p:pic>
        <p:nvPicPr>
          <p:cNvPr id="90" name="Google Shape;90;p14" descr="dVRK-squa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1383" y="4749442"/>
            <a:ext cx="1672530" cy="167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dVRK-Si Controller</a:t>
            </a:r>
            <a:endParaRPr lang="en-US" dirty="0"/>
          </a:p>
        </p:txBody>
      </p:sp>
      <p:sp>
        <p:nvSpPr>
          <p:cNvPr id="16" name="Google Shape;170;p4"/>
          <p:cNvSpPr txBox="1"/>
          <p:nvPr/>
        </p:nvSpPr>
        <p:spPr>
          <a:xfrm>
            <a:off x="1356199" y="2344412"/>
            <a:ext cx="4580123" cy="2308324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Si Controller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1;p4"/>
          <p:cNvSpPr txBox="1"/>
          <p:nvPr/>
        </p:nvSpPr>
        <p:spPr>
          <a:xfrm>
            <a:off x="1429011" y="2308512"/>
            <a:ext cx="2147975" cy="2308324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2;p4"/>
          <p:cNvSpPr txBox="1"/>
          <p:nvPr/>
        </p:nvSpPr>
        <p:spPr>
          <a:xfrm>
            <a:off x="1471541" y="3775938"/>
            <a:ext cx="1546860" cy="92333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3;p4"/>
          <p:cNvSpPr txBox="1"/>
          <p:nvPr/>
        </p:nvSpPr>
        <p:spPr>
          <a:xfrm>
            <a:off x="4245490" y="2413844"/>
            <a:ext cx="1595478" cy="646331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Logic Power Supply</a:t>
            </a:r>
            <a:endParaRPr dirty="0"/>
          </a:p>
        </p:txBody>
      </p:sp>
      <p:sp>
        <p:nvSpPr>
          <p:cNvPr id="20" name="Google Shape;174;p4"/>
          <p:cNvSpPr txBox="1"/>
          <p:nvPr/>
        </p:nvSpPr>
        <p:spPr>
          <a:xfrm>
            <a:off x="4245489" y="3096075"/>
            <a:ext cx="1595477" cy="861774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Power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Supply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(48V)</a:t>
            </a:r>
            <a:endParaRPr/>
          </a:p>
        </p:txBody>
      </p:sp>
      <p:sp>
        <p:nvSpPr>
          <p:cNvPr id="21" name="Google Shape;175;p4"/>
          <p:cNvSpPr txBox="1"/>
          <p:nvPr/>
        </p:nvSpPr>
        <p:spPr>
          <a:xfrm>
            <a:off x="4463713" y="4422269"/>
            <a:ext cx="1377255" cy="276999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LEDs</a:t>
            </a:r>
            <a:endParaRPr dirty="0"/>
          </a:p>
        </p:txBody>
      </p:sp>
      <p:sp>
        <p:nvSpPr>
          <p:cNvPr id="22" name="Google Shape;176;p4"/>
          <p:cNvSpPr txBox="1"/>
          <p:nvPr/>
        </p:nvSpPr>
        <p:spPr>
          <a:xfrm>
            <a:off x="6604825" y="2357431"/>
            <a:ext cx="4845490" cy="269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</a:t>
            </a:r>
            <a:endParaRPr sz="1800" b="1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 and FireWire external connections use PCB-mounted connectors on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Cannot use FPGA V1 or V2 (not enough I/O)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connections use PCB-mounted connectors on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and serial communication (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LVDS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to the arm use PCB-mounted connectors on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7;p4"/>
          <p:cNvSpPr/>
          <p:nvPr/>
        </p:nvSpPr>
        <p:spPr>
          <a:xfrm>
            <a:off x="2502998" y="1920866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</a:t>
            </a:r>
            <a:endParaRPr/>
          </a:p>
        </p:txBody>
      </p:sp>
      <p:sp>
        <p:nvSpPr>
          <p:cNvPr id="24" name="Google Shape;178;p4"/>
          <p:cNvSpPr/>
          <p:nvPr/>
        </p:nvSpPr>
        <p:spPr>
          <a:xfrm>
            <a:off x="1620234" y="1920866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endParaRPr/>
          </a:p>
        </p:txBody>
      </p:sp>
      <p:sp>
        <p:nvSpPr>
          <p:cNvPr id="25" name="Google Shape;179;p4"/>
          <p:cNvSpPr/>
          <p:nvPr/>
        </p:nvSpPr>
        <p:spPr>
          <a:xfrm>
            <a:off x="1418379" y="4699268"/>
            <a:ext cx="813317" cy="37701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/>
          </a:p>
        </p:txBody>
      </p:sp>
      <p:sp>
        <p:nvSpPr>
          <p:cNvPr id="26" name="Google Shape;180;p4"/>
          <p:cNvSpPr/>
          <p:nvPr/>
        </p:nvSpPr>
        <p:spPr>
          <a:xfrm>
            <a:off x="2289768" y="4699268"/>
            <a:ext cx="813317" cy="37701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02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 dirty="0"/>
              <a:t>dVRK-Si </a:t>
            </a:r>
            <a:r>
              <a:rPr lang="en-US" dirty="0" smtClean="0"/>
              <a:t>Controllers</a:t>
            </a:r>
            <a:endParaRPr dirty="0"/>
          </a:p>
          <a:p>
            <a:endParaRPr dirty="0"/>
          </a:p>
        </p:txBody>
      </p:sp>
      <p:pic>
        <p:nvPicPr>
          <p:cNvPr id="55" name="Google Shape;55;p1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47880" y="2357756"/>
            <a:ext cx="2181583" cy="119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19897"/>
          <a:stretch/>
        </p:blipFill>
        <p:spPr>
          <a:xfrm flipH="1">
            <a:off x="6330553" y="1935032"/>
            <a:ext cx="2480610" cy="185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1972" t="19999" r="12634" b="32587"/>
          <a:stretch/>
        </p:blipFill>
        <p:spPr>
          <a:xfrm>
            <a:off x="9347624" y="2128001"/>
            <a:ext cx="1529154" cy="147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3888272" y="2851511"/>
            <a:ext cx="805579" cy="107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3872587" y="2252056"/>
            <a:ext cx="784701" cy="104626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415600" y="1445786"/>
            <a:ext cx="9630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867" b="1" dirty="0" smtClean="0"/>
              <a:t>Standalone arms:</a:t>
            </a:r>
            <a:r>
              <a:rPr lang="en" sz="1867" dirty="0" smtClean="0"/>
              <a:t> </a:t>
            </a:r>
            <a:r>
              <a:rPr lang="en" sz="1867" dirty="0"/>
              <a:t>Controller + </a:t>
            </a:r>
            <a:r>
              <a:rPr lang="en" sz="1867" dirty="0">
                <a:solidFill>
                  <a:srgbClr val="990000"/>
                </a:solidFill>
              </a:rPr>
              <a:t>Cables</a:t>
            </a:r>
            <a:r>
              <a:rPr lang="en" sz="1867" dirty="0"/>
              <a:t> + Arm </a:t>
            </a:r>
            <a:r>
              <a:rPr lang="en" sz="1867" dirty="0" smtClean="0"/>
              <a:t>+ ESPM Programmer </a:t>
            </a:r>
            <a:endParaRPr sz="1867" dirty="0"/>
          </a:p>
        </p:txBody>
      </p:sp>
      <p:sp>
        <p:nvSpPr>
          <p:cNvPr id="62" name="Google Shape;62;p13"/>
          <p:cNvSpPr txBox="1"/>
          <p:nvPr/>
        </p:nvSpPr>
        <p:spPr>
          <a:xfrm>
            <a:off x="415600" y="3949586"/>
            <a:ext cx="11042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867" b="1" dirty="0" smtClean="0"/>
              <a:t>Full system with SUJ</a:t>
            </a:r>
            <a:r>
              <a:rPr lang="en" sz="1867" b="1" dirty="0"/>
              <a:t>:</a:t>
            </a:r>
            <a:r>
              <a:rPr lang="en" sz="1867" dirty="0"/>
              <a:t> Controller + </a:t>
            </a:r>
            <a:r>
              <a:rPr lang="en" sz="1867" dirty="0">
                <a:solidFill>
                  <a:srgbClr val="990000"/>
                </a:solidFill>
              </a:rPr>
              <a:t>dSIB-Si</a:t>
            </a:r>
            <a:r>
              <a:rPr lang="en" sz="1867" dirty="0"/>
              <a:t> + </a:t>
            </a:r>
            <a:r>
              <a:rPr lang="en" sz="1867" dirty="0">
                <a:solidFill>
                  <a:srgbClr val="990000"/>
                </a:solidFill>
              </a:rPr>
              <a:t>dESSJ</a:t>
            </a:r>
            <a:r>
              <a:rPr lang="en" sz="1867" dirty="0"/>
              <a:t> + Patient Cart + ESPM </a:t>
            </a:r>
            <a:r>
              <a:rPr lang="en" sz="1867" dirty="0" smtClean="0"/>
              <a:t>Programmer</a:t>
            </a:r>
            <a:endParaRPr sz="1867" dirty="0"/>
          </a:p>
        </p:txBody>
      </p:sp>
      <p:pic>
        <p:nvPicPr>
          <p:cNvPr id="63" name="Google Shape;63;p13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543968" y="4847431"/>
            <a:ext cx="2596728" cy="158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1972" t="19999" r="12634" b="32587"/>
          <a:stretch/>
        </p:blipFill>
        <p:spPr>
          <a:xfrm>
            <a:off x="9842547" y="4808041"/>
            <a:ext cx="1598728" cy="154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76032" y="4497998"/>
            <a:ext cx="2325167" cy="2250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464552" y="4416834"/>
            <a:ext cx="1826509" cy="41385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87914" y="4395703"/>
            <a:ext cx="0" cy="69519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59" idx="3"/>
          </p:cNvCxnSpPr>
          <p:nvPr/>
        </p:nvCxnSpPr>
        <p:spPr>
          <a:xfrm>
            <a:off x="4264937" y="1969205"/>
            <a:ext cx="1" cy="41363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8" name="Google Shape;98;p15"/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l="26189" t="1451" r="26502" b="41402"/>
          <a:stretch/>
        </p:blipFill>
        <p:spPr>
          <a:xfrm rot="5400000">
            <a:off x="5159694" y="2387482"/>
            <a:ext cx="1516408" cy="137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7;p19"/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03375" y="5178287"/>
            <a:ext cx="2566933" cy="117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42;p18"/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30506" y="4827838"/>
            <a:ext cx="1266446" cy="1688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Connector 22"/>
          <p:cNvCxnSpPr/>
          <p:nvPr/>
        </p:nvCxnSpPr>
        <p:spPr>
          <a:xfrm>
            <a:off x="2484783" y="5178287"/>
            <a:ext cx="1003852" cy="8448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8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dVRK-Si Setups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7827"/>
            <a:ext cx="5366502" cy="4374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06" y="803701"/>
            <a:ext cx="4350894" cy="55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2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dirty="0"/>
              <a:t>ESPM Programmer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87009" y="1825625"/>
            <a:ext cx="6241774" cy="4351338"/>
          </a:xfrm>
        </p:spPr>
        <p:txBody>
          <a:bodyPr>
            <a:normAutofit/>
          </a:bodyPr>
          <a:lstStyle/>
          <a:p>
            <a:r>
              <a:rPr lang="en-US" sz="2600" dirty="0"/>
              <a:t>Reprograms the ESPM (Altera FPGA).</a:t>
            </a:r>
          </a:p>
          <a:p>
            <a:r>
              <a:rPr lang="en-US" sz="2600" dirty="0"/>
              <a:t>Sticks to the arm. Connects to the JTAG port of ESPM.</a:t>
            </a:r>
          </a:p>
          <a:p>
            <a:r>
              <a:rPr lang="en-US" sz="2600" dirty="0"/>
              <a:t>Replays an XSVF file stored in the SD card when the arm powers up.</a:t>
            </a:r>
          </a:p>
          <a:p>
            <a:r>
              <a:rPr lang="en-US" sz="2600" dirty="0"/>
              <a:t>Firmware update by replacing the file in the SD card.</a:t>
            </a:r>
          </a:p>
          <a:p>
            <a:r>
              <a:rPr lang="en-US" sz="2600" dirty="0"/>
              <a:t>Reprogramming is not persistent. </a:t>
            </a:r>
            <a:r>
              <a:rPr lang="en-US" sz="2600" dirty="0" smtClean="0"/>
              <a:t>Unplugging or toggling switch, and then power cycling, restores original firmware. 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129" name="Google Shape;129;p17"/>
          <p:cNvPicPr preferRelativeResize="0"/>
          <p:nvPr/>
        </p:nvPicPr>
        <p:blipFill rotWithShape="1">
          <a:blip r:embed="rId3">
            <a:alphaModFix/>
          </a:blip>
          <a:srcRect l="21972" t="19999" r="12634" b="32587"/>
          <a:stretch/>
        </p:blipFill>
        <p:spPr>
          <a:xfrm>
            <a:off x="677136" y="1825625"/>
            <a:ext cx="4471334" cy="4237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3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 Build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415415"/>
          </a:xfrm>
        </p:spPr>
        <p:txBody>
          <a:bodyPr/>
          <a:lstStyle/>
          <a:p>
            <a:r>
              <a:rPr lang="en-US" dirty="0" smtClean="0"/>
              <a:t>dVRK Controllers:  Update from Greg Fischer</a:t>
            </a:r>
          </a:p>
          <a:p>
            <a:r>
              <a:rPr lang="en-US" dirty="0" smtClean="0"/>
              <a:t>dVRK-Si Controllers:  12 controllers available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3388972"/>
            <a:ext cx="6845538" cy="29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Announcements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Community Presentation: Allison Okamura (Stanford Univ.)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dVRK/dVRK-Si Hardware/Software Updates</a:t>
            </a:r>
          </a:p>
          <a:p>
            <a:pPr fontAlgn="base"/>
            <a:r>
              <a:rPr lang="en-US" sz="1900" dirty="0" smtClean="0">
                <a:solidFill>
                  <a:schemeClr val="tx1"/>
                </a:solidFill>
              </a:rPr>
              <a:t>Controllers (dVRK and dVRK-Si)</a:t>
            </a:r>
          </a:p>
          <a:p>
            <a:pPr fontAlgn="base"/>
            <a:r>
              <a:rPr lang="en-US" sz="1900" dirty="0" smtClean="0">
                <a:solidFill>
                  <a:srgbClr val="FF0000"/>
                </a:solidFill>
              </a:rPr>
              <a:t>FPGA V3</a:t>
            </a:r>
          </a:p>
          <a:p>
            <a:pPr fontAlgn="base"/>
            <a:r>
              <a:rPr lang="en-US" sz="1900" dirty="0" smtClean="0"/>
              <a:t>Firmware </a:t>
            </a:r>
            <a:r>
              <a:rPr lang="en-US" sz="1900" dirty="0"/>
              <a:t>updates</a:t>
            </a:r>
          </a:p>
          <a:p>
            <a:pPr fontAlgn="base"/>
            <a:r>
              <a:rPr lang="en-US" sz="1900" dirty="0"/>
              <a:t>Embedded software </a:t>
            </a:r>
            <a:endParaRPr lang="en-US" sz="1900" dirty="0" smtClean="0"/>
          </a:p>
          <a:p>
            <a:pPr fontAlgn="base"/>
            <a:r>
              <a:rPr lang="en-US" sz="1900" dirty="0" smtClean="0"/>
              <a:t>PC </a:t>
            </a:r>
            <a:r>
              <a:rPr lang="en-US" sz="1900" dirty="0"/>
              <a:t>software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1672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FPGA </a:t>
            </a:r>
            <a:r>
              <a:rPr lang="en-US" dirty="0" smtClean="0"/>
              <a:t>V3.1</a:t>
            </a:r>
            <a:endParaRPr dirty="0"/>
          </a:p>
        </p:txBody>
      </p:sp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6059557" cy="1116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Upgrade from Spartan 6 to </a:t>
            </a:r>
            <a:r>
              <a:rPr lang="en-US" sz="2400" dirty="0" err="1"/>
              <a:t>Zynq</a:t>
            </a:r>
            <a:r>
              <a:rPr lang="en-US" sz="2400" dirty="0"/>
              <a:t> (Spartan 7)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Bigger FPGA + dual-core ARM processor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76" name="Google Shape;176;p20"/>
          <p:cNvSpPr txBox="1"/>
          <p:nvPr/>
        </p:nvSpPr>
        <p:spPr>
          <a:xfrm>
            <a:off x="8907119" y="3777535"/>
            <a:ext cx="8249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838200" y="2664257"/>
            <a:ext cx="5501309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features: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Backward compatible with prior FPGA versions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Ethernet port (2 total, 1GB each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Linux on ARM processor (1 GB DDR3 RAM)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Micro-SD for firmware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upgrades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 additional I/O (V3.1)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Status: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Built 108 boards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10 failed permanently (9% failure rate)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13 with minor issues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561609" y="1618222"/>
            <a:ext cx="3515968" cy="4687957"/>
          </a:xfrm>
          <a:prstGeom prst="rect">
            <a:avLst/>
          </a:prstGeom>
        </p:spPr>
      </p:pic>
      <p:sp>
        <p:nvSpPr>
          <p:cNvPr id="177" name="Google Shape;177;p20"/>
          <p:cNvSpPr txBox="1"/>
          <p:nvPr/>
        </p:nvSpPr>
        <p:spPr>
          <a:xfrm>
            <a:off x="8907119" y="4564194"/>
            <a:ext cx="1083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DRAM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9861276" y="2763952"/>
            <a:ext cx="15107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Ethernet x 2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8811041" y="2259683"/>
            <a:ext cx="1083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Micro-SD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7533862" y="2246029"/>
            <a:ext cx="15107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x 2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7;p20"/>
          <p:cNvSpPr txBox="1"/>
          <p:nvPr/>
        </p:nvSpPr>
        <p:spPr>
          <a:xfrm>
            <a:off x="8907119" y="3777535"/>
            <a:ext cx="1083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Network Connections</a:t>
            </a:r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7790450" y="615925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8033337" y="8730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7790450" y="5255713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8033337" y="5512887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7790450" y="3699575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8033337" y="395674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7790450" y="2157750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8033337" y="24005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8738589" y="1478188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8717364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7430890" y="2976279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8864433" y="1471952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8829331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/>
          <p:nvPr/>
        </p:nvSpPr>
        <p:spPr>
          <a:xfrm>
            <a:off x="7308788" y="2999451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1181875" y="2794850"/>
            <a:ext cx="1896600" cy="2279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064625" y="1476900"/>
            <a:ext cx="5292425" cy="1870185"/>
          </a:xfrm>
          <a:custGeom>
            <a:avLst/>
            <a:gdLst/>
            <a:ahLst/>
            <a:cxnLst/>
            <a:rect l="l" t="t" r="r" b="b"/>
            <a:pathLst>
              <a:path w="211697" h="77031" extrusionOk="0">
                <a:moveTo>
                  <a:pt x="211697" y="0"/>
                </a:moveTo>
                <a:cubicBezTo>
                  <a:pt x="210312" y="3325"/>
                  <a:pt x="213055" y="12849"/>
                  <a:pt x="202987" y="16266"/>
                </a:cubicBezTo>
                <a:cubicBezTo>
                  <a:pt x="192920" y="19684"/>
                  <a:pt x="169976" y="11948"/>
                  <a:pt x="151292" y="20505"/>
                </a:cubicBezTo>
                <a:cubicBezTo>
                  <a:pt x="132609" y="29062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3078475" y="4354465"/>
            <a:ext cx="5250875" cy="2279450"/>
          </a:xfrm>
          <a:custGeom>
            <a:avLst/>
            <a:gdLst/>
            <a:ahLst/>
            <a:cxnLst/>
            <a:rect l="l" t="t" r="r" b="b"/>
            <a:pathLst>
              <a:path w="210035" h="91178" extrusionOk="0">
                <a:moveTo>
                  <a:pt x="210035" y="71102"/>
                </a:moveTo>
                <a:cubicBezTo>
                  <a:pt x="208650" y="73596"/>
                  <a:pt x="210220" y="83848"/>
                  <a:pt x="201722" y="86065"/>
                </a:cubicBezTo>
                <a:cubicBezTo>
                  <a:pt x="193225" y="88282"/>
                  <a:pt x="174013" y="97148"/>
                  <a:pt x="159050" y="84402"/>
                </a:cubicBezTo>
                <a:cubicBezTo>
                  <a:pt x="144087" y="71656"/>
                  <a:pt x="138453" y="23627"/>
                  <a:pt x="111945" y="9588"/>
                </a:cubicBezTo>
                <a:cubicBezTo>
                  <a:pt x="85437" y="-4451"/>
                  <a:pt x="18658" y="1737"/>
                  <a:pt x="0" y="167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3112603" y="2358626"/>
            <a:ext cx="21352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real-time connection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(Firewire or Ethernet/Firewire)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1"/>
          <p:cNvSpPr txBox="1"/>
          <p:nvPr/>
        </p:nvSpPr>
        <p:spPr>
          <a:xfrm>
            <a:off x="3122268" y="4342704"/>
            <a:ext cx="2424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non-real-time connection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(Ethernet)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1"/>
          <p:cNvSpPr/>
          <p:nvPr/>
        </p:nvSpPr>
        <p:spPr>
          <a:xfrm>
            <a:off x="3069112" y="1471952"/>
            <a:ext cx="5451323" cy="2102464"/>
          </a:xfrm>
          <a:custGeom>
            <a:avLst/>
            <a:gdLst/>
            <a:ahLst/>
            <a:cxnLst/>
            <a:rect l="l" t="t" r="r" b="b"/>
            <a:pathLst>
              <a:path w="208654" h="77031" extrusionOk="0">
                <a:moveTo>
                  <a:pt x="208654" y="0"/>
                </a:moveTo>
                <a:cubicBezTo>
                  <a:pt x="207269" y="3325"/>
                  <a:pt x="209394" y="14955"/>
                  <a:pt x="199961" y="19222"/>
                </a:cubicBezTo>
                <a:cubicBezTo>
                  <a:pt x="190528" y="23489"/>
                  <a:pt x="170232" y="17538"/>
                  <a:pt x="152053" y="25603"/>
                </a:cubicBezTo>
                <a:cubicBezTo>
                  <a:pt x="133874" y="33668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4979294" y="3774755"/>
            <a:ext cx="795131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21"/>
          <p:cNvCxnSpPr/>
          <p:nvPr/>
        </p:nvCxnSpPr>
        <p:spPr>
          <a:xfrm>
            <a:off x="4979294" y="4134561"/>
            <a:ext cx="795131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1"/>
          <p:cNvSpPr txBox="1"/>
          <p:nvPr/>
        </p:nvSpPr>
        <p:spPr>
          <a:xfrm>
            <a:off x="5956546" y="356835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5964924" y="390919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7712765" y="6102626"/>
            <a:ext cx="467139" cy="347870"/>
          </a:xfrm>
          <a:custGeom>
            <a:avLst/>
            <a:gdLst/>
            <a:ahLst/>
            <a:cxnLst/>
            <a:rect l="l" t="t" r="r" b="b"/>
            <a:pathLst>
              <a:path w="467139" h="347870" extrusionOk="0">
                <a:moveTo>
                  <a:pt x="467139" y="0"/>
                </a:moveTo>
                <a:cubicBezTo>
                  <a:pt x="456371" y="85311"/>
                  <a:pt x="445604" y="170622"/>
                  <a:pt x="367748" y="228600"/>
                </a:cubicBezTo>
                <a:cubicBezTo>
                  <a:pt x="289891" y="286578"/>
                  <a:pt x="144945" y="317224"/>
                  <a:pt x="0" y="34787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775" y="5544283"/>
            <a:ext cx="5848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 Ethernet daisy-chain not yet supported by firmware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526774" y="6087575"/>
            <a:ext cx="565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EtherCAT</a:t>
            </a:r>
            <a:r>
              <a:rPr lang="en-US" sz="1600" dirty="0" smtClean="0"/>
              <a:t> could be an option (would need to license IP core)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Announcements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Community Presentation: Allison Okamura (Stanford Univ.)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dVRK/dVRK-Si Hardware/Software Updates</a:t>
            </a:r>
          </a:p>
          <a:p>
            <a:pPr fontAlgn="base"/>
            <a:r>
              <a:rPr lang="en-US" sz="1900" dirty="0" smtClean="0">
                <a:solidFill>
                  <a:schemeClr val="tx1"/>
                </a:solidFill>
              </a:rPr>
              <a:t>Controllers (dVRK and dVRK-Si)</a:t>
            </a:r>
          </a:p>
          <a:p>
            <a:pPr fontAlgn="base"/>
            <a:r>
              <a:rPr lang="en-US" sz="1900" dirty="0" smtClean="0">
                <a:solidFill>
                  <a:schemeClr val="tx1"/>
                </a:solidFill>
              </a:rPr>
              <a:t>FPGA V3</a:t>
            </a:r>
          </a:p>
          <a:p>
            <a:pPr fontAlgn="base"/>
            <a:r>
              <a:rPr lang="en-US" sz="1900" dirty="0" smtClean="0">
                <a:solidFill>
                  <a:srgbClr val="FF0000"/>
                </a:solidFill>
              </a:rPr>
              <a:t>Firmware </a:t>
            </a:r>
            <a:r>
              <a:rPr lang="en-US" sz="1900" dirty="0">
                <a:solidFill>
                  <a:srgbClr val="FF0000"/>
                </a:solidFill>
              </a:rPr>
              <a:t>updates</a:t>
            </a:r>
          </a:p>
          <a:p>
            <a:pPr fontAlgn="base"/>
            <a:r>
              <a:rPr lang="en-US" sz="1900" dirty="0"/>
              <a:t>Embedded software </a:t>
            </a:r>
            <a:endParaRPr lang="en-US" sz="1900" dirty="0" smtClean="0"/>
          </a:p>
          <a:p>
            <a:pPr fontAlgn="base"/>
            <a:r>
              <a:rPr lang="en-US" sz="1900" dirty="0" smtClean="0"/>
              <a:t>PC </a:t>
            </a:r>
            <a:r>
              <a:rPr lang="en-US" sz="1900" dirty="0"/>
              <a:t>software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5576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Rev 8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Released August 10, 2023</a:t>
            </a:r>
          </a:p>
          <a:p>
            <a:r>
              <a:rPr lang="en-US" dirty="0" smtClean="0"/>
              <a:t>Required for FPGA V3 </a:t>
            </a:r>
          </a:p>
          <a:p>
            <a:r>
              <a:rPr lang="en-US" dirty="0" smtClean="0"/>
              <a:t>For FPGA V1 and V2:</a:t>
            </a:r>
          </a:p>
          <a:p>
            <a:pPr lvl="1"/>
            <a:r>
              <a:rPr lang="en-US" dirty="0" smtClean="0"/>
              <a:t>Required to co-exist with FPGA V3, including dVRK-Si</a:t>
            </a:r>
          </a:p>
          <a:p>
            <a:pPr lvl="1"/>
            <a:r>
              <a:rPr lang="en-US" dirty="0" smtClean="0"/>
              <a:t>Required to use QLA V1.6</a:t>
            </a:r>
          </a:p>
          <a:p>
            <a:pPr lvl="1"/>
            <a:r>
              <a:rPr lang="en-US" dirty="0" smtClean="0"/>
              <a:t>Supports “dongle” for reading instrument id</a:t>
            </a:r>
          </a:p>
          <a:p>
            <a:pPr lvl="2"/>
            <a:r>
              <a:rPr lang="en-US" dirty="0" smtClean="0"/>
              <a:t>Required for controller builds 1-4 (2012-2015)</a:t>
            </a:r>
          </a:p>
          <a:p>
            <a:pPr lvl="2"/>
            <a:r>
              <a:rPr lang="en-US" dirty="0" smtClean="0"/>
              <a:t>Distributed at ICRA and Hamlyn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792" y="2943087"/>
            <a:ext cx="2526610" cy="3368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1943" y="5494532"/>
            <a:ext cx="65881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github.com/jhu-dvrk/sawIntuitiveResearchKit/wiki/Tool-Detection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5261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Announcements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Community Presentation: Allison Okamura (Stanford Univ.)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dVRK/dVRK-Si Hardware/Software Updates</a:t>
            </a:r>
          </a:p>
          <a:p>
            <a:pPr fontAlgn="base"/>
            <a:r>
              <a:rPr lang="en-US" sz="1900" dirty="0"/>
              <a:t>Controllers (dVRK and dVRK-Si)</a:t>
            </a:r>
          </a:p>
          <a:p>
            <a:pPr fontAlgn="base"/>
            <a:r>
              <a:rPr lang="en-US" sz="1900" dirty="0"/>
              <a:t>FPGA V3</a:t>
            </a:r>
          </a:p>
          <a:p>
            <a:pPr fontAlgn="base"/>
            <a:r>
              <a:rPr lang="en-US" sz="1900" dirty="0"/>
              <a:t>Firmware updates</a:t>
            </a:r>
          </a:p>
          <a:p>
            <a:pPr fontAlgn="base"/>
            <a:r>
              <a:rPr lang="en-US" sz="1900" dirty="0"/>
              <a:t>Embedded software </a:t>
            </a:r>
            <a:endParaRPr lang="en-US" sz="1900" dirty="0" smtClean="0"/>
          </a:p>
          <a:p>
            <a:pPr fontAlgn="base"/>
            <a:r>
              <a:rPr lang="en-US" sz="1900" dirty="0" smtClean="0"/>
              <a:t>PC </a:t>
            </a:r>
            <a:r>
              <a:rPr lang="en-US" sz="1900" dirty="0"/>
              <a:t>software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Open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V8 Configurations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34242"/>
              </p:ext>
            </p:extLst>
          </p:nvPr>
        </p:nvGraphicFramePr>
        <p:xfrm>
          <a:off x="1554921" y="1690688"/>
          <a:ext cx="8374270" cy="2011680"/>
        </p:xfrm>
        <a:graphic>
          <a:graphicData uri="http://schemas.openxmlformats.org/drawingml/2006/table">
            <a:tbl>
              <a:tblPr firstRow="1" bandRow="1">
                <a:tableStyleId>{302FD46E-A997-4ED4-83DA-4E08F5E14092}</a:tableStyleId>
              </a:tblPr>
              <a:tblGrid>
                <a:gridCol w="1416879">
                  <a:extLst>
                    <a:ext uri="{9D8B030D-6E8A-4147-A177-3AD203B41FA5}">
                      <a16:colId xmlns:a16="http://schemas.microsoft.com/office/drawing/2014/main" val="3947770005"/>
                    </a:ext>
                  </a:extLst>
                </a:gridCol>
                <a:gridCol w="2276061">
                  <a:extLst>
                    <a:ext uri="{9D8B030D-6E8A-4147-A177-3AD203B41FA5}">
                      <a16:colId xmlns:a16="http://schemas.microsoft.com/office/drawing/2014/main" val="4015449576"/>
                    </a:ext>
                  </a:extLst>
                </a:gridCol>
                <a:gridCol w="2425148">
                  <a:extLst>
                    <a:ext uri="{9D8B030D-6E8A-4147-A177-3AD203B41FA5}">
                      <a16:colId xmlns:a16="http://schemas.microsoft.com/office/drawing/2014/main" val="3371827492"/>
                    </a:ext>
                  </a:extLst>
                </a:gridCol>
                <a:gridCol w="2256182">
                  <a:extLst>
                    <a:ext uri="{9D8B030D-6E8A-4147-A177-3AD203B41FA5}">
                      <a16:colId xmlns:a16="http://schemas.microsoft.com/office/drawing/2014/main" val="3685126967"/>
                    </a:ext>
                  </a:extLst>
                </a:gridCol>
              </a:tblGrid>
              <a:tr h="4663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QLA (dVRK, V1/V2)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DQLA (dVRK, V3)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 smtClean="0"/>
                        <a:t>dRAC</a:t>
                      </a:r>
                      <a:r>
                        <a:rPr lang="en-US" sz="1800" b="1" dirty="0" smtClean="0"/>
                        <a:t> (dVRK-Si)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328124"/>
                  </a:ext>
                </a:extLst>
              </a:tr>
              <a:tr h="4663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FPGA V1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FPGA1394V1-QLA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Not feasible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Not supported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8263"/>
                  </a:ext>
                </a:extLst>
              </a:tr>
              <a:tr h="4663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FPGA V2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FPGA1394V2-QLA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Not</a:t>
                      </a:r>
                      <a:r>
                        <a:rPr lang="en-US" sz="1800" baseline="0" dirty="0" smtClean="0"/>
                        <a:t> feasible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Not supported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758142"/>
                  </a:ext>
                </a:extLst>
              </a:tr>
              <a:tr h="4663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FPGA V3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FPGA1394V3-QLA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FPGA1394V3-DQLA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FPGA1394V3-DRAC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8393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921" y="4084983"/>
            <a:ext cx="849795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Notes: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FPGA1394V1 previously called FPGA1394 (Rev 1-7)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FPGA1394V2 previously called FPGA1394Eth (Rev 1-7)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DQLA not feasible with V1/V2 due to lack of 4 extra I/O introduced with V3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 smtClean="0"/>
              <a:t>dRAC</a:t>
            </a:r>
            <a:r>
              <a:rPr lang="en-US" sz="1800" dirty="0" smtClean="0"/>
              <a:t> not officially supported with V1/V2, but is expected to work for arm only (SUJ requires 4 extra I/O introduced with V3)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04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Update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FPGA V1 and V2, continue to flash EPROM via FireWire (or Ethernet) using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pgm1394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github.com/jhu-cisst/mechatronics-firmware/wiki/FPGA-Program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FPGA V3, copy release to </a:t>
            </a:r>
            <a:r>
              <a:rPr lang="en-US" dirty="0" err="1" smtClean="0"/>
              <a:t>MicroSD</a:t>
            </a:r>
            <a:r>
              <a:rPr lang="en-US" dirty="0" smtClean="0"/>
              <a:t> card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github.com/jhu-cisst/mechatronics-embedded/releases</a:t>
            </a:r>
            <a:endParaRPr lang="en-US" dirty="0" smtClean="0"/>
          </a:p>
          <a:p>
            <a:pPr lvl="1"/>
            <a:r>
              <a:rPr lang="en-US" dirty="0" smtClean="0"/>
              <a:t>Utility:  dvrk-sd-card-updater.py</a:t>
            </a:r>
          </a:p>
          <a:p>
            <a:pPr lvl="1"/>
            <a:r>
              <a:rPr lang="en-US" dirty="0" smtClean="0"/>
              <a:t>Documentation forthcoming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V9 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Ethernet support for FPGA V3</a:t>
            </a:r>
          </a:p>
          <a:p>
            <a:r>
              <a:rPr lang="en-US" dirty="0"/>
              <a:t>Migrate from </a:t>
            </a:r>
            <a:r>
              <a:rPr lang="en-US" dirty="0" smtClean="0"/>
              <a:t>Xilinx ISE </a:t>
            </a:r>
            <a:r>
              <a:rPr lang="en-US" dirty="0"/>
              <a:t>to </a:t>
            </a:r>
            <a:r>
              <a:rPr lang="en-US" dirty="0" err="1"/>
              <a:t>Vivado</a:t>
            </a:r>
            <a:r>
              <a:rPr lang="en-US" dirty="0"/>
              <a:t> for FPGA </a:t>
            </a:r>
            <a:r>
              <a:rPr lang="en-US" dirty="0" smtClean="0"/>
              <a:t>V3</a:t>
            </a:r>
          </a:p>
          <a:p>
            <a:pPr lvl="1"/>
            <a:r>
              <a:rPr lang="en-US" dirty="0" smtClean="0"/>
              <a:t>FPGA V1 and V2 only supported by ISE</a:t>
            </a:r>
            <a:endParaRPr lang="en-US" dirty="0"/>
          </a:p>
          <a:p>
            <a:r>
              <a:rPr lang="en-US" dirty="0" smtClean="0"/>
              <a:t>Support digital current control for QLA V1.5+</a:t>
            </a:r>
          </a:p>
          <a:p>
            <a:r>
              <a:rPr lang="en-US" dirty="0" smtClean="0"/>
              <a:t>Add digital (FIR) </a:t>
            </a:r>
            <a:r>
              <a:rPr lang="en-US" dirty="0"/>
              <a:t>filters on analog </a:t>
            </a:r>
            <a:r>
              <a:rPr lang="en-US" dirty="0" smtClean="0"/>
              <a:t>feedback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Announcements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Community Presentation: Allison Okamura (Stanford Univ.)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dVRK/dVRK-Si Hardware/Software Updates</a:t>
            </a:r>
          </a:p>
          <a:p>
            <a:pPr fontAlgn="base"/>
            <a:r>
              <a:rPr lang="en-US" sz="1900" dirty="0" smtClean="0">
                <a:solidFill>
                  <a:schemeClr val="tx1"/>
                </a:solidFill>
              </a:rPr>
              <a:t>Controllers (dVRK and dVRK-Si)</a:t>
            </a:r>
          </a:p>
          <a:p>
            <a:pPr fontAlgn="base"/>
            <a:r>
              <a:rPr lang="en-US" sz="1900" dirty="0" smtClean="0">
                <a:solidFill>
                  <a:schemeClr val="tx1"/>
                </a:solidFill>
              </a:rPr>
              <a:t>FPGA V3</a:t>
            </a:r>
          </a:p>
          <a:p>
            <a:pPr fontAlgn="base"/>
            <a:r>
              <a:rPr lang="en-US" sz="1900" dirty="0" smtClean="0">
                <a:solidFill>
                  <a:schemeClr val="tx1"/>
                </a:solidFill>
              </a:rPr>
              <a:t>Firmware </a:t>
            </a:r>
            <a:r>
              <a:rPr lang="en-US" sz="1900" dirty="0">
                <a:solidFill>
                  <a:schemeClr val="tx1"/>
                </a:solidFill>
              </a:rPr>
              <a:t>updates</a:t>
            </a:r>
          </a:p>
          <a:p>
            <a:pPr fontAlgn="base"/>
            <a:r>
              <a:rPr lang="en-US" sz="1900" dirty="0">
                <a:solidFill>
                  <a:srgbClr val="FF0000"/>
                </a:solidFill>
              </a:rPr>
              <a:t>Embedded software</a:t>
            </a:r>
            <a:r>
              <a:rPr lang="en-US" sz="1900" dirty="0"/>
              <a:t> </a:t>
            </a:r>
            <a:endParaRPr lang="en-US" sz="1900" dirty="0" smtClean="0"/>
          </a:p>
          <a:p>
            <a:pPr fontAlgn="base"/>
            <a:r>
              <a:rPr lang="en-US" sz="1900" dirty="0" smtClean="0"/>
              <a:t>PC </a:t>
            </a:r>
            <a:r>
              <a:rPr lang="en-US" sz="1900" dirty="0"/>
              <a:t>software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0364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65572"/>
            <a:ext cx="10515600" cy="1231900"/>
          </a:xfrm>
        </p:spPr>
        <p:txBody>
          <a:bodyPr/>
          <a:lstStyle/>
          <a:p>
            <a:r>
              <a:rPr lang="en-US" dirty="0" smtClean="0"/>
              <a:t>FPGA V3 has Xilinx </a:t>
            </a:r>
            <a:r>
              <a:rPr lang="en-US" dirty="0" err="1" smtClean="0"/>
              <a:t>Zynq</a:t>
            </a:r>
            <a:r>
              <a:rPr lang="en-US" dirty="0" smtClean="0"/>
              <a:t> System on Chip (</a:t>
            </a:r>
            <a:r>
              <a:rPr lang="en-US" dirty="0" err="1" smtClean="0"/>
              <a:t>SoC</a:t>
            </a:r>
            <a:r>
              <a:rPr lang="en-US" dirty="0" smtClean="0"/>
              <a:t>), which has FPGA (PL) and dual-core ARM processor (PS)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17918" y="32580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675243" y="3258006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 flipV="1">
            <a:off x="5379968" y="3739019"/>
            <a:ext cx="29527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85590" y="2901372"/>
            <a:ext cx="3140766" cy="191625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217918" y="4287647"/>
            <a:ext cx="1079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Zynq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8526946" y="3337669"/>
            <a:ext cx="1162050" cy="578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 x eth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526946" y="4144077"/>
            <a:ext cx="1162050" cy="578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 x </a:t>
            </a:r>
            <a:r>
              <a:rPr lang="en-US" sz="2400" dirty="0" err="1" smtClean="0"/>
              <a:t>fw</a:t>
            </a:r>
            <a:endParaRPr lang="en-US" sz="2400" dirty="0"/>
          </a:p>
        </p:txBody>
      </p:sp>
      <p:cxnSp>
        <p:nvCxnSpPr>
          <p:cNvPr id="13" name="Straight Arrow Connector 12"/>
          <p:cNvCxnSpPr>
            <a:stCxn id="5" idx="3"/>
            <a:endCxn id="11" idx="1"/>
          </p:cNvCxnSpPr>
          <p:nvPr/>
        </p:nvCxnSpPr>
        <p:spPr>
          <a:xfrm flipV="1">
            <a:off x="6837293" y="3626853"/>
            <a:ext cx="1689653" cy="112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  <a:endCxn id="12" idx="1"/>
          </p:cNvCxnSpPr>
          <p:nvPr/>
        </p:nvCxnSpPr>
        <p:spPr>
          <a:xfrm>
            <a:off x="6837293" y="3739019"/>
            <a:ext cx="1689653" cy="6942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985591" y="5142666"/>
            <a:ext cx="5784574" cy="13290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Companion Board</a:t>
            </a:r>
          </a:p>
          <a:p>
            <a:pPr algn="ctr"/>
            <a:r>
              <a:rPr lang="en-US" sz="2400" dirty="0" smtClean="0"/>
              <a:t>(QLA, DQLA, </a:t>
            </a:r>
            <a:r>
              <a:rPr lang="en-US" sz="2400" dirty="0" err="1" smtClean="0"/>
              <a:t>dRAC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6256268" y="4220031"/>
            <a:ext cx="5384" cy="9226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95204" y="3433915"/>
            <a:ext cx="2009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Embedded software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805116" y="2625824"/>
            <a:ext cx="16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Firmware</a:t>
            </a:r>
            <a:endParaRPr lang="en-US" sz="2400" dirty="0"/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6559826" y="2856657"/>
            <a:ext cx="1245290" cy="701885"/>
          </a:xfrm>
          <a:prstGeom prst="straightConnector1">
            <a:avLst/>
          </a:prstGeom>
          <a:ln>
            <a:prstDash val="dash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109290" y="3779007"/>
            <a:ext cx="1345510" cy="104579"/>
          </a:xfrm>
          <a:prstGeom prst="straightConnector1">
            <a:avLst/>
          </a:prstGeom>
          <a:ln>
            <a:prstDash val="dash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GitHub: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github.com/jhu-cisst/mechatronics-embedded</a:t>
            </a:r>
            <a:endParaRPr lang="en-US" dirty="0" smtClean="0"/>
          </a:p>
          <a:p>
            <a:r>
              <a:rPr lang="en-US" dirty="0"/>
              <a:t>Dual-core </a:t>
            </a:r>
            <a:r>
              <a:rPr lang="en-US" dirty="0" smtClean="0"/>
              <a:t>ARM </a:t>
            </a:r>
            <a:r>
              <a:rPr lang="en-US" dirty="0"/>
              <a:t>processor, running embedded Linux (6.1.5 kernel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Built using Xilinx </a:t>
            </a:r>
            <a:r>
              <a:rPr lang="en-US" dirty="0" err="1" smtClean="0"/>
              <a:t>Petalinux</a:t>
            </a:r>
            <a:r>
              <a:rPr lang="en-US" dirty="0" smtClean="0"/>
              <a:t> tool (V2023.1)</a:t>
            </a:r>
          </a:p>
          <a:p>
            <a:pPr lvl="1"/>
            <a:r>
              <a:rPr lang="en-US" dirty="0" smtClean="0"/>
              <a:t>Custom library (libfpgav3) and applications (fpgav3init, fpgav3sn)</a:t>
            </a:r>
            <a:endParaRPr lang="en-US" dirty="0"/>
          </a:p>
          <a:p>
            <a:r>
              <a:rPr lang="en-US" dirty="0" smtClean="0"/>
              <a:t>Initialization process (fpgav3init)</a:t>
            </a:r>
          </a:p>
          <a:p>
            <a:pPr lvl="1"/>
            <a:r>
              <a:rPr lang="en-US" dirty="0" smtClean="0"/>
              <a:t>Detect companion board type, then load correct firmware</a:t>
            </a:r>
          </a:p>
          <a:p>
            <a:pPr lvl="1"/>
            <a:r>
              <a:rPr lang="en-US" dirty="0" smtClean="0"/>
              <a:t>Read FPGA serial number</a:t>
            </a:r>
          </a:p>
          <a:p>
            <a:pPr lvl="1"/>
            <a:r>
              <a:rPr lang="en-US" dirty="0" smtClean="0"/>
              <a:t>Program flash (if needed)</a:t>
            </a:r>
          </a:p>
          <a:p>
            <a:pPr lvl="1"/>
            <a:r>
              <a:rPr lang="en-US" dirty="0" smtClean="0"/>
              <a:t>Other initialization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 – Initialization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00150"/>
              </p:ext>
            </p:extLst>
          </p:nvPr>
        </p:nvGraphicFramePr>
        <p:xfrm>
          <a:off x="1554921" y="1690688"/>
          <a:ext cx="8374270" cy="1005840"/>
        </p:xfrm>
        <a:graphic>
          <a:graphicData uri="http://schemas.openxmlformats.org/drawingml/2006/table">
            <a:tbl>
              <a:tblPr firstRow="1" bandRow="1">
                <a:tableStyleId>{302FD46E-A997-4ED4-83DA-4E08F5E14092}</a:tableStyleId>
              </a:tblPr>
              <a:tblGrid>
                <a:gridCol w="1416879">
                  <a:extLst>
                    <a:ext uri="{9D8B030D-6E8A-4147-A177-3AD203B41FA5}">
                      <a16:colId xmlns:a16="http://schemas.microsoft.com/office/drawing/2014/main" val="3947770005"/>
                    </a:ext>
                  </a:extLst>
                </a:gridCol>
                <a:gridCol w="2276061">
                  <a:extLst>
                    <a:ext uri="{9D8B030D-6E8A-4147-A177-3AD203B41FA5}">
                      <a16:colId xmlns:a16="http://schemas.microsoft.com/office/drawing/2014/main" val="4015449576"/>
                    </a:ext>
                  </a:extLst>
                </a:gridCol>
                <a:gridCol w="2425148">
                  <a:extLst>
                    <a:ext uri="{9D8B030D-6E8A-4147-A177-3AD203B41FA5}">
                      <a16:colId xmlns:a16="http://schemas.microsoft.com/office/drawing/2014/main" val="3371827492"/>
                    </a:ext>
                  </a:extLst>
                </a:gridCol>
                <a:gridCol w="2256182">
                  <a:extLst>
                    <a:ext uri="{9D8B030D-6E8A-4147-A177-3AD203B41FA5}">
                      <a16:colId xmlns:a16="http://schemas.microsoft.com/office/drawing/2014/main" val="3685126967"/>
                    </a:ext>
                  </a:extLst>
                </a:gridCol>
              </a:tblGrid>
              <a:tr h="4663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QLA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DQLA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 smtClean="0"/>
                        <a:t>dRAC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328124"/>
                  </a:ext>
                </a:extLst>
              </a:tr>
              <a:tr h="4663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FPGA V3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FPGA1394V3-QLA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FPGA1394V3-DQLA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FPGA1394V3-DRAC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839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3443" y="3016251"/>
            <a:ext cx="861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Also:  FPGA1394V3-BCFG   (boot configuration firmware to determine board type)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1345510" y="44010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Power Up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3137866" y="44010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Load</a:t>
            </a:r>
          </a:p>
          <a:p>
            <a:pPr algn="ctr"/>
            <a:r>
              <a:rPr lang="en-US" sz="1800" dirty="0" smtClean="0"/>
              <a:t>BCFG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6806229" y="4401007"/>
            <a:ext cx="1281735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Determine board type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9137786" y="3757435"/>
            <a:ext cx="1281735" cy="6435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Load QLA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9137786" y="4709886"/>
            <a:ext cx="1281735" cy="6435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Load DQLA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9137786" y="5662337"/>
            <a:ext cx="1281735" cy="6435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Load DRAC</a:t>
            </a:r>
            <a:endParaRPr lang="en-US" sz="1800" dirty="0"/>
          </a:p>
        </p:txBody>
      </p: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2507560" y="4882020"/>
            <a:ext cx="6303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21" idx="1"/>
          </p:cNvCxnSpPr>
          <p:nvPr/>
        </p:nvCxnSpPr>
        <p:spPr>
          <a:xfrm>
            <a:off x="4299916" y="4882020"/>
            <a:ext cx="7528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9" idx="1"/>
          </p:cNvCxnSpPr>
          <p:nvPr/>
        </p:nvCxnSpPr>
        <p:spPr>
          <a:xfrm flipV="1">
            <a:off x="8087964" y="4079221"/>
            <a:ext cx="1049822" cy="802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52804" y="44010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Boot Linux</a:t>
            </a:r>
            <a:endParaRPr lang="en-US" sz="1800" dirty="0"/>
          </a:p>
        </p:txBody>
      </p:sp>
      <p:cxnSp>
        <p:nvCxnSpPr>
          <p:cNvPr id="25" name="Straight Arrow Connector 24"/>
          <p:cNvCxnSpPr>
            <a:stCxn id="21" idx="3"/>
            <a:endCxn id="8" idx="1"/>
          </p:cNvCxnSpPr>
          <p:nvPr/>
        </p:nvCxnSpPr>
        <p:spPr>
          <a:xfrm>
            <a:off x="6214854" y="4882020"/>
            <a:ext cx="591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3"/>
            <a:endCxn id="10" idx="1"/>
          </p:cNvCxnSpPr>
          <p:nvPr/>
        </p:nvCxnSpPr>
        <p:spPr>
          <a:xfrm>
            <a:off x="8087964" y="4882020"/>
            <a:ext cx="1049822" cy="149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3"/>
            <a:endCxn id="11" idx="1"/>
          </p:cNvCxnSpPr>
          <p:nvPr/>
        </p:nvCxnSpPr>
        <p:spPr>
          <a:xfrm>
            <a:off x="8087964" y="4882020"/>
            <a:ext cx="1049822" cy="1102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91383" y="5704166"/>
            <a:ext cx="7633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Will keep BCFG firmware if QLA, DQLA or DRAC not detected</a:t>
            </a:r>
          </a:p>
          <a:p>
            <a:pPr defTabSz="457200"/>
            <a:r>
              <a:rPr lang="en-US" sz="1800" dirty="0"/>
              <a:t>	</a:t>
            </a:r>
            <a:r>
              <a:rPr lang="en-US" sz="1800" dirty="0" smtClean="0"/>
              <a:t>- Most likely cause: </a:t>
            </a:r>
            <a:r>
              <a:rPr lang="en-US" sz="1800" dirty="0" err="1" smtClean="0"/>
              <a:t>MicroSD</a:t>
            </a:r>
            <a:r>
              <a:rPr lang="en-US" sz="1800" dirty="0" smtClean="0"/>
              <a:t> card not inserted</a:t>
            </a:r>
          </a:p>
          <a:p>
            <a:r>
              <a:rPr lang="en-US" sz="1800" dirty="0" smtClean="0"/>
              <a:t>Can still talk to board via FireWire or Ethernet, but will not drive outputs</a:t>
            </a:r>
            <a:endParaRPr lang="en-US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1423887" y="3585676"/>
            <a:ext cx="64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Allows the same </a:t>
            </a:r>
            <a:r>
              <a:rPr lang="en-US" sz="1800" b="1" dirty="0" err="1" smtClean="0"/>
              <a:t>MicroSD</a:t>
            </a:r>
            <a:r>
              <a:rPr lang="en-US" sz="1800" b="1" dirty="0" smtClean="0"/>
              <a:t> card to be used everywhere!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210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 – Utilization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083" y="1591945"/>
            <a:ext cx="10515600" cy="2807335"/>
          </a:xfrm>
        </p:spPr>
        <p:txBody>
          <a:bodyPr>
            <a:normAutofit/>
          </a:bodyPr>
          <a:lstStyle/>
          <a:p>
            <a:r>
              <a:rPr lang="en-US" dirty="0" smtClean="0"/>
              <a:t>Can cross-compile applications to run on embedded Linux</a:t>
            </a:r>
          </a:p>
          <a:p>
            <a:pPr lvl="1"/>
            <a:r>
              <a:rPr lang="en-US" dirty="0" smtClean="0"/>
              <a:t>Advantage:  high-speed interface to FPGA logic</a:t>
            </a:r>
          </a:p>
          <a:p>
            <a:pPr lvl="1"/>
            <a:r>
              <a:rPr lang="en-US" dirty="0" smtClean="0"/>
              <a:t>Disadvantage:  lower performance and less memory than PC</a:t>
            </a:r>
          </a:p>
          <a:p>
            <a:r>
              <a:rPr lang="en-US" dirty="0" smtClean="0"/>
              <a:t>Current limitation:  FPGA processor not easily accessed</a:t>
            </a:r>
          </a:p>
          <a:p>
            <a:pPr marL="5715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8159214" y="3000390"/>
            <a:ext cx="3021248" cy="402833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767083" y="3405188"/>
            <a:ext cx="6888590" cy="280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/>
            <a:r>
              <a:rPr lang="en-US" dirty="0"/>
              <a:t>Ethernet connection to processor not yet supported</a:t>
            </a:r>
          </a:p>
          <a:p>
            <a:pPr lvl="1"/>
            <a:r>
              <a:rPr lang="en-US" dirty="0"/>
              <a:t>6-pin serial console connector not exposed (inside controller box</a:t>
            </a:r>
            <a:r>
              <a:rPr lang="en-US" dirty="0" smtClean="0"/>
              <a:t>)</a:t>
            </a:r>
          </a:p>
        </p:txBody>
      </p:sp>
      <p:sp>
        <p:nvSpPr>
          <p:cNvPr id="6" name="Oval 5"/>
          <p:cNvSpPr/>
          <p:nvPr/>
        </p:nvSpPr>
        <p:spPr>
          <a:xfrm>
            <a:off x="8636000" y="5212080"/>
            <a:ext cx="264160" cy="8026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>
            <a:off x="7655673" y="4899424"/>
            <a:ext cx="980327" cy="713976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9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 – Cross-Compiling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Option 1: Use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toolchain_vitis_fpgav3.cmake</a:t>
            </a:r>
            <a:r>
              <a:rPr lang="en-US" dirty="0" smtClean="0"/>
              <a:t>, created in mechatronics-embedded build directory</a:t>
            </a:r>
          </a:p>
          <a:p>
            <a:r>
              <a:rPr lang="en-US" dirty="0" smtClean="0"/>
              <a:t>Option 2: Use </a:t>
            </a:r>
            <a:r>
              <a:rPr lang="en-US" dirty="0" err="1" smtClean="0"/>
              <a:t>Vitis</a:t>
            </a:r>
            <a:r>
              <a:rPr lang="en-US" dirty="0" smtClean="0"/>
              <a:t> IDE</a:t>
            </a:r>
          </a:p>
          <a:p>
            <a:r>
              <a:rPr lang="en-US" dirty="0" smtClean="0"/>
              <a:t>When configuring mechatronics-embedded (option 1) or </a:t>
            </a:r>
            <a:r>
              <a:rPr lang="en-US" dirty="0" err="1" smtClean="0"/>
              <a:t>Vitis</a:t>
            </a:r>
            <a:r>
              <a:rPr lang="en-US" dirty="0" smtClean="0"/>
              <a:t> IDE (option 2), choose </a:t>
            </a:r>
            <a:r>
              <a:rPr lang="en-US" dirty="0" err="1" smtClean="0"/>
              <a:t>sysroot</a:t>
            </a:r>
            <a:r>
              <a:rPr lang="en-US" dirty="0" smtClean="0"/>
              <a:t> as:</a:t>
            </a:r>
          </a:p>
          <a:p>
            <a:pPr lvl="1"/>
            <a:r>
              <a:rPr lang="en-US" dirty="0" smtClean="0"/>
              <a:t>Released </a:t>
            </a:r>
            <a:r>
              <a:rPr lang="en-US" dirty="0" err="1" smtClean="0"/>
              <a:t>sysroot</a:t>
            </a:r>
            <a:r>
              <a:rPr lang="en-US" dirty="0" smtClean="0"/>
              <a:t> (on GitHub)</a:t>
            </a:r>
          </a:p>
          <a:p>
            <a:pPr lvl="1"/>
            <a:r>
              <a:rPr lang="en-US" dirty="0" smtClean="0"/>
              <a:t>Locally built </a:t>
            </a:r>
            <a:r>
              <a:rPr lang="en-US" dirty="0" err="1" smtClean="0"/>
              <a:t>sysroot</a:t>
            </a:r>
            <a:r>
              <a:rPr lang="en-US" dirty="0" smtClean="0"/>
              <a:t> (using </a:t>
            </a:r>
            <a:r>
              <a:rPr lang="en-US" dirty="0" err="1" smtClean="0"/>
              <a:t>Petalinux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Documentation forthcoming</a:t>
            </a:r>
          </a:p>
          <a:p>
            <a:r>
              <a:rPr lang="en-US" dirty="0" smtClean="0"/>
              <a:t>For an example of option 1, see mechatronics-software repository (low-level PC software)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Announcements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Community Presentation: Allison Okamura (Stanford Univ.)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dVRK/dVRK-Si Hardware/Software Updates</a:t>
            </a:r>
          </a:p>
          <a:p>
            <a:pPr fontAlgn="base"/>
            <a:r>
              <a:rPr lang="en-US" sz="1900" dirty="0">
                <a:solidFill>
                  <a:schemeClr val="tx1"/>
                </a:solidFill>
              </a:rPr>
              <a:t>Controllers (dVRK and dVRK-Si)</a:t>
            </a:r>
          </a:p>
          <a:p>
            <a:pPr fontAlgn="base"/>
            <a:r>
              <a:rPr lang="en-US" sz="1900" dirty="0">
                <a:solidFill>
                  <a:schemeClr val="tx1"/>
                </a:solidFill>
              </a:rPr>
              <a:t>FPGA V3</a:t>
            </a:r>
          </a:p>
          <a:p>
            <a:pPr fontAlgn="base"/>
            <a:r>
              <a:rPr lang="en-US" sz="1900" dirty="0">
                <a:solidFill>
                  <a:schemeClr val="tx1"/>
                </a:solidFill>
              </a:rPr>
              <a:t>Firmware updates</a:t>
            </a:r>
          </a:p>
          <a:p>
            <a:pPr fontAlgn="base"/>
            <a:r>
              <a:rPr lang="en-US" sz="1900" dirty="0">
                <a:solidFill>
                  <a:schemeClr val="tx1"/>
                </a:solidFill>
              </a:rPr>
              <a:t>Embedded software </a:t>
            </a:r>
          </a:p>
          <a:p>
            <a:pPr fontAlgn="base"/>
            <a:r>
              <a:rPr lang="en-US" sz="1900" dirty="0">
                <a:solidFill>
                  <a:srgbClr val="FF0000"/>
                </a:solidFill>
              </a:rPr>
              <a:t>PC software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103095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Augmented Dexterity:  Ken Goldberg (UC Berkeley)</a:t>
            </a:r>
          </a:p>
          <a:p>
            <a:r>
              <a:rPr lang="en-US" dirty="0" smtClean="0"/>
              <a:t>2023-2024 </a:t>
            </a:r>
            <a:r>
              <a:rPr lang="en-US" dirty="0" err="1" smtClean="0"/>
              <a:t>AccelNet</a:t>
            </a:r>
            <a:r>
              <a:rPr lang="en-US" dirty="0" smtClean="0"/>
              <a:t> Surgical Robotics Challenge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66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dVRK Software Updates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  <a:p>
            <a:r>
              <a:rPr lang="en-US" dirty="0"/>
              <a:t>New hardware (</a:t>
            </a:r>
            <a:r>
              <a:rPr lang="en-US" dirty="0" err="1"/>
              <a:t>dVRK</a:t>
            </a:r>
            <a:r>
              <a:rPr lang="en-US" dirty="0"/>
              <a:t>-Si + DQLA) </a:t>
            </a:r>
          </a:p>
          <a:p>
            <a:r>
              <a:rPr lang="en-US" dirty="0"/>
              <a:t>ROS</a:t>
            </a:r>
          </a:p>
          <a:p>
            <a:r>
              <a:rPr lang="en-US" dirty="0"/>
              <a:t>Release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30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9B69-BE54-DC6F-32B7-6FB6A4BE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better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CD5A-CE7F-B4C9-A9E9-F27AE033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752"/>
            <a:ext cx="10515600" cy="4684494"/>
          </a:xfrm>
        </p:spPr>
        <p:txBody>
          <a:bodyPr>
            <a:normAutofit/>
          </a:bodyPr>
          <a:lstStyle/>
          <a:p>
            <a:r>
              <a:rPr lang="en-US" dirty="0">
                <a:cs typeface="Courier New" panose="02070309020205020404" pitchFamily="49" charset="0"/>
              </a:rPr>
              <a:t>PID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IO and PID components now use actuator space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Added desired velocity, better trajectory following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Added disturbance observer, better positioning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Fixed </a:t>
            </a:r>
            <a:r>
              <a:rPr lang="en-US" dirty="0" err="1">
                <a:cs typeface="Courier New" panose="02070309020205020404" pitchFamily="49" charset="0"/>
              </a:rPr>
              <a:t>deadband</a:t>
            </a:r>
            <a:r>
              <a:rPr lang="en-US" dirty="0">
                <a:cs typeface="Courier New" panose="02070309020205020404" pitchFamily="49" charset="0"/>
              </a:rPr>
              <a:t> implementation</a:t>
            </a:r>
          </a:p>
          <a:p>
            <a:r>
              <a:rPr lang="en-US" dirty="0"/>
              <a:t>Teleoperation</a:t>
            </a:r>
          </a:p>
          <a:p>
            <a:pPr lvl="1"/>
            <a:r>
              <a:rPr lang="en-US" dirty="0"/>
              <a:t>Updated to use the MTM cartesian position and velocity to send a position and velocity goal to the PSM</a:t>
            </a:r>
          </a:p>
          <a:p>
            <a:pPr lvl="1"/>
            <a:r>
              <a:rPr lang="en-US" dirty="0"/>
              <a:t>Promising results: “latency” between MTM and PSM down from</a:t>
            </a:r>
          </a:p>
          <a:p>
            <a:pPr lvl="2"/>
            <a:r>
              <a:rPr lang="en-US" dirty="0"/>
              <a:t>~100ms to ~60ms with better PID gains</a:t>
            </a:r>
          </a:p>
          <a:p>
            <a:pPr lvl="2"/>
            <a:r>
              <a:rPr lang="en-US" dirty="0"/>
              <a:t>~60ms to ~10ms with </a:t>
            </a:r>
            <a:r>
              <a:rPr lang="en-US" dirty="0" smtClean="0"/>
              <a:t>Cartesian </a:t>
            </a:r>
            <a:r>
              <a:rPr lang="en-US" dirty="0"/>
              <a:t>velocity</a:t>
            </a:r>
          </a:p>
          <a:p>
            <a:pPr lvl="1"/>
            <a:endParaRPr lang="en-US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71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46A0-7B61-8039-C1A3-0F665C104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miscellaneous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FABD3-FA76-08F9-2FBB-B560C0C5D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1335"/>
            <a:ext cx="10515600" cy="4351338"/>
          </a:xfrm>
        </p:spPr>
        <p:txBody>
          <a:bodyPr/>
          <a:lstStyle/>
          <a:p>
            <a:r>
              <a:rPr lang="en-US" dirty="0"/>
              <a:t>Rewrote configuration generator</a:t>
            </a:r>
          </a:p>
          <a:p>
            <a:pPr lvl="1"/>
            <a:r>
              <a:rPr lang="en-US" dirty="0"/>
              <a:t>Support new hardware (</a:t>
            </a:r>
            <a:r>
              <a:rPr lang="en-US" dirty="0" err="1"/>
              <a:t>dRAC</a:t>
            </a:r>
            <a:r>
              <a:rPr lang="en-US" dirty="0"/>
              <a:t>, DQLA)</a:t>
            </a:r>
          </a:p>
          <a:p>
            <a:pPr lvl="1"/>
            <a:r>
              <a:rPr lang="en-US" dirty="0"/>
              <a:t>Python based, no need to install </a:t>
            </a:r>
            <a:r>
              <a:rPr lang="en-US" dirty="0" err="1"/>
              <a:t>Matlab</a:t>
            </a:r>
            <a:endParaRPr lang="en-US" dirty="0"/>
          </a:p>
          <a:p>
            <a:pPr lvl="1"/>
            <a:r>
              <a:rPr lang="en-US" dirty="0"/>
              <a:t>Generates IO, arm and console configuration files</a:t>
            </a:r>
          </a:p>
          <a:p>
            <a:r>
              <a:rPr lang="en-US" dirty="0"/>
              <a:t> SUJs</a:t>
            </a:r>
          </a:p>
          <a:p>
            <a:pPr lvl="1"/>
            <a:r>
              <a:rPr lang="en-US" dirty="0"/>
              <a:t>Cleaned up code for Classic SUJ</a:t>
            </a:r>
          </a:p>
          <a:p>
            <a:pPr lvl="1"/>
            <a:r>
              <a:rPr lang="en-US" dirty="0"/>
              <a:t>Added support for Si SUJ</a:t>
            </a:r>
          </a:p>
          <a:p>
            <a:pPr lvl="1"/>
            <a:r>
              <a:rPr lang="en-US" dirty="0"/>
              <a:t>Added “fixed” SUJ class to support groups with PSMs and ECM on custom frames, related poses can come from hand-eye calibration</a:t>
            </a:r>
          </a:p>
          <a:p>
            <a:r>
              <a:rPr lang="en-US" dirty="0"/>
              <a:t>More </a:t>
            </a:r>
            <a:r>
              <a:rPr lang="en-US"/>
              <a:t>Python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11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43D1-B9E0-0C76-F3E7-FCC07DE9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support for new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1BB1F-F26F-2AA6-6A3A-02BF83453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8242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 arms (PSM and ECM)</a:t>
            </a:r>
          </a:p>
          <a:p>
            <a:pPr lvl="1"/>
            <a:r>
              <a:rPr lang="en-US" dirty="0"/>
              <a:t>Brakes on PSM Si</a:t>
            </a:r>
          </a:p>
          <a:p>
            <a:pPr lvl="1"/>
            <a:r>
              <a:rPr lang="en-US" dirty="0"/>
              <a:t>Different code to get instrument model</a:t>
            </a:r>
          </a:p>
          <a:p>
            <a:pPr lvl="1"/>
            <a:r>
              <a:rPr lang="en-US" dirty="0"/>
              <a:t>New potentiometer calibration procedure</a:t>
            </a:r>
          </a:p>
          <a:p>
            <a:pPr lvl="1"/>
            <a:r>
              <a:rPr lang="en-US" dirty="0"/>
              <a:t>Different configuration files for IO, PID and kinematics</a:t>
            </a:r>
          </a:p>
          <a:p>
            <a:pPr lvl="1"/>
            <a:r>
              <a:rPr lang="en-US" dirty="0"/>
              <a:t>New configuration file generator, Python based</a:t>
            </a:r>
          </a:p>
          <a:p>
            <a:pPr lvl="1"/>
            <a:r>
              <a:rPr lang="en-US" dirty="0"/>
              <a:t>Modified console class to accommodate generations, Classic vs. Si</a:t>
            </a:r>
          </a:p>
          <a:p>
            <a:r>
              <a:rPr lang="en-US" dirty="0"/>
              <a:t>Si SUJ</a:t>
            </a:r>
          </a:p>
          <a:p>
            <a:pPr lvl="1"/>
            <a:r>
              <a:rPr lang="en-US" dirty="0"/>
              <a:t>Bluetooth used to get all SUJ joint values</a:t>
            </a:r>
          </a:p>
          <a:p>
            <a:pPr lvl="1"/>
            <a:r>
              <a:rPr lang="en-US" dirty="0"/>
              <a:t>SUJ brakes are working</a:t>
            </a:r>
          </a:p>
          <a:p>
            <a:pPr lvl="1"/>
            <a:r>
              <a:rPr lang="en-US" dirty="0"/>
              <a:t>Forward kinematics implemented</a:t>
            </a:r>
          </a:p>
          <a:p>
            <a:pPr lvl="1"/>
            <a:r>
              <a:rPr lang="en-US" dirty="0"/>
              <a:t>No good method for potentiometer calibration</a:t>
            </a:r>
          </a:p>
        </p:txBody>
      </p:sp>
    </p:spTree>
    <p:extLst>
      <p:ext uri="{BB962C8B-B14F-4D97-AF65-F5344CB8AC3E}">
        <p14:creationId xmlns:p14="http://schemas.microsoft.com/office/powerpoint/2010/main" val="2664222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9B69-BE54-DC6F-32B7-6FB6A4BE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ROS 1 and ROS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CD5A-CE7F-B4C9-A9E9-F27AE033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69"/>
            <a:ext cx="10515600" cy="5000406"/>
          </a:xfrm>
        </p:spPr>
        <p:txBody>
          <a:bodyPr>
            <a:normAutofit/>
          </a:bodyPr>
          <a:lstStyle/>
          <a:p>
            <a:r>
              <a:rPr lang="en-US" dirty="0"/>
              <a:t>Past years updates </a:t>
            </a:r>
          </a:p>
          <a:p>
            <a:pPr lvl="1"/>
            <a:r>
              <a:rPr lang="en-US" dirty="0" err="1"/>
              <a:t>dVRK</a:t>
            </a:r>
            <a:r>
              <a:rPr lang="en-US" dirty="0"/>
              <a:t> software built and tested on Ubuntu 20.04 with ROS 2 Galactic and 22.04 with ROS 2 Humble</a:t>
            </a:r>
          </a:p>
          <a:p>
            <a:pPr lvl="1"/>
            <a:r>
              <a:rPr lang="en-US" dirty="0"/>
              <a:t>Missing launch files, calibration scripts, CRTK </a:t>
            </a:r>
            <a:r>
              <a:rPr lang="en-US" dirty="0" err="1"/>
              <a:t>Matlab</a:t>
            </a:r>
            <a:r>
              <a:rPr lang="en-US" dirty="0"/>
              <a:t> client… so ROS 1 was needed to get started</a:t>
            </a:r>
          </a:p>
          <a:p>
            <a:r>
              <a:rPr lang="en-US" dirty="0"/>
              <a:t>ROS 2 without ROS 1</a:t>
            </a:r>
          </a:p>
          <a:p>
            <a:pPr lvl="1"/>
            <a:r>
              <a:rPr lang="en-US" dirty="0"/>
              <a:t>Ubuntu 20.04 is the last version with ROS 1 support and is getting a bit old (though EOL is still 04/25)</a:t>
            </a:r>
          </a:p>
          <a:p>
            <a:pPr lvl="1"/>
            <a:r>
              <a:rPr lang="en-US" dirty="0"/>
              <a:t>Upcoming </a:t>
            </a:r>
            <a:r>
              <a:rPr lang="en-US" dirty="0" err="1"/>
              <a:t>dVRK</a:t>
            </a:r>
            <a:r>
              <a:rPr lang="en-US" dirty="0"/>
              <a:t> release to support ROS 2 without any need for ROS 1 so one can use Ubuntu 22.04 with ROS 2 Humble or later</a:t>
            </a:r>
          </a:p>
          <a:p>
            <a:r>
              <a:rPr lang="en-US" dirty="0"/>
              <a:t>But we still need to maintain ROS 1 so lots of code duplication…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92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9B69-BE54-DC6F-32B7-6FB6A4BE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ROS 1 and ROS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CD5A-CE7F-B4C9-A9E9-F27AE033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69"/>
            <a:ext cx="10515600" cy="50004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Server side:</a:t>
            </a:r>
          </a:p>
          <a:p>
            <a:pPr lvl="1"/>
            <a:r>
              <a:rPr lang="en-US" dirty="0" err="1"/>
              <a:t>cisst</a:t>
            </a:r>
            <a:r>
              <a:rPr lang="en-US" dirty="0"/>
              <a:t> to ROS 1 bridge ported to ROS 2</a:t>
            </a:r>
          </a:p>
          <a:p>
            <a:pPr lvl="1"/>
            <a:r>
              <a:rPr lang="en-US" dirty="0"/>
              <a:t>Code can’t be easily shared but we can manually maintain both code </a:t>
            </a:r>
            <a:r>
              <a:rPr lang="en-US" dirty="0" smtClean="0"/>
              <a:t>bases </a:t>
            </a:r>
            <a:r>
              <a:rPr lang="en-US" dirty="0"/>
              <a:t>in synch using diff tools</a:t>
            </a:r>
          </a:p>
          <a:p>
            <a:r>
              <a:rPr lang="en-US" dirty="0"/>
              <a:t>Client side using CRTK clients</a:t>
            </a:r>
          </a:p>
          <a:p>
            <a:pPr lvl="1"/>
            <a:r>
              <a:rPr lang="en-US" dirty="0"/>
              <a:t>Extended CRTK Python and </a:t>
            </a:r>
            <a:r>
              <a:rPr lang="en-US" dirty="0" err="1"/>
              <a:t>Matlab</a:t>
            </a:r>
            <a:r>
              <a:rPr lang="en-US" dirty="0"/>
              <a:t> client libraries to introduce a ROS Abstraction Layer (RAL) so scripts can be ROS version agnostic</a:t>
            </a:r>
          </a:p>
          <a:p>
            <a:pPr lvl="1"/>
            <a:r>
              <a:rPr lang="en-US" dirty="0"/>
              <a:t>Updated all existing scripts (calibration, utilities and examples) to use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crtk.ral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Python client library updated and fairly well tested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Matlab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client library updated but need further testing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CRTK documentation partially ported 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readthedocs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https://crtk-robotics.readthedocs.io/en/latest/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71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2A9C-7AB2-3746-38A4-61C06D34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release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8E6F9-CBCA-54BF-2BD7-4B8503ADA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dirty="0"/>
              <a:t>Aiming for November!</a:t>
            </a:r>
          </a:p>
          <a:p>
            <a:pPr marL="114300" indent="0">
              <a:buNone/>
            </a:pPr>
            <a:r>
              <a:rPr lang="en-US" dirty="0"/>
              <a:t>To do:</a:t>
            </a:r>
          </a:p>
          <a:p>
            <a:r>
              <a:rPr lang="en-US" dirty="0"/>
              <a:t>Finish porting a few Python scripts</a:t>
            </a:r>
          </a:p>
          <a:p>
            <a:r>
              <a:rPr lang="en-US" dirty="0"/>
              <a:t>Test </a:t>
            </a:r>
            <a:r>
              <a:rPr lang="en-US" dirty="0" err="1"/>
              <a:t>Matlab</a:t>
            </a:r>
            <a:r>
              <a:rPr lang="en-US" dirty="0"/>
              <a:t> CRTK for MTM gravity compensation</a:t>
            </a:r>
          </a:p>
          <a:p>
            <a:r>
              <a:rPr lang="en-US" dirty="0"/>
              <a:t>SUJ Si calibration method</a:t>
            </a:r>
          </a:p>
          <a:p>
            <a:r>
              <a:rPr lang="en-US" dirty="0"/>
              <a:t>Create new ROS packages for video pipeline</a:t>
            </a:r>
          </a:p>
          <a:p>
            <a:r>
              <a:rPr lang="en-US" dirty="0"/>
              <a:t>Documentation!  None of the new features for the Si are documented </a:t>
            </a:r>
            <a:r>
              <a:rPr lang="en-US" dirty="0">
                <a:sym typeface="Wingdings" pitchFamily="2" charset="2"/>
              </a:rPr>
              <a:t>   Likely to use </a:t>
            </a:r>
            <a:r>
              <a:rPr lang="en-US" dirty="0" err="1">
                <a:sym typeface="Wingdings" pitchFamily="2" charset="2"/>
              </a:rPr>
              <a:t>readthedocs</a:t>
            </a:r>
            <a:endParaRPr lang="en-US" dirty="0">
              <a:sym typeface="Wingdings" pitchFamily="2" charset="2"/>
            </a:endParaRPr>
          </a:p>
          <a:p>
            <a:pPr marL="114300" indent="0">
              <a:buNone/>
            </a:pPr>
            <a:r>
              <a:rPr lang="en-US" dirty="0">
                <a:sym typeface="Wingdings" pitchFamily="2" charset="2"/>
              </a:rPr>
              <a:t>For groups receiving hardware before upcoming release:</a:t>
            </a:r>
          </a:p>
          <a:p>
            <a:r>
              <a:rPr lang="en-US" dirty="0">
                <a:sym typeface="Wingdings" pitchFamily="2" charset="2"/>
              </a:rPr>
              <a:t>Development branches are fairly stable</a:t>
            </a:r>
          </a:p>
          <a:p>
            <a:r>
              <a:rPr lang="en-US" dirty="0" smtClean="0">
                <a:sym typeface="Wingdings" pitchFamily="2" charset="2"/>
              </a:rPr>
              <a:t>Anton </a:t>
            </a:r>
            <a:r>
              <a:rPr lang="en-US" dirty="0">
                <a:sym typeface="Wingdings" pitchFamily="2" charset="2"/>
              </a:rPr>
              <a:t>will help over Zoom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96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157462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8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AccelNet</a:t>
            </a:r>
            <a:r>
              <a:rPr lang="en-US" dirty="0"/>
              <a:t> Surgical Robotics Challenge</a:t>
            </a:r>
            <a:endParaRPr dirty="0"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1"/>
          </p:nvPr>
        </p:nvSpPr>
        <p:spPr>
          <a:xfrm>
            <a:off x="838200" y="1918220"/>
            <a:ext cx="5181600" cy="360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Relaunch of 2021-2022 challenge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Online phase</a:t>
            </a:r>
          </a:p>
          <a:p>
            <a:pPr marL="685800" lvl="1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dirty="0" smtClean="0"/>
              <a:t>AMBF Simulator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sz="2600" dirty="0" smtClean="0"/>
              <a:t>In-person phase (JHU)</a:t>
            </a:r>
          </a:p>
          <a:p>
            <a:pPr marL="685800" lvl="1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dirty="0" smtClean="0"/>
              <a:t>Summer 2024?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Focus on surgical autonomy: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Needle detection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Needle driving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smtClean="0"/>
              <a:t>Suturing</a:t>
            </a:r>
            <a:endParaRPr dirty="0"/>
          </a:p>
        </p:txBody>
      </p:sp>
      <p:sp>
        <p:nvSpPr>
          <p:cNvPr id="302" name="Google Shape;302;p31"/>
          <p:cNvSpPr txBox="1"/>
          <p:nvPr/>
        </p:nvSpPr>
        <p:spPr>
          <a:xfrm>
            <a:off x="6134099" y="1819159"/>
            <a:ext cx="52578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video created via teleoperation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Challenge: Can you do it autonomously?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7012" y="5665433"/>
            <a:ext cx="958602" cy="963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/>
          <p:nvPr/>
        </p:nvSpPr>
        <p:spPr>
          <a:xfrm>
            <a:off x="7084640" y="6007904"/>
            <a:ext cx="2130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OISE-1927275 (WPI)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1" descr="lcsr_rg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789" y="5734287"/>
            <a:ext cx="2119318" cy="73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11596" y="5717176"/>
            <a:ext cx="1466003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/>
          <p:nvPr/>
        </p:nvSpPr>
        <p:spPr>
          <a:xfrm>
            <a:off x="2845460" y="6007904"/>
            <a:ext cx="21742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OISE-1927354 (JHU)</a:t>
            </a:r>
            <a:endParaRPr/>
          </a:p>
        </p:txBody>
      </p:sp>
      <p:pic>
        <p:nvPicPr>
          <p:cNvPr id="3" name="Suturing-AMB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6445" y="2629233"/>
            <a:ext cx="5206693" cy="2928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306701"/>
            <a:ext cx="1011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9"/>
              </a:rPr>
              <a:t>https://</a:t>
            </a:r>
            <a:r>
              <a:rPr lang="en-US" sz="1800" dirty="0" smtClean="0">
                <a:hlinkClick r:id="rId9"/>
              </a:rPr>
              <a:t>surgical-robotics-ai.github.io/surgical-robotics-challenge-2023/challenge-2023.html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Allison Okamura, Stanford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Announcements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Community Presentation: Allison Okamura (Stanford Univ.)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dVRK/dVRK-Si Hardware/Software Updates</a:t>
            </a:r>
          </a:p>
          <a:p>
            <a:pPr fontAlgn="base"/>
            <a:r>
              <a:rPr lang="en-US" sz="1900" dirty="0">
                <a:solidFill>
                  <a:srgbClr val="FF0000"/>
                </a:solidFill>
              </a:rPr>
              <a:t>Controllers (dVRK and dVRK-Si)</a:t>
            </a:r>
          </a:p>
          <a:p>
            <a:pPr fontAlgn="base"/>
            <a:r>
              <a:rPr lang="en-US" sz="1900" dirty="0"/>
              <a:t>FPGA V3</a:t>
            </a:r>
          </a:p>
          <a:p>
            <a:pPr fontAlgn="base"/>
            <a:r>
              <a:rPr lang="en-US" sz="1900" dirty="0"/>
              <a:t>Firmware updates</a:t>
            </a:r>
          </a:p>
          <a:p>
            <a:pPr fontAlgn="base"/>
            <a:r>
              <a:rPr lang="en-US" sz="1900" dirty="0"/>
              <a:t>Embedded software </a:t>
            </a:r>
            <a:endParaRPr lang="en-US" sz="1900" dirty="0" smtClean="0"/>
          </a:p>
          <a:p>
            <a:pPr fontAlgn="base"/>
            <a:r>
              <a:rPr lang="en-US" sz="1900" dirty="0" smtClean="0"/>
              <a:t>PC </a:t>
            </a:r>
            <a:r>
              <a:rPr lang="en-US" sz="1900" dirty="0"/>
              <a:t>software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1741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and dVRK-Si Controllers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399" y="3859608"/>
            <a:ext cx="3465867" cy="206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1"/>
          <a:stretch/>
        </p:blipFill>
        <p:spPr bwMode="auto">
          <a:xfrm>
            <a:off x="4414946" y="3548201"/>
            <a:ext cx="3539446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5497" r="917" b="2670"/>
          <a:stretch/>
        </p:blipFill>
        <p:spPr>
          <a:xfrm>
            <a:off x="560913" y="3687420"/>
            <a:ext cx="3588026" cy="2236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8583" y="2000250"/>
            <a:ext cx="1466850" cy="1009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dVRK</a:t>
            </a:r>
          </a:p>
          <a:p>
            <a:pPr algn="ctr"/>
            <a:r>
              <a:rPr lang="en-US" sz="1800" dirty="0" smtClean="0"/>
              <a:t>(V1-V3)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7220967" y="2000250"/>
            <a:ext cx="1466850" cy="1009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dVRK-Si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887053" y="6204089"/>
            <a:ext cx="14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da Vinci S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32722" y="6204089"/>
            <a:ext cx="228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da Vinci “Classic”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481706" y="6204089"/>
            <a:ext cx="14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da Vinci Si</a:t>
            </a:r>
            <a:endParaRPr lang="en-US" sz="1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70991" y="3009900"/>
            <a:ext cx="1397592" cy="1104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8" idx="2"/>
          </p:cNvCxnSpPr>
          <p:nvPr/>
        </p:nvCxnSpPr>
        <p:spPr>
          <a:xfrm flipV="1">
            <a:off x="3051313" y="3009900"/>
            <a:ext cx="550695" cy="849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331669" y="3009900"/>
            <a:ext cx="816702" cy="1025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076661" y="3009900"/>
            <a:ext cx="536713" cy="849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497957" y="3009900"/>
            <a:ext cx="755374" cy="849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65165" y="3337994"/>
            <a:ext cx="745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(some)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Controller (V1 &amp; V2)</a:t>
            </a:r>
            <a:endParaRPr lang="en-US" dirty="0"/>
          </a:p>
        </p:txBody>
      </p:sp>
      <p:sp>
        <p:nvSpPr>
          <p:cNvPr id="4" name="Google Shape;85;p1"/>
          <p:cNvSpPr/>
          <p:nvPr/>
        </p:nvSpPr>
        <p:spPr>
          <a:xfrm>
            <a:off x="1149379" y="1690688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</a:t>
            </a:r>
            <a:endParaRPr/>
          </a:p>
        </p:txBody>
      </p:sp>
      <p:sp>
        <p:nvSpPr>
          <p:cNvPr id="5" name="Google Shape;86;p1"/>
          <p:cNvSpPr txBox="1"/>
          <p:nvPr/>
        </p:nvSpPr>
        <p:spPr>
          <a:xfrm>
            <a:off x="1234859" y="2154477"/>
            <a:ext cx="6480810" cy="4247317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dVRK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Controller</a:t>
            </a:r>
            <a:endParaRPr dirty="0"/>
          </a:p>
        </p:txBody>
      </p:sp>
      <p:sp>
        <p:nvSpPr>
          <p:cNvPr id="6" name="Google Shape;87;p1"/>
          <p:cNvSpPr/>
          <p:nvPr/>
        </p:nvSpPr>
        <p:spPr>
          <a:xfrm flipH="1">
            <a:off x="5954561" y="2476941"/>
            <a:ext cx="665924" cy="1183360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C55A11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/>
          <p:cNvSpPr/>
          <p:nvPr/>
        </p:nvSpPr>
        <p:spPr>
          <a:xfrm flipH="1">
            <a:off x="6320176" y="2469460"/>
            <a:ext cx="637323" cy="118505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2F549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9;p1"/>
          <p:cNvSpPr/>
          <p:nvPr/>
        </p:nvSpPr>
        <p:spPr>
          <a:xfrm>
            <a:off x="3907767" y="2476941"/>
            <a:ext cx="2334035" cy="1179861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2F549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0;p1"/>
          <p:cNvSpPr/>
          <p:nvPr/>
        </p:nvSpPr>
        <p:spPr>
          <a:xfrm>
            <a:off x="3571864" y="2476942"/>
            <a:ext cx="2296035" cy="1186856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C55A11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1;p1"/>
          <p:cNvSpPr txBox="1"/>
          <p:nvPr/>
        </p:nvSpPr>
        <p:spPr>
          <a:xfrm>
            <a:off x="1605382" y="3660300"/>
            <a:ext cx="2674620" cy="1477328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QLA</a:t>
            </a:r>
            <a:endParaRPr/>
          </a:p>
        </p:txBody>
      </p:sp>
      <p:sp>
        <p:nvSpPr>
          <p:cNvPr id="11" name="Google Shape;92;p1"/>
          <p:cNvSpPr txBox="1"/>
          <p:nvPr/>
        </p:nvSpPr>
        <p:spPr>
          <a:xfrm>
            <a:off x="4650525" y="3660300"/>
            <a:ext cx="2674620" cy="1477328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QLA</a:t>
            </a:r>
            <a:endParaRPr/>
          </a:p>
        </p:txBody>
      </p:sp>
      <p:sp>
        <p:nvSpPr>
          <p:cNvPr id="12" name="Google Shape;93;p1"/>
          <p:cNvSpPr/>
          <p:nvPr/>
        </p:nvSpPr>
        <p:spPr>
          <a:xfrm flipH="1">
            <a:off x="1448919" y="2244049"/>
            <a:ext cx="2201323" cy="1759857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4;p1"/>
          <p:cNvSpPr/>
          <p:nvPr/>
        </p:nvSpPr>
        <p:spPr>
          <a:xfrm flipH="1">
            <a:off x="1668196" y="2244049"/>
            <a:ext cx="5210748" cy="1763356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5;p1"/>
          <p:cNvSpPr/>
          <p:nvPr/>
        </p:nvSpPr>
        <p:spPr>
          <a:xfrm>
            <a:off x="1821443" y="2253483"/>
            <a:ext cx="455334" cy="1406817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6;p1"/>
          <p:cNvSpPr/>
          <p:nvPr/>
        </p:nvSpPr>
        <p:spPr>
          <a:xfrm>
            <a:off x="2194668" y="2074336"/>
            <a:ext cx="156754" cy="179147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7;p1"/>
          <p:cNvSpPr/>
          <p:nvPr/>
        </p:nvSpPr>
        <p:spPr>
          <a:xfrm>
            <a:off x="2414461" y="2074336"/>
            <a:ext cx="156754" cy="179147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8;p1"/>
          <p:cNvSpPr/>
          <p:nvPr/>
        </p:nvSpPr>
        <p:spPr>
          <a:xfrm flipH="1">
            <a:off x="2504443" y="2256981"/>
            <a:ext cx="2424598" cy="1403319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99;p1"/>
          <p:cNvSpPr/>
          <p:nvPr/>
        </p:nvSpPr>
        <p:spPr>
          <a:xfrm>
            <a:off x="1906602" y="3316934"/>
            <a:ext cx="2937280" cy="343366"/>
          </a:xfrm>
          <a:custGeom>
            <a:avLst/>
            <a:gdLst/>
            <a:ahLst/>
            <a:cxnLst/>
            <a:rect l="l" t="t" r="r" b="b"/>
            <a:pathLst>
              <a:path w="2937280" h="343366" extrusionOk="0">
                <a:moveTo>
                  <a:pt x="0" y="343366"/>
                </a:moveTo>
                <a:cubicBezTo>
                  <a:pt x="10886" y="18661"/>
                  <a:pt x="977226" y="0"/>
                  <a:pt x="1466772" y="0"/>
                </a:cubicBezTo>
                <a:cubicBezTo>
                  <a:pt x="1956318" y="0"/>
                  <a:pt x="2939453" y="130629"/>
                  <a:pt x="2937277" y="343366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/>
          <p:cNvSpPr/>
          <p:nvPr/>
        </p:nvSpPr>
        <p:spPr>
          <a:xfrm>
            <a:off x="3013476" y="2077101"/>
            <a:ext cx="156754" cy="179147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1;p1"/>
          <p:cNvSpPr/>
          <p:nvPr/>
        </p:nvSpPr>
        <p:spPr>
          <a:xfrm>
            <a:off x="3280816" y="2072045"/>
            <a:ext cx="156754" cy="179147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2;p1"/>
          <p:cNvSpPr/>
          <p:nvPr/>
        </p:nvSpPr>
        <p:spPr>
          <a:xfrm>
            <a:off x="2276777" y="2253482"/>
            <a:ext cx="809907" cy="1410316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3;p1"/>
          <p:cNvSpPr/>
          <p:nvPr/>
        </p:nvSpPr>
        <p:spPr>
          <a:xfrm flipH="1">
            <a:off x="3364647" y="2253482"/>
            <a:ext cx="1934915" cy="1403320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04;p1"/>
          <p:cNvSpPr txBox="1"/>
          <p:nvPr/>
        </p:nvSpPr>
        <p:spPr>
          <a:xfrm>
            <a:off x="4470862" y="2100373"/>
            <a:ext cx="2674620" cy="369332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dMIB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05;p1"/>
          <p:cNvSpPr/>
          <p:nvPr/>
        </p:nvSpPr>
        <p:spPr>
          <a:xfrm>
            <a:off x="1370030" y="2064903"/>
            <a:ext cx="156754" cy="179147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6;p1"/>
          <p:cNvSpPr/>
          <p:nvPr/>
        </p:nvSpPr>
        <p:spPr>
          <a:xfrm>
            <a:off x="1589821" y="2064902"/>
            <a:ext cx="156754" cy="179147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7;p1"/>
          <p:cNvSpPr txBox="1"/>
          <p:nvPr/>
        </p:nvSpPr>
        <p:spPr>
          <a:xfrm>
            <a:off x="1605382" y="3660300"/>
            <a:ext cx="1546860" cy="92333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1"/>
          <p:cNvSpPr txBox="1"/>
          <p:nvPr/>
        </p:nvSpPr>
        <p:spPr>
          <a:xfrm>
            <a:off x="4650525" y="3660300"/>
            <a:ext cx="1546860" cy="92333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9;p1"/>
          <p:cNvSpPr/>
          <p:nvPr/>
        </p:nvSpPr>
        <p:spPr>
          <a:xfrm>
            <a:off x="3809891" y="3791168"/>
            <a:ext cx="2889597" cy="209000"/>
          </a:xfrm>
          <a:custGeom>
            <a:avLst/>
            <a:gdLst/>
            <a:ahLst/>
            <a:cxnLst/>
            <a:rect l="l" t="t" r="r" b="b"/>
            <a:pathLst>
              <a:path w="2937280" h="343366" extrusionOk="0">
                <a:moveTo>
                  <a:pt x="0" y="343366"/>
                </a:moveTo>
                <a:cubicBezTo>
                  <a:pt x="10886" y="18661"/>
                  <a:pt x="977226" y="0"/>
                  <a:pt x="1466772" y="0"/>
                </a:cubicBezTo>
                <a:cubicBezTo>
                  <a:pt x="1956318" y="0"/>
                  <a:pt x="2939453" y="130629"/>
                  <a:pt x="2937277" y="343366"/>
                </a:cubicBezTo>
              </a:path>
            </a:pathLst>
          </a:custGeom>
          <a:noFill/>
          <a:ln w="285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10;p1"/>
          <p:cNvSpPr/>
          <p:nvPr/>
        </p:nvSpPr>
        <p:spPr>
          <a:xfrm>
            <a:off x="3571864" y="4007405"/>
            <a:ext cx="335903" cy="86074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11;p1"/>
          <p:cNvSpPr/>
          <p:nvPr/>
        </p:nvSpPr>
        <p:spPr>
          <a:xfrm>
            <a:off x="6620486" y="4007405"/>
            <a:ext cx="335903" cy="86074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2;p1"/>
          <p:cNvSpPr/>
          <p:nvPr/>
        </p:nvSpPr>
        <p:spPr>
          <a:xfrm>
            <a:off x="11038269" y="3422887"/>
            <a:ext cx="156754" cy="179147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13;p1"/>
          <p:cNvSpPr txBox="1"/>
          <p:nvPr/>
        </p:nvSpPr>
        <p:spPr>
          <a:xfrm>
            <a:off x="8200849" y="2982293"/>
            <a:ext cx="2641777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Legend</a:t>
            </a:r>
            <a:endParaRPr sz="1800" b="1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 pass-through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 cable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FireWire pass-through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FireWire cable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 connector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 wiring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cable (SCSI 68)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cable (DB 9)</a:t>
            </a:r>
            <a:endParaRPr sz="1800" dirty="0"/>
          </a:p>
        </p:txBody>
      </p:sp>
      <p:sp>
        <p:nvSpPr>
          <p:cNvPr id="33" name="Google Shape;114;p1"/>
          <p:cNvSpPr/>
          <p:nvPr/>
        </p:nvSpPr>
        <p:spPr>
          <a:xfrm flipH="1">
            <a:off x="10946525" y="3803568"/>
            <a:ext cx="340243" cy="9625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5;p1"/>
          <p:cNvSpPr/>
          <p:nvPr/>
        </p:nvSpPr>
        <p:spPr>
          <a:xfrm>
            <a:off x="11038269" y="4098012"/>
            <a:ext cx="156754" cy="179147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6;p1"/>
          <p:cNvSpPr/>
          <p:nvPr/>
        </p:nvSpPr>
        <p:spPr>
          <a:xfrm flipH="1">
            <a:off x="10946525" y="4488547"/>
            <a:ext cx="340242" cy="9625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;p1"/>
          <p:cNvSpPr/>
          <p:nvPr/>
        </p:nvSpPr>
        <p:spPr>
          <a:xfrm>
            <a:off x="11038269" y="4799202"/>
            <a:ext cx="156754" cy="179147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8;p1"/>
          <p:cNvSpPr/>
          <p:nvPr/>
        </p:nvSpPr>
        <p:spPr>
          <a:xfrm flipH="1">
            <a:off x="10946525" y="5219639"/>
            <a:ext cx="340242" cy="9625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19;p1"/>
          <p:cNvSpPr/>
          <p:nvPr/>
        </p:nvSpPr>
        <p:spPr>
          <a:xfrm rot="10800000" flipH="1">
            <a:off x="10946525" y="5581981"/>
            <a:ext cx="340242" cy="10293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C55A11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20;p1"/>
          <p:cNvSpPr/>
          <p:nvPr/>
        </p:nvSpPr>
        <p:spPr>
          <a:xfrm flipH="1">
            <a:off x="10946526" y="5944227"/>
            <a:ext cx="340241" cy="10293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2F549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21;p1"/>
          <p:cNvSpPr txBox="1"/>
          <p:nvPr/>
        </p:nvSpPr>
        <p:spPr>
          <a:xfrm>
            <a:off x="1617994" y="5344116"/>
            <a:ext cx="1595478" cy="646331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Logic Power Supply</a:t>
            </a:r>
            <a:endParaRPr/>
          </a:p>
        </p:txBody>
      </p:sp>
      <p:sp>
        <p:nvSpPr>
          <p:cNvPr id="41" name="Google Shape;122;p1"/>
          <p:cNvSpPr txBox="1"/>
          <p:nvPr/>
        </p:nvSpPr>
        <p:spPr>
          <a:xfrm>
            <a:off x="3609817" y="5344116"/>
            <a:ext cx="3715327" cy="584775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Power Supplies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MTM (12V + 24V) PSM(24V) ECM (36V) </a:t>
            </a:r>
            <a:endParaRPr/>
          </a:p>
        </p:txBody>
      </p:sp>
      <p:sp>
        <p:nvSpPr>
          <p:cNvPr id="42" name="Google Shape;123;p1"/>
          <p:cNvSpPr txBox="1"/>
          <p:nvPr/>
        </p:nvSpPr>
        <p:spPr>
          <a:xfrm>
            <a:off x="5947889" y="6190827"/>
            <a:ext cx="1377255" cy="276999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LEDs</a:t>
            </a:r>
            <a:endParaRPr/>
          </a:p>
        </p:txBody>
      </p:sp>
      <p:sp>
        <p:nvSpPr>
          <p:cNvPr id="43" name="Google Shape;124;p1"/>
          <p:cNvSpPr/>
          <p:nvPr/>
        </p:nvSpPr>
        <p:spPr>
          <a:xfrm>
            <a:off x="5401513" y="1704034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endParaRPr/>
          </a:p>
        </p:txBody>
      </p:sp>
      <p:sp>
        <p:nvSpPr>
          <p:cNvPr id="44" name="Google Shape;125;p1"/>
          <p:cNvSpPr/>
          <p:nvPr/>
        </p:nvSpPr>
        <p:spPr>
          <a:xfrm>
            <a:off x="1982262" y="1693152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/>
          </a:p>
        </p:txBody>
      </p:sp>
      <p:sp>
        <p:nvSpPr>
          <p:cNvPr id="45" name="Google Shape;126;p1"/>
          <p:cNvSpPr/>
          <p:nvPr/>
        </p:nvSpPr>
        <p:spPr>
          <a:xfrm>
            <a:off x="2818385" y="1695028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109221" y="1621975"/>
            <a:ext cx="3200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V1:  FireWire only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V2:  FireWire + Ethernet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(could also use FPGA V3)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372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Controller (V3)</a:t>
            </a:r>
            <a:endParaRPr lang="en-US" dirty="0"/>
          </a:p>
        </p:txBody>
      </p:sp>
      <p:sp>
        <p:nvSpPr>
          <p:cNvPr id="4" name="Google Shape;132;p2"/>
          <p:cNvSpPr txBox="1"/>
          <p:nvPr/>
        </p:nvSpPr>
        <p:spPr>
          <a:xfrm>
            <a:off x="1151788" y="2144193"/>
            <a:ext cx="6480810" cy="4247317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dVRK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Controller</a:t>
            </a:r>
            <a:endParaRPr dirty="0"/>
          </a:p>
        </p:txBody>
      </p:sp>
      <p:sp>
        <p:nvSpPr>
          <p:cNvPr id="5" name="Google Shape;133;p2"/>
          <p:cNvSpPr/>
          <p:nvPr/>
        </p:nvSpPr>
        <p:spPr>
          <a:xfrm flipH="1">
            <a:off x="5863383" y="2449689"/>
            <a:ext cx="674031" cy="1200328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C55A11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34;p2"/>
          <p:cNvSpPr/>
          <p:nvPr/>
        </p:nvSpPr>
        <p:spPr>
          <a:xfrm flipH="1">
            <a:off x="6237105" y="2457720"/>
            <a:ext cx="637323" cy="1186508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2F549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35;p2"/>
          <p:cNvSpPr/>
          <p:nvPr/>
        </p:nvSpPr>
        <p:spPr>
          <a:xfrm>
            <a:off x="3824696" y="2462919"/>
            <a:ext cx="2334035" cy="1183599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2F549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6;p2"/>
          <p:cNvSpPr/>
          <p:nvPr/>
        </p:nvSpPr>
        <p:spPr>
          <a:xfrm>
            <a:off x="3488793" y="2462919"/>
            <a:ext cx="2296215" cy="1190595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C55A11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7;p2"/>
          <p:cNvSpPr txBox="1"/>
          <p:nvPr/>
        </p:nvSpPr>
        <p:spPr>
          <a:xfrm>
            <a:off x="1522311" y="3650016"/>
            <a:ext cx="2674620" cy="1477328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QLA</a:t>
            </a:r>
            <a:endParaRPr/>
          </a:p>
        </p:txBody>
      </p:sp>
      <p:sp>
        <p:nvSpPr>
          <p:cNvPr id="10" name="Google Shape;138;p2"/>
          <p:cNvSpPr txBox="1"/>
          <p:nvPr/>
        </p:nvSpPr>
        <p:spPr>
          <a:xfrm>
            <a:off x="4567454" y="3650016"/>
            <a:ext cx="2674620" cy="1477328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QLA</a:t>
            </a:r>
            <a:endParaRPr/>
          </a:p>
        </p:txBody>
      </p:sp>
      <p:sp>
        <p:nvSpPr>
          <p:cNvPr id="11" name="Google Shape;139;p2"/>
          <p:cNvSpPr txBox="1"/>
          <p:nvPr/>
        </p:nvSpPr>
        <p:spPr>
          <a:xfrm>
            <a:off x="1522311" y="2111001"/>
            <a:ext cx="2225738" cy="1200329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DQLA-F</a:t>
            </a:r>
            <a:endParaRPr dirty="0"/>
          </a:p>
        </p:txBody>
      </p:sp>
      <p:sp>
        <p:nvSpPr>
          <p:cNvPr id="12" name="Google Shape;140;p2"/>
          <p:cNvSpPr txBox="1"/>
          <p:nvPr/>
        </p:nvSpPr>
        <p:spPr>
          <a:xfrm>
            <a:off x="4387791" y="2090089"/>
            <a:ext cx="2674620" cy="369332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dMIB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1;p2"/>
          <p:cNvSpPr txBox="1"/>
          <p:nvPr/>
        </p:nvSpPr>
        <p:spPr>
          <a:xfrm>
            <a:off x="1815410" y="2080399"/>
            <a:ext cx="1546860" cy="92333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 V3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2;p2"/>
          <p:cNvSpPr/>
          <p:nvPr/>
        </p:nvSpPr>
        <p:spPr>
          <a:xfrm>
            <a:off x="3488793" y="3997121"/>
            <a:ext cx="335903" cy="86074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3;p2"/>
          <p:cNvSpPr/>
          <p:nvPr/>
        </p:nvSpPr>
        <p:spPr>
          <a:xfrm>
            <a:off x="6537415" y="3997121"/>
            <a:ext cx="335903" cy="86074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4;p2"/>
          <p:cNvSpPr txBox="1"/>
          <p:nvPr/>
        </p:nvSpPr>
        <p:spPr>
          <a:xfrm>
            <a:off x="8255270" y="2012032"/>
            <a:ext cx="3434231" cy="3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Legend</a:t>
            </a:r>
            <a:endParaRPr sz="1800" b="1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 cable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cable (SCSI 68)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cable (DB 9)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</a:t>
            </a:r>
            <a:endParaRPr sz="1800" b="1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 and FireWire external connections use PCB-mounted connectors on FPGA</a:t>
            </a:r>
            <a:endParaRPr sz="18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 external connections use PCB-mounted connector on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DQLA-F</a:t>
            </a:r>
            <a:endParaRPr sz="1800" dirty="0"/>
          </a:p>
        </p:txBody>
      </p:sp>
      <p:sp>
        <p:nvSpPr>
          <p:cNvPr id="17" name="Google Shape;145;p2"/>
          <p:cNvSpPr/>
          <p:nvPr/>
        </p:nvSpPr>
        <p:spPr>
          <a:xfrm rot="10800000" flipH="1">
            <a:off x="10844835" y="2863214"/>
            <a:ext cx="340242" cy="10293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C55A11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6;p2"/>
          <p:cNvSpPr/>
          <p:nvPr/>
        </p:nvSpPr>
        <p:spPr>
          <a:xfrm flipH="1">
            <a:off x="10844836" y="3236989"/>
            <a:ext cx="340241" cy="102932"/>
          </a:xfrm>
          <a:custGeom>
            <a:avLst/>
            <a:gdLst/>
            <a:ahLst/>
            <a:cxnLst/>
            <a:rect l="l" t="t" r="r" b="b"/>
            <a:pathLst>
              <a:path w="455334" h="1332411" extrusionOk="0">
                <a:moveTo>
                  <a:pt x="0" y="1332411"/>
                </a:moveTo>
                <a:cubicBezTo>
                  <a:pt x="6220" y="841000"/>
                  <a:pt x="452845" y="517538"/>
                  <a:pt x="455334" y="0"/>
                </a:cubicBezTo>
              </a:path>
            </a:pathLst>
          </a:custGeom>
          <a:noFill/>
          <a:ln w="28575" cap="flat" cmpd="sng">
            <a:solidFill>
              <a:srgbClr val="2F549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7;p2"/>
          <p:cNvSpPr txBox="1"/>
          <p:nvPr/>
        </p:nvSpPr>
        <p:spPr>
          <a:xfrm>
            <a:off x="1534923" y="5333832"/>
            <a:ext cx="1595478" cy="646331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Logic Power Supply</a:t>
            </a:r>
            <a:endParaRPr/>
          </a:p>
        </p:txBody>
      </p:sp>
      <p:sp>
        <p:nvSpPr>
          <p:cNvPr id="20" name="Google Shape;148;p2"/>
          <p:cNvSpPr txBox="1"/>
          <p:nvPr/>
        </p:nvSpPr>
        <p:spPr>
          <a:xfrm>
            <a:off x="3526746" y="5333832"/>
            <a:ext cx="3715327" cy="584775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Power Supplies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MTM (12V + 24V) PSM(24V) ECM (36V) </a:t>
            </a:r>
            <a:endParaRPr/>
          </a:p>
        </p:txBody>
      </p:sp>
      <p:sp>
        <p:nvSpPr>
          <p:cNvPr id="21" name="Google Shape;149;p2"/>
          <p:cNvSpPr txBox="1"/>
          <p:nvPr/>
        </p:nvSpPr>
        <p:spPr>
          <a:xfrm>
            <a:off x="1522311" y="3916265"/>
            <a:ext cx="4559770" cy="369332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DQLA-Q</a:t>
            </a:r>
            <a:endParaRPr dirty="0"/>
          </a:p>
        </p:txBody>
      </p:sp>
      <p:sp>
        <p:nvSpPr>
          <p:cNvPr id="22" name="Google Shape;150;p2"/>
          <p:cNvSpPr/>
          <p:nvPr/>
        </p:nvSpPr>
        <p:spPr>
          <a:xfrm>
            <a:off x="2165780" y="3311330"/>
            <a:ext cx="170121" cy="604935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1;p2"/>
          <p:cNvSpPr/>
          <p:nvPr/>
        </p:nvSpPr>
        <p:spPr>
          <a:xfrm>
            <a:off x="2434663" y="3309581"/>
            <a:ext cx="170121" cy="604935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2;p2"/>
          <p:cNvSpPr/>
          <p:nvPr/>
        </p:nvSpPr>
        <p:spPr>
          <a:xfrm rot="5400000">
            <a:off x="10963490" y="2370788"/>
            <a:ext cx="102933" cy="340242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53;p2"/>
          <p:cNvSpPr txBox="1"/>
          <p:nvPr/>
        </p:nvSpPr>
        <p:spPr>
          <a:xfrm>
            <a:off x="5864818" y="6180543"/>
            <a:ext cx="1377255" cy="276999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LEDs</a:t>
            </a:r>
            <a:endParaRPr/>
          </a:p>
        </p:txBody>
      </p:sp>
      <p:sp>
        <p:nvSpPr>
          <p:cNvPr id="26" name="Google Shape;154;p2"/>
          <p:cNvSpPr/>
          <p:nvPr/>
        </p:nvSpPr>
        <p:spPr>
          <a:xfrm>
            <a:off x="3240705" y="1733113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E-Stop</a:t>
            </a:r>
            <a:endParaRPr/>
          </a:p>
        </p:txBody>
      </p:sp>
      <p:sp>
        <p:nvSpPr>
          <p:cNvPr id="27" name="Google Shape;155;p2"/>
          <p:cNvSpPr/>
          <p:nvPr/>
        </p:nvSpPr>
        <p:spPr>
          <a:xfrm>
            <a:off x="5318442" y="1693750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endParaRPr/>
          </a:p>
        </p:txBody>
      </p:sp>
      <p:sp>
        <p:nvSpPr>
          <p:cNvPr id="28" name="Google Shape;156;p2"/>
          <p:cNvSpPr/>
          <p:nvPr/>
        </p:nvSpPr>
        <p:spPr>
          <a:xfrm>
            <a:off x="1519345" y="1693749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/>
          </a:p>
        </p:txBody>
      </p:sp>
      <p:sp>
        <p:nvSpPr>
          <p:cNvPr id="29" name="Google Shape;157;p2"/>
          <p:cNvSpPr/>
          <p:nvPr/>
        </p:nvSpPr>
        <p:spPr>
          <a:xfrm>
            <a:off x="2351336" y="1696280"/>
            <a:ext cx="813317" cy="3770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525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1816</Words>
  <Application>Microsoft Office PowerPoint</Application>
  <PresentationFormat>Widescreen</PresentationFormat>
  <Paragraphs>446</Paragraphs>
  <Slides>37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Courier New</vt:lpstr>
      <vt:lpstr>Wingdings</vt:lpstr>
      <vt:lpstr>Office Theme</vt:lpstr>
      <vt:lpstr>dVRK PI / User Group Meeting</vt:lpstr>
      <vt:lpstr>Agenda</vt:lpstr>
      <vt:lpstr>Announcements</vt:lpstr>
      <vt:lpstr>AccelNet Surgical Robotics Challenge</vt:lpstr>
      <vt:lpstr>Community Presentation</vt:lpstr>
      <vt:lpstr>Agenda</vt:lpstr>
      <vt:lpstr>dVRK and dVRK-Si Controllers</vt:lpstr>
      <vt:lpstr>dVRK Controller (V1 &amp; V2)</vt:lpstr>
      <vt:lpstr>dVRK Controller (V3)</vt:lpstr>
      <vt:lpstr>dVRK-Si Controller</vt:lpstr>
      <vt:lpstr>dVRK-Si Controllers </vt:lpstr>
      <vt:lpstr>dVRK-Si Setups</vt:lpstr>
      <vt:lpstr>ESPM Programmer</vt:lpstr>
      <vt:lpstr>Controller Build Status</vt:lpstr>
      <vt:lpstr>Agenda</vt:lpstr>
      <vt:lpstr>FPGA V3.1</vt:lpstr>
      <vt:lpstr>Network Connections</vt:lpstr>
      <vt:lpstr>Agenda</vt:lpstr>
      <vt:lpstr>Firmware Rev 8</vt:lpstr>
      <vt:lpstr>Firmware V8 Configurations</vt:lpstr>
      <vt:lpstr>Firmware Update</vt:lpstr>
      <vt:lpstr>Firmware V9 Goals</vt:lpstr>
      <vt:lpstr>Agenda</vt:lpstr>
      <vt:lpstr>Embedded Software</vt:lpstr>
      <vt:lpstr>Embedded Software</vt:lpstr>
      <vt:lpstr>Embedded Software – Initialization</vt:lpstr>
      <vt:lpstr>Embedded Software – Utilization</vt:lpstr>
      <vt:lpstr>Embedded Software – Cross-Compiling</vt:lpstr>
      <vt:lpstr>Agenda</vt:lpstr>
      <vt:lpstr>dVRK Software Updates</vt:lpstr>
      <vt:lpstr>Software: better control</vt:lpstr>
      <vt:lpstr>Software: miscellaneous</vt:lpstr>
      <vt:lpstr>Software: support for new hardware</vt:lpstr>
      <vt:lpstr>Software: ROS 1 and ROS 2</vt:lpstr>
      <vt:lpstr>Software: ROS 1 and ROS 2</vt:lpstr>
      <vt:lpstr>Software: release</vt:lpstr>
      <vt:lpstr>Open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dVRK PI Meeing</dc:title>
  <cp:lastModifiedBy>Peter Kazanzides</cp:lastModifiedBy>
  <cp:revision>101</cp:revision>
  <dcterms:modified xsi:type="dcterms:W3CDTF">2023-09-26T13:51:30Z</dcterms:modified>
</cp:coreProperties>
</file>