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75" r:id="rId4"/>
    <p:sldId id="401" r:id="rId5"/>
    <p:sldId id="385" r:id="rId6"/>
    <p:sldId id="404" r:id="rId7"/>
    <p:sldId id="402" r:id="rId8"/>
    <p:sldId id="403" r:id="rId9"/>
    <p:sldId id="276" r:id="rId10"/>
    <p:sldId id="357" r:id="rId11"/>
    <p:sldId id="380" r:id="rId12"/>
    <p:sldId id="400" r:id="rId13"/>
    <p:sldId id="388" r:id="rId14"/>
    <p:sldId id="406" r:id="rId15"/>
    <p:sldId id="389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05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2FD46E-A997-4ED4-83DA-4E08F5E14092}">
  <a:tblStyle styleId="{302FD46E-A997-4ED4-83DA-4E08F5E1409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302FB7B6-D372-6EBA-3376-AEA57CB3F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A70958A7-43D0-7EAC-5646-FE92E3365E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A4CFE623-2C7A-4824-F4DA-D133C6BE04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3198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451C1731-D68F-573C-6217-214857A65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08D45179-D81F-F8EF-B394-55494981B9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ED748CC3-1CE0-3D23-3A7C-F1AFFDCAD3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7523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3D30CA3A-A6AB-ED92-6DD8-5CE97A231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32EF9973-C8D9-655F-1A06-8458034BEA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B9DABC83-E4E5-CDC4-4374-895FEA469A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3617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F3FD3E84-F9D4-F407-DA54-CB0B21037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6614120A-29E4-3F1C-E362-1CF20CAF50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8F727B5A-2F77-09DC-F300-7F9A2F57F0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5553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9F5605C7-46FB-AA3B-66E4-1BFA75B14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E2FC06C9-3722-B663-3F90-CB1B3EDCE9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76C8A77F-B730-4F29-6E0D-68CC41B7F2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585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95AD2FBF-CA42-49D6-5F97-2E4E24506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18B5EEF3-6AF0-6C24-5059-E60CC40C6D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DB7BE433-64F1-1AF4-C2EC-3B27AB60BB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9345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0162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243488CD-5C0D-966F-07FB-03233A4AA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B620323B-D495-E85A-A93C-0AE59A7F7E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B1DE6A56-3EDF-08F9-2030-91DCE0F7E5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7054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62D7F285-0623-04FD-6C14-5134871F4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2F509604-D9A9-0851-BE9B-3288E94E21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7B9DD7AA-8847-4C3D-FF7D-20468C5E3E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416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DA8ECC50-A4D5-3ED0-5D97-2F6D33102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16B18E1E-0D98-0033-EE04-06DF441129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CA14F69F-3786-641B-A0FA-CA47079621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038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22D1659E-8014-A59B-67C9-47689A9B8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2963CD31-4CC8-4964-26DB-C6B4B721A1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1CAE91CF-8DE6-5630-9BB7-B37E3FF76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781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vrk.readthedocs.io/main/pages/connectivity/introduction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vrk-config" TargetMode="External"/><Relationship Id="rId7" Type="http://schemas.openxmlformats.org/officeDocument/2006/relationships/hyperlink" Target="https://dvrk.readthedocs.io/en/latest/pages/references/links.html#documen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@dvrk-robot" TargetMode="External"/><Relationship Id="rId5" Type="http://schemas.openxmlformats.org/officeDocument/2006/relationships/hyperlink" Target="https://dvrk.readthedocs.io/" TargetMode="External"/><Relationship Id="rId4" Type="http://schemas.openxmlformats.org/officeDocument/2006/relationships/hyperlink" Target="mailto:anton.deguet@jhu.edu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hyperlink" Target="https://github.com/jhu-saw/sawForceDimensionSDK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vrk.readthedocs.io/main/pages/development/components/collectors.html" TargetMode="External"/><Relationship Id="rId5" Type="http://schemas.openxmlformats.org/officeDocument/2006/relationships/hyperlink" Target="https://github.com/jhu-saw/sawPSMove" TargetMode="External"/><Relationship Id="rId4" Type="http://schemas.openxmlformats.org/officeDocument/2006/relationships/hyperlink" Target="https://github.com/jhu-saw/sawSensablePhant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dVRK PI / User Group Meeting</a:t>
            </a:r>
            <a:endParaRPr dirty="0"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1524000" y="4352925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October 8, 2025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(online)</a:t>
            </a:r>
            <a:endParaRPr sz="3200" dirty="0"/>
          </a:p>
        </p:txBody>
      </p:sp>
      <p:pic>
        <p:nvPicPr>
          <p:cNvPr id="90" name="Google Shape;90;p14" descr="dVRK-square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1383" y="4749442"/>
            <a:ext cx="1672530" cy="1672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dVRK Hardware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88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dVRK-Si Setup Joints: New Design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0627"/>
            <a:ext cx="10515600" cy="1741216"/>
          </a:xfrm>
        </p:spPr>
        <p:txBody>
          <a:bodyPr>
            <a:normAutofit/>
          </a:bodyPr>
          <a:lstStyle/>
          <a:p>
            <a:r>
              <a:rPr lang="en-US" sz="2400" dirty="0"/>
              <a:t>Reuse ESSJ (reprogram with new firmware)</a:t>
            </a:r>
          </a:p>
          <a:p>
            <a:pPr lvl="1"/>
            <a:r>
              <a:rPr lang="en-US" sz="2000" dirty="0"/>
              <a:t>Simpler to set up (do not need to replace boards)</a:t>
            </a:r>
          </a:p>
          <a:p>
            <a:pPr lvl="1"/>
            <a:r>
              <a:rPr lang="en-US" sz="2000" dirty="0"/>
              <a:t>SUJ pots </a:t>
            </a:r>
            <a:r>
              <a:rPr lang="en-US" sz="2000" u="sng" dirty="0"/>
              <a:t>will be </a:t>
            </a:r>
            <a:r>
              <a:rPr lang="en-US" sz="2000" dirty="0"/>
              <a:t>added to LVDS data stream (no Bluetooth)</a:t>
            </a:r>
          </a:p>
          <a:p>
            <a:pPr lvl="1"/>
            <a:r>
              <a:rPr lang="en-US" sz="2000" dirty="0"/>
              <a:t>Higher-resolution ADC for pots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66431" y="4545966"/>
            <a:ext cx="981075" cy="280988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ESSJ</a:t>
            </a:r>
          </a:p>
        </p:txBody>
      </p:sp>
      <p:sp>
        <p:nvSpPr>
          <p:cNvPr id="9" name="Rectangle 8"/>
          <p:cNvSpPr/>
          <p:nvPr/>
        </p:nvSpPr>
        <p:spPr>
          <a:xfrm>
            <a:off x="7670779" y="5336541"/>
            <a:ext cx="981075" cy="2809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dSIB</a:t>
            </a:r>
            <a:r>
              <a:rPr lang="en-US" sz="1200" b="1" dirty="0"/>
              <a:t>-Si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18354" y="5617528"/>
            <a:ext cx="18097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dVRK-Si Controller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91141" y="5336540"/>
            <a:ext cx="981075" cy="2809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dSIB</a:t>
            </a:r>
            <a:r>
              <a:rPr lang="en-US" sz="1200" b="1" dirty="0"/>
              <a:t>-Z-Si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86048" y="4541203"/>
            <a:ext cx="576262" cy="2905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pgm</a:t>
            </a:r>
            <a:endParaRPr lang="en-US" sz="1200" b="1" dirty="0"/>
          </a:p>
        </p:txBody>
      </p:sp>
      <p:cxnSp>
        <p:nvCxnSpPr>
          <p:cNvPr id="14" name="Straight Arrow Connector 13"/>
          <p:cNvCxnSpPr>
            <a:stCxn id="12" idx="1"/>
            <a:endCxn id="8" idx="3"/>
          </p:cNvCxnSpPr>
          <p:nvPr/>
        </p:nvCxnSpPr>
        <p:spPr>
          <a:xfrm flipH="1">
            <a:off x="8647506" y="4686460"/>
            <a:ext cx="2385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9" idx="0"/>
          </p:cNvCxnSpPr>
          <p:nvPr/>
        </p:nvCxnSpPr>
        <p:spPr>
          <a:xfrm>
            <a:off x="8156969" y="4826954"/>
            <a:ext cx="4348" cy="5095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666431" y="3410523"/>
            <a:ext cx="981075" cy="280988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ESPM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869790" y="3395751"/>
            <a:ext cx="576262" cy="2905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pgm</a:t>
            </a:r>
            <a:endParaRPr lang="en-US" sz="1200" b="1" dirty="0"/>
          </a:p>
        </p:txBody>
      </p:sp>
      <p:cxnSp>
        <p:nvCxnSpPr>
          <p:cNvPr id="20" name="Straight Arrow Connector 19"/>
          <p:cNvCxnSpPr>
            <a:stCxn id="19" idx="1"/>
            <a:endCxn id="18" idx="3"/>
          </p:cNvCxnSpPr>
          <p:nvPr/>
        </p:nvCxnSpPr>
        <p:spPr>
          <a:xfrm flipH="1">
            <a:off x="8647506" y="3541008"/>
            <a:ext cx="222284" cy="100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2"/>
            <a:endCxn id="8" idx="0"/>
          </p:cNvCxnSpPr>
          <p:nvPr/>
        </p:nvCxnSpPr>
        <p:spPr>
          <a:xfrm>
            <a:off x="8156969" y="3691511"/>
            <a:ext cx="0" cy="8544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860741" y="4402575"/>
            <a:ext cx="2685916" cy="121495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9" idx="3"/>
            <a:endCxn id="11" idx="1"/>
          </p:cNvCxnSpPr>
          <p:nvPr/>
        </p:nvCxnSpPr>
        <p:spPr>
          <a:xfrm flipV="1">
            <a:off x="8651854" y="5477034"/>
            <a:ext cx="1439287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60740" y="6057511"/>
            <a:ext cx="2166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per arm (PSMs, ECM)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859434" y="6057511"/>
            <a:ext cx="1375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per system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859434" y="4630604"/>
            <a:ext cx="1391871" cy="102026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534118" y="3972679"/>
            <a:ext cx="689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LVDS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34118" y="4920861"/>
            <a:ext cx="689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LVDS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3328" y="6173138"/>
            <a:ext cx="2166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per arm (PSMs, ECM)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664735" y="5369878"/>
            <a:ext cx="981075" cy="2809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dESSJ</a:t>
            </a:r>
            <a:endParaRPr lang="en-US" sz="1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596464" y="6113515"/>
            <a:ext cx="1375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per system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60741" y="3271843"/>
            <a:ext cx="2685916" cy="104679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929414" y="4630604"/>
            <a:ext cx="127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SUJ Z-axis pots</a:t>
            </a:r>
          </a:p>
        </p:txBody>
      </p:sp>
      <p:cxnSp>
        <p:nvCxnSpPr>
          <p:cNvPr id="46" name="Straight Arrow Connector 45"/>
          <p:cNvCxnSpPr>
            <a:stCxn id="45" idx="2"/>
            <a:endCxn id="11" idx="0"/>
          </p:cNvCxnSpPr>
          <p:nvPr/>
        </p:nvCxnSpPr>
        <p:spPr>
          <a:xfrm>
            <a:off x="10569299" y="5092269"/>
            <a:ext cx="12380" cy="2442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515387" y="4639874"/>
            <a:ext cx="127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SUJ Z-axis pots</a:t>
            </a:r>
          </a:p>
        </p:txBody>
      </p:sp>
      <p:cxnSp>
        <p:nvCxnSpPr>
          <p:cNvPr id="55" name="Straight Arrow Connector 54"/>
          <p:cNvCxnSpPr>
            <a:stCxn id="53" idx="2"/>
            <a:endCxn id="41" idx="0"/>
          </p:cNvCxnSpPr>
          <p:nvPr/>
        </p:nvCxnSpPr>
        <p:spPr>
          <a:xfrm>
            <a:off x="4155272" y="5101539"/>
            <a:ext cx="1" cy="2683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476940" y="4639874"/>
            <a:ext cx="1502168" cy="105524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379114" y="4630605"/>
            <a:ext cx="981075" cy="2809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dESSJ</a:t>
            </a:r>
            <a:endParaRPr lang="en-US" sz="1200" b="1" dirty="0"/>
          </a:p>
        </p:txBody>
      </p:sp>
      <p:sp>
        <p:nvSpPr>
          <p:cNvPr id="61" name="Rectangle 60"/>
          <p:cNvSpPr/>
          <p:nvPr/>
        </p:nvSpPr>
        <p:spPr>
          <a:xfrm>
            <a:off x="1383462" y="5421180"/>
            <a:ext cx="981075" cy="2809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dSIB</a:t>
            </a:r>
            <a:r>
              <a:rPr lang="en-US" sz="1200" b="1" dirty="0"/>
              <a:t>-Si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031037" y="5702167"/>
            <a:ext cx="18097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dVRK-Si Controller</a:t>
            </a:r>
          </a:p>
        </p:txBody>
      </p:sp>
      <p:cxnSp>
        <p:nvCxnSpPr>
          <p:cNvPr id="65" name="Straight Arrow Connector 64"/>
          <p:cNvCxnSpPr>
            <a:stCxn id="60" idx="2"/>
            <a:endCxn id="61" idx="0"/>
          </p:cNvCxnSpPr>
          <p:nvPr/>
        </p:nvCxnSpPr>
        <p:spPr>
          <a:xfrm>
            <a:off x="1869652" y="4911593"/>
            <a:ext cx="4348" cy="5095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379114" y="3499924"/>
            <a:ext cx="981075" cy="280988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ESPM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599245" y="3495162"/>
            <a:ext cx="576262" cy="2905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pgm</a:t>
            </a:r>
            <a:endParaRPr lang="en-US" sz="1200" b="1" dirty="0"/>
          </a:p>
        </p:txBody>
      </p:sp>
      <p:cxnSp>
        <p:nvCxnSpPr>
          <p:cNvPr id="68" name="Straight Arrow Connector 67"/>
          <p:cNvCxnSpPr>
            <a:stCxn id="67" idx="1"/>
            <a:endCxn id="66" idx="3"/>
          </p:cNvCxnSpPr>
          <p:nvPr/>
        </p:nvCxnSpPr>
        <p:spPr>
          <a:xfrm flipH="1" flipV="1">
            <a:off x="2360189" y="3640418"/>
            <a:ext cx="239056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6" idx="2"/>
            <a:endCxn id="60" idx="0"/>
          </p:cNvCxnSpPr>
          <p:nvPr/>
        </p:nvCxnSpPr>
        <p:spPr>
          <a:xfrm>
            <a:off x="1869652" y="3780912"/>
            <a:ext cx="0" cy="849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593327" y="4487214"/>
            <a:ext cx="2679501" cy="121495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1246801" y="4036553"/>
            <a:ext cx="689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LVDS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246801" y="5005500"/>
            <a:ext cx="689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LVDS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93328" y="3356482"/>
            <a:ext cx="2686585" cy="104679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ight Arrow 78"/>
          <p:cNvSpPr/>
          <p:nvPr/>
        </p:nvSpPr>
        <p:spPr>
          <a:xfrm>
            <a:off x="5377342" y="4318639"/>
            <a:ext cx="1102817" cy="47253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 t="5948" r="15637" b="6400"/>
          <a:stretch/>
        </p:blipFill>
        <p:spPr>
          <a:xfrm>
            <a:off x="4676723" y="5322144"/>
            <a:ext cx="284603" cy="36344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 t="5948" r="15637" b="6400"/>
          <a:stretch/>
        </p:blipFill>
        <p:spPr>
          <a:xfrm>
            <a:off x="2454059" y="4592235"/>
            <a:ext cx="284603" cy="36344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3536537" y="3339935"/>
            <a:ext cx="1714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Current Design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9910524" y="3339935"/>
            <a:ext cx="1714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New Design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939520" y="5198040"/>
            <a:ext cx="599473" cy="278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Serial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9628" y="4881020"/>
            <a:ext cx="689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SUJ rotary pots</a:t>
            </a:r>
          </a:p>
        </p:txBody>
      </p:sp>
      <p:cxnSp>
        <p:nvCxnSpPr>
          <p:cNvPr id="90" name="Elbow Connector 89"/>
          <p:cNvCxnSpPr>
            <a:stCxn id="88" idx="0"/>
            <a:endCxn id="60" idx="1"/>
          </p:cNvCxnSpPr>
          <p:nvPr/>
        </p:nvCxnSpPr>
        <p:spPr>
          <a:xfrm rot="5400000" flipH="1" flipV="1">
            <a:off x="1121689" y="4623595"/>
            <a:ext cx="109921" cy="40493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878034" y="4791170"/>
            <a:ext cx="689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SUJ rotary pots</a:t>
            </a:r>
          </a:p>
        </p:txBody>
      </p:sp>
      <p:cxnSp>
        <p:nvCxnSpPr>
          <p:cNvPr id="93" name="Elbow Connector 92"/>
          <p:cNvCxnSpPr>
            <a:stCxn id="92" idx="0"/>
            <a:endCxn id="8" idx="1"/>
          </p:cNvCxnSpPr>
          <p:nvPr/>
        </p:nvCxnSpPr>
        <p:spPr>
          <a:xfrm rot="5400000" flipH="1" flipV="1">
            <a:off x="7392155" y="4516895"/>
            <a:ext cx="104710" cy="44384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06AD789-E442-3F65-2502-8CD0574E77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64" b="41104"/>
          <a:stretch/>
        </p:blipFill>
        <p:spPr>
          <a:xfrm>
            <a:off x="8869790" y="569401"/>
            <a:ext cx="2716804" cy="236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29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dVRK Software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Reminders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Dissemination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err="1"/>
              <a:t>dVRK</a:t>
            </a:r>
            <a:r>
              <a:rPr lang="en-US" dirty="0"/>
              <a:t> usage and leveraging </a:t>
            </a:r>
            <a:r>
              <a:rPr lang="en-US" dirty="0" err="1"/>
              <a:t>cisst</a:t>
            </a:r>
            <a:r>
              <a:rPr lang="en-US" dirty="0"/>
              <a:t>/SAW</a:t>
            </a:r>
          </a:p>
        </p:txBody>
      </p:sp>
    </p:spTree>
    <p:extLst>
      <p:ext uri="{BB962C8B-B14F-4D97-AF65-F5344CB8AC3E}">
        <p14:creationId xmlns:p14="http://schemas.microsoft.com/office/powerpoint/2010/main" val="4085947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0613BF83-EFF2-FF95-2F0A-D3B490DAF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>
            <a:extLst>
              <a:ext uri="{FF2B5EF4-FFF2-40B4-BE49-F238E27FC236}">
                <a16:creationId xmlns:a16="http://schemas.microsoft.com/office/drawing/2014/main" id="{4AF56E14-DD8A-ED45-D6BB-BCDCC859A8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Reminders 1/2</a:t>
            </a:r>
            <a:endParaRPr dirty="0"/>
          </a:p>
        </p:txBody>
      </p:sp>
      <p:sp>
        <p:nvSpPr>
          <p:cNvPr id="76" name="Google Shape;76;p2">
            <a:extLst>
              <a:ext uri="{FF2B5EF4-FFF2-40B4-BE49-F238E27FC236}">
                <a16:creationId xmlns:a16="http://schemas.microsoft.com/office/drawing/2014/main" id="{A89BDCCD-18C1-B631-578E-DC884414BF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55835"/>
            <a:ext cx="10515600" cy="207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Issue: FireWire connectors are not reversible!  If you force a connector in, you will likely damage your controller</a:t>
            </a:r>
          </a:p>
          <a:p>
            <a:pPr lvl="0">
              <a:lnSpc>
                <a:spcPct val="110000"/>
              </a:lnSpc>
            </a:pPr>
            <a:r>
              <a:rPr lang="en-US" dirty="0"/>
              <a:t>Fix: If you have a least one controller with Ethernet, we recommend to use UDP/FW: </a:t>
            </a:r>
            <a:r>
              <a:rPr lang="en-US" dirty="0">
                <a:hlinkClick r:id="rId3"/>
              </a:rPr>
              <a:t>https://dvrk.readthedocs.io/main/pages/connectivity/introduction.html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D5A332B-9687-CD57-061E-A1D509360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3704" y="3441357"/>
            <a:ext cx="5274425" cy="3160016"/>
          </a:xfrm>
          <a:prstGeom prst="rect">
            <a:avLst/>
          </a:prstGeom>
        </p:spPr>
      </p:pic>
      <p:sp>
        <p:nvSpPr>
          <p:cNvPr id="4" name="Google Shape;76;p2">
            <a:extLst>
              <a:ext uri="{FF2B5EF4-FFF2-40B4-BE49-F238E27FC236}">
                <a16:creationId xmlns:a16="http://schemas.microsoft.com/office/drawing/2014/main" id="{B1AFAF88-7724-2EE0-EAB0-3E84507588D9}"/>
              </a:ext>
            </a:extLst>
          </p:cNvPr>
          <p:cNvSpPr txBox="1">
            <a:spLocks/>
          </p:cNvSpPr>
          <p:nvPr/>
        </p:nvSpPr>
        <p:spPr>
          <a:xfrm>
            <a:off x="7476903" y="6030097"/>
            <a:ext cx="4443248" cy="558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10000"/>
              </a:lnSpc>
              <a:buNone/>
            </a:pPr>
            <a:r>
              <a:rPr lang="en-US" dirty="0"/>
              <a:t>You can even use a laptop!</a:t>
            </a:r>
          </a:p>
        </p:txBody>
      </p:sp>
    </p:spTree>
    <p:extLst>
      <p:ext uri="{BB962C8B-B14F-4D97-AF65-F5344CB8AC3E}">
        <p14:creationId xmlns:p14="http://schemas.microsoft.com/office/powerpoint/2010/main" val="3066093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9B18AD2A-9B2E-02A8-837C-EEC83743B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>
            <a:extLst>
              <a:ext uri="{FF2B5EF4-FFF2-40B4-BE49-F238E27FC236}">
                <a16:creationId xmlns:a16="http://schemas.microsoft.com/office/drawing/2014/main" id="{4D6CC265-D69B-032C-2BB3-B814972617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Reminders 2/2</a:t>
            </a:r>
            <a:endParaRPr dirty="0"/>
          </a:p>
        </p:txBody>
      </p:sp>
      <p:sp>
        <p:nvSpPr>
          <p:cNvPr id="76" name="Google Shape;76;p2">
            <a:extLst>
              <a:ext uri="{FF2B5EF4-FFF2-40B4-BE49-F238E27FC236}">
                <a16:creationId xmlns:a16="http://schemas.microsoft.com/office/drawing/2014/main" id="{AA0336A4-0CE8-3F7E-DF24-B0EBD9B2CD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55834"/>
            <a:ext cx="10515600" cy="513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Save your configuration files on </a:t>
            </a:r>
            <a:r>
              <a:rPr lang="en-US" dirty="0">
                <a:hlinkClick r:id="rId3"/>
              </a:rPr>
              <a:t>https://github.com/dvrk-config</a:t>
            </a:r>
            <a:r>
              <a:rPr lang="en-US" dirty="0"/>
              <a:t>:  </a:t>
            </a:r>
            <a:r>
              <a:rPr lang="en-US" dirty="0">
                <a:hlinkClick r:id="rId4"/>
              </a:rPr>
              <a:t>anton.deguet@jhu.edu</a:t>
            </a:r>
            <a:r>
              <a:rPr lang="en-US" dirty="0"/>
              <a:t> </a:t>
            </a:r>
          </a:p>
          <a:p>
            <a: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Documentation is continuously evolving : </a:t>
            </a:r>
            <a:r>
              <a:rPr lang="en-US" dirty="0">
                <a:hlinkClick r:id="rId5"/>
              </a:rPr>
              <a:t>https://dvrk.readthedocs.io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If you have collaborators with anything Classic, S or Si related, try to scavenge what they have</a:t>
            </a:r>
          </a:p>
          <a:p>
            <a:pPr>
              <a:lnSpc>
                <a:spcPct val="110000"/>
              </a:lnSpc>
            </a:pPr>
            <a:r>
              <a:rPr lang="en-US" dirty="0"/>
              <a:t>Make sure you use the </a:t>
            </a:r>
            <a:r>
              <a:rPr lang="en-US" dirty="0" err="1"/>
              <a:t>dVRK</a:t>
            </a:r>
            <a:r>
              <a:rPr lang="en-US" dirty="0"/>
              <a:t> correctly!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hlinkClick r:id="rId6"/>
              </a:rPr>
              <a:t>https://dvrk.readthedocs.io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hlinkClick r:id="rId6"/>
              </a:rPr>
              <a:t>https://www.youtube.com/@dvrk-robot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da Vinci manuals: </a:t>
            </a:r>
            <a:r>
              <a:rPr lang="en-US" dirty="0">
                <a:hlinkClick r:id="rId7"/>
              </a:rPr>
              <a:t>https://dvrk.readthedocs.io/en/latest/pages/references/links.html#documents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5743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 err="1"/>
              <a:t>dVRK</a:t>
            </a:r>
            <a:r>
              <a:rPr lang="en-US" dirty="0"/>
              <a:t> dissemination</a:t>
            </a:r>
            <a:endParaRPr dirty="0"/>
          </a:p>
        </p:txBody>
      </p:sp>
      <p:sp>
        <p:nvSpPr>
          <p:cNvPr id="76" name="Google Shape;76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685800" indent="-457200"/>
            <a:r>
              <a:rPr lang="en-US" dirty="0" err="1"/>
              <a:t>dVRK</a:t>
            </a:r>
            <a:r>
              <a:rPr lang="en-US" dirty="0"/>
              <a:t> branches and tags (releases)</a:t>
            </a:r>
          </a:p>
          <a:p>
            <a:pPr marL="1143000" lvl="1" indent="-457200"/>
            <a:r>
              <a:rPr lang="en-US" dirty="0"/>
              <a:t>Plenty of good features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devel</a:t>
            </a:r>
            <a:r>
              <a:rPr lang="en-US" dirty="0"/>
              <a:t>, but not very stable</a:t>
            </a:r>
          </a:p>
          <a:p>
            <a:pPr marL="1143000" lvl="1" indent="-457200"/>
            <a:r>
              <a:rPr lang="en-US" dirty="0"/>
              <a:t>Too much time between releases</a:t>
            </a:r>
          </a:p>
          <a:p>
            <a:pPr marL="1143000" lvl="1" indent="-45720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 branch was last release…</a:t>
            </a:r>
            <a:br>
              <a:rPr lang="en-US" dirty="0"/>
            </a:br>
            <a:r>
              <a:rPr lang="en-US" dirty="0"/>
              <a:t>… now 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 to stage stable features before release</a:t>
            </a:r>
          </a:p>
          <a:p>
            <a:pPr marL="1143000" lvl="1" indent="-457200"/>
            <a:r>
              <a:rPr lang="en-US" dirty="0"/>
              <a:t>For any new installation, new user, OS upgrade…   I recommend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 branches!</a:t>
            </a:r>
          </a:p>
          <a:p>
            <a:pPr marL="685800" indent="-457200"/>
            <a:r>
              <a:rPr lang="en-US" dirty="0"/>
              <a:t>Currently in main (soonish to be tagged as release 2.4):</a:t>
            </a:r>
          </a:p>
          <a:p>
            <a:pPr marL="1143000" lvl="1" indent="-457200">
              <a:spcBef>
                <a:spcPts val="1000"/>
              </a:spcBef>
              <a:buFontTx/>
              <a:buChar char="-"/>
            </a:pPr>
            <a:r>
              <a:rPr lang="en-US" dirty="0"/>
              <a:t>More ROS topics</a:t>
            </a:r>
          </a:p>
          <a:p>
            <a:pPr marL="1143000" lvl="1" indent="-457200">
              <a:spcBef>
                <a:spcPts val="1000"/>
              </a:spcBef>
              <a:buFontTx/>
              <a:buChar char="-"/>
            </a:pPr>
            <a:r>
              <a:rPr lang="en-US" dirty="0"/>
              <a:t>Gravity compensation for Si arms</a:t>
            </a:r>
          </a:p>
          <a:p>
            <a:pPr marL="1143000" lvl="1" indent="-457200">
              <a:spcBef>
                <a:spcPts val="1000"/>
              </a:spcBef>
              <a:buFontTx/>
              <a:buChar char="-"/>
            </a:pPr>
            <a:r>
              <a:rPr lang="en-US" dirty="0"/>
              <a:t>Example of bilateral teleoperation</a:t>
            </a:r>
          </a:p>
          <a:p>
            <a:pPr marL="1143000" lvl="1" indent="-457200">
              <a:spcBef>
                <a:spcPts val="1000"/>
              </a:spcBef>
              <a:buFontTx/>
              <a:buChar char="-"/>
            </a:pPr>
            <a:r>
              <a:rPr lang="en-US" dirty="0"/>
              <a:t>Support for multiple surgeon consoles</a:t>
            </a:r>
          </a:p>
          <a:p>
            <a:pPr marL="1143000" lvl="1" indent="-457200">
              <a:spcBef>
                <a:spcPts val="1000"/>
              </a:spcBef>
              <a:buFontTx/>
              <a:buChar char="-"/>
            </a:pPr>
            <a:r>
              <a:rPr lang="en-US" dirty="0"/>
              <a:t>System configuration generator with GUI</a:t>
            </a:r>
          </a:p>
          <a:p>
            <a:pPr marL="1143000" lvl="1" indent="-457200">
              <a:spcBef>
                <a:spcPts val="1000"/>
              </a:spcBef>
              <a:buFontTx/>
              <a:buChar char="-"/>
            </a:pPr>
            <a:r>
              <a:rPr lang="en-US" dirty="0"/>
              <a:t>Much better ROS2 support 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2965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AAE55392-54B4-B199-FAED-594F2A55F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>
            <a:extLst>
              <a:ext uri="{FF2B5EF4-FFF2-40B4-BE49-F238E27FC236}">
                <a16:creationId xmlns:a16="http://schemas.microsoft.com/office/drawing/2014/main" id="{FDA30FB4-9A07-9C1A-8DDB-8881DAEAE6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861564"/>
            <a:ext cx="10515600" cy="338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8000" dirty="0"/>
              <a:t>Ubuntu 24.04</a:t>
            </a:r>
            <a:br>
              <a:rPr lang="en-US" sz="8000" dirty="0"/>
            </a:br>
            <a:r>
              <a:rPr lang="en-US" sz="8000" dirty="0"/>
              <a:t>ROS 2 Jazzy</a:t>
            </a:r>
            <a:endParaRPr sz="8000" b="1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pic>
        <p:nvPicPr>
          <p:cNvPr id="1028" name="Picture 4" descr="ROS 2 Rolling Ridley Logo &amp; Swag — Open Robotics">
            <a:extLst>
              <a:ext uri="{FF2B5EF4-FFF2-40B4-BE49-F238E27FC236}">
                <a16:creationId xmlns:a16="http://schemas.microsoft.com/office/drawing/2014/main" id="{13C5A128-FD72-5CCF-D264-92B7E5CDC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07" y="4955760"/>
            <a:ext cx="1486749" cy="160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S 2 Jazzy Jalisco Released — Open Robotics">
            <a:extLst>
              <a:ext uri="{FF2B5EF4-FFF2-40B4-BE49-F238E27FC236}">
                <a16:creationId xmlns:a16="http://schemas.microsoft.com/office/drawing/2014/main" id="{096CF01B-FEF6-C6C5-C189-DFFB42CA1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011" y="4139983"/>
            <a:ext cx="2656445" cy="242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392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749642A1-1EB5-1D29-D2BF-83C377DB4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>
            <a:extLst>
              <a:ext uri="{FF2B5EF4-FFF2-40B4-BE49-F238E27FC236}">
                <a16:creationId xmlns:a16="http://schemas.microsoft.com/office/drawing/2014/main" id="{02C3099E-7B98-E367-E535-5E698BAEEA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How do you use the </a:t>
            </a:r>
            <a:r>
              <a:rPr lang="en-US" dirty="0" err="1"/>
              <a:t>dVRK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76" name="Google Shape;76;p2">
            <a:extLst>
              <a:ext uri="{FF2B5EF4-FFF2-40B4-BE49-F238E27FC236}">
                <a16:creationId xmlns:a16="http://schemas.microsoft.com/office/drawing/2014/main" id="{87075FA4-FDE2-1577-19D4-95D6C97A22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7429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US" dirty="0"/>
              <a:t>Without any programming, as a poor man’s da Vinci</a:t>
            </a:r>
          </a:p>
          <a:p>
            <a:pPr marL="7429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US" dirty="0"/>
              <a:t>Most likely some programming.  Which API, where to start?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Everything is open source, figure it out, fix it and submit a PR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Not my circus, not my monkeys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That sounds like a “you” problem</a:t>
            </a:r>
          </a:p>
          <a:p>
            <a:pPr marL="685800" lvl="1" indent="0">
              <a:buNone/>
            </a:pPr>
            <a:r>
              <a:rPr lang="en-US" sz="4000" dirty="0"/>
              <a:t>				</a:t>
            </a:r>
          </a:p>
          <a:p>
            <a:pPr marL="685800" lvl="1" indent="0">
              <a:buNone/>
            </a:pPr>
            <a:r>
              <a:rPr lang="en-US" sz="4000" dirty="0"/>
              <a:t>					😈 🤗</a:t>
            </a:r>
          </a:p>
          <a:p>
            <a:pPr marL="1200150" lvl="1" indent="-514350"/>
            <a:endParaRPr lang="en-US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5005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B848EC37-5FA1-C095-F1EF-21A771E5A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>
            <a:extLst>
              <a:ext uri="{FF2B5EF4-FFF2-40B4-BE49-F238E27FC236}">
                <a16:creationId xmlns:a16="http://schemas.microsoft.com/office/drawing/2014/main" id="{30323D85-2DE2-1360-2CF6-639A069B23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How do you use the </a:t>
            </a:r>
            <a:r>
              <a:rPr lang="en-US" dirty="0" err="1"/>
              <a:t>dVRK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76" name="Google Shape;76;p2">
            <a:extLst>
              <a:ext uri="{FF2B5EF4-FFF2-40B4-BE49-F238E27FC236}">
                <a16:creationId xmlns:a16="http://schemas.microsoft.com/office/drawing/2014/main" id="{5569B902-AFB6-5D5C-BFC3-160AAD5B68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7429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US" dirty="0"/>
              <a:t>Without any programming: </a:t>
            </a:r>
            <a:r>
              <a:rPr lang="en-US" dirty="0" err="1"/>
              <a:t>dVRK</a:t>
            </a:r>
            <a:r>
              <a:rPr lang="en-US" dirty="0"/>
              <a:t> as an application</a:t>
            </a:r>
          </a:p>
          <a:p>
            <a:pPr marL="7429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US" dirty="0"/>
              <a:t>Most likely some programming: </a:t>
            </a:r>
            <a:r>
              <a:rPr lang="en-US" dirty="0" err="1"/>
              <a:t>dVRK</a:t>
            </a:r>
            <a:r>
              <a:rPr lang="en-US" dirty="0"/>
              <a:t> as a part of a system</a:t>
            </a:r>
          </a:p>
          <a:p>
            <a:pPr marL="1200150" lvl="1" indent="-514350"/>
            <a:r>
              <a:rPr lang="en-US" dirty="0"/>
              <a:t>Most common approach: ROS</a:t>
            </a:r>
          </a:p>
          <a:p>
            <a:pPr marL="1657350" lvl="2" indent="-514350"/>
            <a:r>
              <a:rPr lang="en-US" dirty="0"/>
              <a:t>API documented</a:t>
            </a:r>
          </a:p>
          <a:p>
            <a:pPr marL="1657350" lvl="2" indent="-514350"/>
            <a:r>
              <a:rPr lang="en-US" dirty="0"/>
              <a:t>Pick your language on the client side, optional </a:t>
            </a:r>
            <a:r>
              <a:rPr lang="en-US" dirty="0" err="1"/>
              <a:t>dVRK</a:t>
            </a:r>
            <a:r>
              <a:rPr lang="en-US" dirty="0"/>
              <a:t> Python client library</a:t>
            </a:r>
          </a:p>
          <a:p>
            <a:pPr marL="1657350" lvl="2" indent="-514350"/>
            <a:r>
              <a:rPr lang="en-US" dirty="0"/>
              <a:t>Tools for visualization, introspection, data collection, etc.</a:t>
            </a:r>
          </a:p>
          <a:p>
            <a:pPr marL="1200150" lvl="1" indent="-514350"/>
            <a:r>
              <a:rPr lang="en-US" dirty="0"/>
              <a:t>Also possible: </a:t>
            </a:r>
            <a:r>
              <a:rPr lang="en-US" dirty="0" err="1"/>
              <a:t>cisst</a:t>
            </a:r>
            <a:r>
              <a:rPr lang="en-US" dirty="0"/>
              <a:t>/SAW components</a:t>
            </a:r>
          </a:p>
          <a:p>
            <a:pPr marL="1657350" lvl="2" indent="-514350"/>
            <a:r>
              <a:rPr lang="en-US" dirty="0"/>
              <a:t>Better performance (lower latency)</a:t>
            </a:r>
          </a:p>
          <a:p>
            <a:pPr marL="1657350" lvl="2" indent="-514350"/>
            <a:r>
              <a:rPr lang="en-US" dirty="0"/>
              <a:t>Not too hard: using existing components can be done with JSON configuration files</a:t>
            </a:r>
          </a:p>
          <a:p>
            <a:pPr marL="1657350" lvl="2" indent="-514350"/>
            <a:r>
              <a:rPr lang="en-US" dirty="0"/>
              <a:t>Harder: writing your own components needs some C++ and </a:t>
            </a:r>
            <a:r>
              <a:rPr lang="en-US" dirty="0" err="1"/>
              <a:t>cisstMultiTask</a:t>
            </a:r>
            <a:r>
              <a:rPr lang="en-US" dirty="0"/>
              <a:t> knowledge.  But examples are provided to show how to derive existing </a:t>
            </a:r>
            <a:r>
              <a:rPr lang="en-US" dirty="0" err="1"/>
              <a:t>dVRK</a:t>
            </a:r>
            <a:r>
              <a:rPr lang="en-US" dirty="0"/>
              <a:t> components</a:t>
            </a:r>
          </a:p>
          <a:p>
            <a:pPr marL="1657350" lvl="2" indent="-514350"/>
            <a:r>
              <a:rPr lang="en-US" dirty="0"/>
              <a:t>Teaser: you can even use Python.  How?  It’s magical!</a:t>
            </a:r>
          </a:p>
          <a:p>
            <a:pPr marL="1657350" lvl="2" indent="-514350"/>
            <a:endParaRPr lang="en-US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6823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83D4F164-0161-6EE4-478A-9CC988C3E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>
            <a:extLst>
              <a:ext uri="{FF2B5EF4-FFF2-40B4-BE49-F238E27FC236}">
                <a16:creationId xmlns:a16="http://schemas.microsoft.com/office/drawing/2014/main" id="{49845468-CA0E-5CDA-6770-5AEDDD4DDF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Leveraging existing </a:t>
            </a:r>
            <a:r>
              <a:rPr lang="en-US" dirty="0" err="1"/>
              <a:t>cisst</a:t>
            </a:r>
            <a:r>
              <a:rPr lang="en-US" dirty="0"/>
              <a:t>/SAW components</a:t>
            </a:r>
            <a:endParaRPr dirty="0"/>
          </a:p>
        </p:txBody>
      </p:sp>
      <p:sp>
        <p:nvSpPr>
          <p:cNvPr id="76" name="Google Shape;76;p2">
            <a:extLst>
              <a:ext uri="{FF2B5EF4-FFF2-40B4-BE49-F238E27FC236}">
                <a16:creationId xmlns:a16="http://schemas.microsoft.com/office/drawing/2014/main" id="{564EA70A-6461-4724-843B-AA9357A7B1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9854" y="1646494"/>
            <a:ext cx="10955401" cy="496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Alternate devices:</a:t>
            </a:r>
          </a:p>
          <a:p>
            <a:pPr marL="685800" indent="-457200"/>
            <a:r>
              <a:rPr lang="en-US" dirty="0" err="1"/>
              <a:t>ForceDimension</a:t>
            </a:r>
            <a:r>
              <a:rPr lang="en-US" dirty="0"/>
              <a:t> and </a:t>
            </a:r>
            <a:r>
              <a:rPr lang="en-US" dirty="0" err="1"/>
              <a:t>NovintFalcon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https://github.com/jhu-saw/sawForceDimensionSDK</a:t>
            </a:r>
            <a:endParaRPr lang="en-US" dirty="0"/>
          </a:p>
          <a:p>
            <a:pPr marL="685800" indent="-457200"/>
            <a:r>
              <a:rPr lang="en-US" dirty="0"/>
              <a:t>3D Touch aka </a:t>
            </a:r>
            <a:r>
              <a:rPr lang="en-US" dirty="0" err="1"/>
              <a:t>Sensable</a:t>
            </a:r>
            <a:r>
              <a:rPr lang="en-US" dirty="0"/>
              <a:t> Omni: </a:t>
            </a:r>
            <a:r>
              <a:rPr lang="en-US" dirty="0">
                <a:hlinkClick r:id="rId4"/>
              </a:rPr>
              <a:t>https://github.com/jhu-saw/sawSensablePhantom</a:t>
            </a:r>
            <a:r>
              <a:rPr lang="en-US" dirty="0"/>
              <a:t> </a:t>
            </a:r>
          </a:p>
          <a:p>
            <a:pPr marL="685800" indent="-457200"/>
            <a:r>
              <a:rPr lang="en-US" dirty="0"/>
              <a:t>PlayStation Move controllers (WIP): </a:t>
            </a:r>
            <a:r>
              <a:rPr lang="en-US" dirty="0">
                <a:hlinkClick r:id="rId5"/>
              </a:rPr>
              <a:t>https://github.com/jhu-saw/sawPSMove</a:t>
            </a:r>
            <a:r>
              <a:rPr lang="en-US" dirty="0"/>
              <a:t> </a:t>
            </a:r>
          </a:p>
          <a:p>
            <a:pPr marL="685800" indent="-457200"/>
            <a:r>
              <a:rPr lang="en-US" dirty="0"/>
              <a:t>Haply, maybe</a:t>
            </a:r>
          </a:p>
          <a:p>
            <a:pPr marL="685800" indent="-457200"/>
            <a:r>
              <a:rPr lang="en-US" dirty="0"/>
              <a:t>USB foot pedals, HID inputs (WIP)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Alternate patient side:</a:t>
            </a:r>
          </a:p>
          <a:p>
            <a:pPr marL="685800" indent="-457200"/>
            <a:r>
              <a:rPr lang="en-US" dirty="0"/>
              <a:t>Simulators like AMBF, </a:t>
            </a:r>
            <a:r>
              <a:rPr lang="en-US" dirty="0" err="1"/>
              <a:t>IsaacSim</a:t>
            </a:r>
            <a:r>
              <a:rPr lang="en-US" dirty="0"/>
              <a:t> (WIP) through ROS</a:t>
            </a:r>
          </a:p>
          <a:p>
            <a:pPr marL="685800" indent="-457200"/>
            <a:r>
              <a:rPr lang="en-US" dirty="0"/>
              <a:t>Custom robots…</a:t>
            </a:r>
          </a:p>
          <a:p>
            <a:pPr marL="228600" indent="0">
              <a:buNone/>
            </a:pPr>
            <a:r>
              <a:rPr lang="en-US" dirty="0"/>
              <a:t>Utilities:</a:t>
            </a:r>
          </a:p>
          <a:p>
            <a:pPr marL="685800" indent="-457200"/>
            <a:r>
              <a:rPr lang="en-US" dirty="0"/>
              <a:t>Middleware bridges: </a:t>
            </a:r>
            <a:r>
              <a:rPr lang="en-US" dirty="0" err="1"/>
              <a:t>OpenIGTLink</a:t>
            </a:r>
            <a:r>
              <a:rPr lang="en-US" dirty="0"/>
              <a:t>, UDP socket with JSON</a:t>
            </a:r>
          </a:p>
          <a:p>
            <a:pPr marL="685800" indent="-457200"/>
            <a:r>
              <a:rPr lang="en-US" dirty="0"/>
              <a:t>Data collection: </a:t>
            </a:r>
            <a:r>
              <a:rPr lang="en-US" dirty="0">
                <a:hlinkClick r:id="rId6"/>
              </a:rPr>
              <a:t>https://dvrk.readthedocs.io/main/pages/development/components/collectors.html</a:t>
            </a:r>
            <a:endParaRPr lang="en-US" dirty="0"/>
          </a:p>
          <a:p>
            <a:pPr marL="685800" indent="-457200"/>
            <a:endParaRPr lang="en-US" dirty="0"/>
          </a:p>
          <a:p>
            <a:pPr marL="228600" indent="0">
              <a:buNone/>
            </a:pPr>
            <a:endParaRPr lang="en-US" dirty="0"/>
          </a:p>
          <a:p>
            <a:pPr marL="685800" indent="-457200"/>
            <a:endParaRPr lang="en-US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359F771-EA98-9085-98CB-CB9C839E9F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38775" y="3169228"/>
            <a:ext cx="4733776" cy="278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Introduction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Intuitive Research Presentation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  <a:buSzPts val="2400"/>
            </a:pPr>
            <a:r>
              <a:rPr lang="en-US" sz="2000" dirty="0"/>
              <a:t>Mallory Shields, ISI Digital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Announcements / Discussion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SzPts val="2400"/>
            </a:pPr>
            <a:r>
              <a:rPr lang="en-US" sz="2400" dirty="0"/>
              <a:t>Community Presentation: 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  <a:buSzPts val="2400"/>
            </a:pPr>
            <a:r>
              <a:rPr lang="en-US" sz="2000" dirty="0"/>
              <a:t>Axel Krieger, JHU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dVRK/dVRK-Si Hardware/Software Updates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1F8CA4FB-5E25-7571-F7BF-107B9A71C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>
            <a:extLst>
              <a:ext uri="{FF2B5EF4-FFF2-40B4-BE49-F238E27FC236}">
                <a16:creationId xmlns:a16="http://schemas.microsoft.com/office/drawing/2014/main" id="{E0AD3589-4D03-46DE-2E33-2C9A250EE4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State table collector</a:t>
            </a:r>
            <a:endParaRPr dirty="0"/>
          </a:p>
        </p:txBody>
      </p:sp>
      <p:sp>
        <p:nvSpPr>
          <p:cNvPr id="76" name="Google Shape;76;p2">
            <a:extLst>
              <a:ext uri="{FF2B5EF4-FFF2-40B4-BE49-F238E27FC236}">
                <a16:creationId xmlns:a16="http://schemas.microsoft.com/office/drawing/2014/main" id="{65096492-CDFF-6BD6-C513-334A403B99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3304" y="1436743"/>
            <a:ext cx="10653584" cy="1800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685800" indent="-457200"/>
            <a:r>
              <a:rPr lang="en-US" dirty="0"/>
              <a:t>Components store states in state tables at each time increment</a:t>
            </a:r>
          </a:p>
          <a:p>
            <a:pPr marL="685800" indent="-457200"/>
            <a:r>
              <a:rPr lang="en-US" dirty="0"/>
              <a:t>Collect every sample (not missed data) or fixed sub-sampling</a:t>
            </a:r>
          </a:p>
          <a:p>
            <a:pPr marL="685800" indent="-457200"/>
            <a:r>
              <a:rPr lang="en-US" dirty="0"/>
              <a:t>Collect from any component (Arm, IO, PID, etc.)</a:t>
            </a:r>
          </a:p>
          <a:p>
            <a:pPr marL="685800" indent="-457200"/>
            <a:r>
              <a:rPr lang="en-US" dirty="0"/>
              <a:t>Dumping to files performed in dedicated thread to minimize impact on other components</a:t>
            </a:r>
          </a:p>
          <a:p>
            <a:pPr marL="685800" indent="-457200"/>
            <a:r>
              <a:rPr lang="en-US" dirty="0"/>
              <a:t>JSON Configuration files and Qt widget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852C7F-E815-BABB-A0DC-6C09968040C6}"/>
              </a:ext>
            </a:extLst>
          </p:cNvPr>
          <p:cNvSpPr txBox="1"/>
          <p:nvPr/>
        </p:nvSpPr>
        <p:spPr>
          <a:xfrm>
            <a:off x="1136147" y="3103126"/>
            <a:ext cx="59057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{</a:t>
            </a:r>
          </a:p>
          <a:p>
            <a:r>
              <a:rPr lang="en-US" dirty="0"/>
              <a:t>   "state-collectors":</a:t>
            </a:r>
          </a:p>
          <a:p>
            <a:r>
              <a:rPr lang="en-US" dirty="0"/>
              <a:t>   [</a:t>
            </a:r>
          </a:p>
          <a:p>
            <a:r>
              <a:rPr lang="en-US" dirty="0"/>
              <a:t>      {</a:t>
            </a:r>
          </a:p>
          <a:p>
            <a:r>
              <a:rPr lang="en-US" dirty="0"/>
              <a:t>         "component": "PSM1",</a:t>
            </a:r>
          </a:p>
          <a:p>
            <a:r>
              <a:rPr lang="en-US" dirty="0"/>
              <a:t>         "tables":</a:t>
            </a:r>
          </a:p>
          <a:p>
            <a:r>
              <a:rPr lang="en-US" dirty="0"/>
              <a:t>         [</a:t>
            </a:r>
          </a:p>
          <a:p>
            <a:r>
              <a:rPr lang="en-US" dirty="0"/>
              <a:t>            {</a:t>
            </a:r>
          </a:p>
          <a:p>
            <a:r>
              <a:rPr lang="en-US" dirty="0"/>
              <a:t>               "sampling": 1,</a:t>
            </a:r>
          </a:p>
          <a:p>
            <a:r>
              <a:rPr lang="en-US" dirty="0"/>
              <a:t>               "table": "</a:t>
            </a:r>
            <a:r>
              <a:rPr lang="en-US" dirty="0" err="1"/>
              <a:t>StateTable</a:t>
            </a:r>
            <a:r>
              <a:rPr lang="en-US" dirty="0"/>
              <a:t>",</a:t>
            </a:r>
          </a:p>
          <a:p>
            <a:r>
              <a:rPr lang="en-US" dirty="0"/>
              <a:t>               "signals": ["</a:t>
            </a:r>
            <a:r>
              <a:rPr lang="en-US" dirty="0" err="1"/>
              <a:t>measured_cp</a:t>
            </a:r>
            <a:r>
              <a:rPr lang="en-US" dirty="0"/>
              <a:t>", "jaw/</a:t>
            </a:r>
            <a:r>
              <a:rPr lang="en-US" dirty="0" err="1"/>
              <a:t>measured_js</a:t>
            </a:r>
            <a:r>
              <a:rPr lang="en-US" dirty="0"/>
              <a:t>"]</a:t>
            </a:r>
          </a:p>
          <a:p>
            <a:r>
              <a:rPr lang="en-US" dirty="0"/>
              <a:t>            }</a:t>
            </a:r>
          </a:p>
          <a:p>
            <a:r>
              <a:rPr lang="en-US" dirty="0"/>
              <a:t>         ]</a:t>
            </a:r>
          </a:p>
          <a:p>
            <a:r>
              <a:rPr lang="en-US" dirty="0"/>
              <a:t>      }</a:t>
            </a:r>
          </a:p>
          <a:p>
            <a:r>
              <a:rPr lang="en-US" dirty="0"/>
              <a:t>   ]</a:t>
            </a:r>
          </a:p>
          <a:p>
            <a:r>
              <a:rPr lang="en-US" dirty="0"/>
              <a:t>}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4FDA9AC-0514-1611-9CF8-16CC873C6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904" y="3237187"/>
            <a:ext cx="8853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13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4C0A60DE-99C7-74E3-4F95-0CD4861CD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>
            <a:extLst>
              <a:ext uri="{FF2B5EF4-FFF2-40B4-BE49-F238E27FC236}">
                <a16:creationId xmlns:a16="http://schemas.microsoft.com/office/drawing/2014/main" id="{130610B6-26A7-885E-7B96-A301910730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Python embedded interpreter</a:t>
            </a:r>
            <a:endParaRPr dirty="0"/>
          </a:p>
        </p:txBody>
      </p:sp>
      <p:sp>
        <p:nvSpPr>
          <p:cNvPr id="76" name="Google Shape;76;p2">
            <a:extLst>
              <a:ext uri="{FF2B5EF4-FFF2-40B4-BE49-F238E27FC236}">
                <a16:creationId xmlns:a16="http://schemas.microsoft.com/office/drawing/2014/main" id="{55DF35A8-A85F-BF32-0F8A-7750DEB7C1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653584" cy="457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Interactive Research Environment (IRE)</a:t>
            </a:r>
          </a:p>
          <a:p>
            <a:pPr marL="685800" indent="-457200"/>
            <a:r>
              <a:rPr lang="en-US" dirty="0"/>
              <a:t>Developed in early days of </a:t>
            </a:r>
            <a:r>
              <a:rPr lang="en-US" dirty="0" err="1"/>
              <a:t>cisst</a:t>
            </a:r>
            <a:r>
              <a:rPr lang="en-US" dirty="0"/>
              <a:t> libraries, circa 2005</a:t>
            </a:r>
          </a:p>
          <a:p>
            <a:pPr marL="1143000" lvl="1" indent="-457200"/>
            <a:r>
              <a:rPr lang="en-US" dirty="0" err="1"/>
              <a:t>cisstMultiTask</a:t>
            </a:r>
            <a:r>
              <a:rPr lang="en-US" dirty="0"/>
              <a:t> self describing components and interfaces</a:t>
            </a:r>
          </a:p>
          <a:p>
            <a:pPr marL="1143000" lvl="1" indent="-457200"/>
            <a:r>
              <a:rPr lang="en-US" dirty="0" err="1"/>
              <a:t>cisstMultiTask</a:t>
            </a:r>
            <a:r>
              <a:rPr lang="en-US" dirty="0"/>
              <a:t> thread-safety</a:t>
            </a:r>
          </a:p>
          <a:p>
            <a:pPr marL="1143000" lvl="1" indent="-457200"/>
            <a:r>
              <a:rPr lang="en-US" dirty="0"/>
              <a:t>SWIG for payload conversions</a:t>
            </a:r>
          </a:p>
          <a:p>
            <a:pPr marL="685800" indent="-457200"/>
            <a:r>
              <a:rPr lang="en-US" dirty="0"/>
              <a:t>Concept</a:t>
            </a:r>
          </a:p>
          <a:p>
            <a:pPr marL="1143000" lvl="1" indent="-457200"/>
            <a:r>
              <a:rPr lang="en-US" dirty="0"/>
              <a:t>Python interpreter runs in same process</a:t>
            </a:r>
          </a:p>
          <a:p>
            <a:pPr marL="1143000" lvl="1" indent="-457200"/>
            <a:r>
              <a:rPr lang="en-US" dirty="0"/>
              <a:t>Python interpreter automatically generates </a:t>
            </a:r>
            <a:r>
              <a:rPr lang="en-US" dirty="0" err="1"/>
              <a:t>cisstMultiTask</a:t>
            </a:r>
            <a:r>
              <a:rPr lang="en-US" dirty="0"/>
              <a:t> thread-safe interfaces to exchange SWIG generated payloads with other components</a:t>
            </a:r>
          </a:p>
          <a:p>
            <a:pPr marL="1143000" lvl="1" indent="-457200"/>
            <a:r>
              <a:rPr lang="en-US" dirty="0"/>
              <a:t>IRE is just another component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5798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067500B9-23C3-C466-4411-B9E52206F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>
            <a:extLst>
              <a:ext uri="{FF2B5EF4-FFF2-40B4-BE49-F238E27FC236}">
                <a16:creationId xmlns:a16="http://schemas.microsoft.com/office/drawing/2014/main" id="{D2E0952D-853D-8540-4CDE-595BD58832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Python embedded interpreter</a:t>
            </a:r>
            <a:endParaRPr dirty="0"/>
          </a:p>
        </p:txBody>
      </p:sp>
      <p:sp>
        <p:nvSpPr>
          <p:cNvPr id="76" name="Google Shape;76;p2">
            <a:extLst>
              <a:ext uri="{FF2B5EF4-FFF2-40B4-BE49-F238E27FC236}">
                <a16:creationId xmlns:a16="http://schemas.microsoft.com/office/drawing/2014/main" id="{34EA79BB-D570-081D-C950-A54729045B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653584" cy="457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Interactive Research Environment (IRE)</a:t>
            </a:r>
          </a:p>
          <a:p>
            <a:pPr marL="685800" indent="-457200"/>
            <a:r>
              <a:rPr lang="en-US" dirty="0"/>
              <a:t>Developed in early days of </a:t>
            </a:r>
            <a:r>
              <a:rPr lang="en-US" dirty="0" err="1"/>
              <a:t>cisst</a:t>
            </a:r>
            <a:r>
              <a:rPr lang="en-US" dirty="0"/>
              <a:t> libraries, circa 2005</a:t>
            </a:r>
          </a:p>
          <a:p>
            <a:pPr marL="1143000" lvl="1" indent="-457200"/>
            <a:r>
              <a:rPr lang="en-US" dirty="0" err="1"/>
              <a:t>cisstMultiTask</a:t>
            </a:r>
            <a:r>
              <a:rPr lang="en-US" dirty="0"/>
              <a:t> self describing components and interfaces</a:t>
            </a:r>
          </a:p>
          <a:p>
            <a:pPr marL="1143000" lvl="1" indent="-457200"/>
            <a:r>
              <a:rPr lang="en-US" dirty="0" err="1"/>
              <a:t>cisstMultiTask</a:t>
            </a:r>
            <a:r>
              <a:rPr lang="en-US" dirty="0"/>
              <a:t> thread-safety</a:t>
            </a:r>
          </a:p>
          <a:p>
            <a:pPr marL="1143000" lvl="1" indent="-457200"/>
            <a:r>
              <a:rPr lang="en-US" dirty="0"/>
              <a:t>SWIG for payload conversions</a:t>
            </a:r>
          </a:p>
          <a:p>
            <a:pPr marL="685800" indent="-457200"/>
            <a:r>
              <a:rPr lang="en-US" dirty="0"/>
              <a:t>Concept</a:t>
            </a:r>
          </a:p>
          <a:p>
            <a:pPr marL="1143000" lvl="1" indent="-457200"/>
            <a:r>
              <a:rPr lang="en-US" dirty="0"/>
              <a:t>Python interpreter runs in same process</a:t>
            </a:r>
          </a:p>
          <a:p>
            <a:pPr marL="1143000" lvl="1" indent="-457200"/>
            <a:r>
              <a:rPr lang="en-US" dirty="0"/>
              <a:t>Python interpreter automatically generates </a:t>
            </a:r>
            <a:r>
              <a:rPr lang="en-US" dirty="0" err="1"/>
              <a:t>cisstMultiTask</a:t>
            </a:r>
            <a:r>
              <a:rPr lang="en-US" dirty="0"/>
              <a:t> thread-safe interfaces to exchange SWIG generated payloads with other components</a:t>
            </a:r>
          </a:p>
          <a:p>
            <a:pPr marL="1143000" lvl="1" indent="-457200"/>
            <a:r>
              <a:rPr lang="en-US" dirty="0"/>
              <a:t>IRE is just another component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3251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372EE7ED-3DA4-2606-656C-A169DCEC5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>
            <a:extLst>
              <a:ext uri="{FF2B5EF4-FFF2-40B4-BE49-F238E27FC236}">
                <a16:creationId xmlns:a16="http://schemas.microsoft.com/office/drawing/2014/main" id="{77D9DFA1-24BC-16A5-A51F-425646DDE2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IRE in practice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9B3D1F-F58B-6C32-A5E1-020952776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86481" y="1837290"/>
            <a:ext cx="3783227" cy="1440394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system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home</a:t>
            </a:r>
            <a:r>
              <a:rPr lang="en-US" altLang="en-US" sz="900" dirty="0">
                <a:solidFill>
                  <a:srgbClr val="404040"/>
                </a:solidFill>
                <a:latin typeface="SFMono-Regular"/>
              </a:rPr>
              <a:t>()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SFMono-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console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teleop_enable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SFMono-Regular"/>
              </a:rPr>
              <a:t>(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FMono-Regular"/>
              </a:rPr>
              <a:t>True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SFMono-Regular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console_MTMR_PSM1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set_scale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SFMono-Regular"/>
              </a:rPr>
              <a:t>(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SFMono-Regular"/>
              </a:rPr>
              <a:t>0.5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SFMono-Regular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ECM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measured_cp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SFMono-Regular"/>
              </a:rPr>
              <a:t>()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Position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SFMono-Regular"/>
              </a:rPr>
              <a:t>()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GetTranslation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SFMono-Regular"/>
              </a:rPr>
              <a:t>()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8F925E1-8701-AA67-5D19-4BC4DD274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104" y="169959"/>
            <a:ext cx="6610819" cy="621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8964C0-EE77-21DC-AEF1-932388ADE4C9}"/>
              </a:ext>
            </a:extLst>
          </p:cNvPr>
          <p:cNvSpPr txBox="1"/>
          <p:nvPr/>
        </p:nvSpPr>
        <p:spPr>
          <a:xfrm>
            <a:off x="986481" y="6338986"/>
            <a:ext cx="80720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PSM2_PID = </a:t>
            </a:r>
            <a:r>
              <a:rPr lang="en-US" dirty="0" err="1"/>
              <a:t>cisstMultiTask.mtsCreateClientInterface</a:t>
            </a:r>
            <a:r>
              <a:rPr lang="en-US" dirty="0"/>
              <a:t>('</a:t>
            </a:r>
            <a:r>
              <a:rPr lang="en-US" dirty="0" err="1"/>
              <a:t>system_Python</a:t>
            </a:r>
            <a:r>
              <a:rPr lang="en-US" dirty="0"/>
              <a:t>', 'PSM2_PID', 'Controller')</a:t>
            </a:r>
          </a:p>
        </p:txBody>
      </p:sp>
    </p:spTree>
    <p:extLst>
      <p:ext uri="{BB962C8B-B14F-4D97-AF65-F5344CB8AC3E}">
        <p14:creationId xmlns:p14="http://schemas.microsoft.com/office/powerpoint/2010/main" val="4035879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Intuitive Research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Mallory Shields, ISI Digital</a:t>
            </a:r>
          </a:p>
          <a:p>
            <a:pPr marL="1143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660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/ 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Open-H Embodiment</a:t>
            </a:r>
          </a:p>
          <a:p>
            <a:r>
              <a:rPr lang="en-US" sz="2400" dirty="0"/>
              <a:t>dVRK User Group Meeting</a:t>
            </a:r>
          </a:p>
          <a:p>
            <a:r>
              <a:rPr lang="en-US" sz="2400" dirty="0"/>
              <a:t>dVRK Competition at ICRA</a:t>
            </a:r>
          </a:p>
          <a:p>
            <a:r>
              <a:rPr lang="en-US" sz="2400" dirty="0"/>
              <a:t>Proposal for Non-Profit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028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dVRK User Group Meeting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Detailed hardware/software updates, best practices, etc.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Perhaps a tutorial format?</a:t>
            </a:r>
          </a:p>
          <a:p>
            <a:pPr>
              <a:lnSpc>
                <a:spcPct val="110000"/>
              </a:lnSpc>
            </a:pPr>
            <a:r>
              <a:rPr lang="en-US" dirty="0"/>
              <a:t>Primary audience: students, postdocs, research scientists</a:t>
            </a:r>
          </a:p>
          <a:p>
            <a:pPr>
              <a:lnSpc>
                <a:spcPct val="110000"/>
              </a:lnSpc>
            </a:pPr>
            <a:r>
              <a:rPr lang="en-US" dirty="0"/>
              <a:t>In person, preferably with access to dVRK hardware</a:t>
            </a:r>
          </a:p>
          <a:p>
            <a:pPr>
              <a:lnSpc>
                <a:spcPct val="110000"/>
              </a:lnSpc>
            </a:pPr>
            <a:r>
              <a:rPr lang="en-US" dirty="0"/>
              <a:t>Have not held one since pandemic – is there interest?</a:t>
            </a:r>
          </a:p>
          <a:p>
            <a:pPr>
              <a:lnSpc>
                <a:spcPct val="110000"/>
              </a:lnSpc>
            </a:pPr>
            <a:r>
              <a:rPr lang="en-US" dirty="0"/>
              <a:t>If so, when/where?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Before/after a conference, especially if near dVRK site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Standalone event (e.g., at JHU)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64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A2D3-6EE9-253A-51AD-76EBE3356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dVRK Competition at ICRA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40D21-EEE3-F6F9-7142-0348DDA18A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Proposing ICRA 2026 competition (Vienna), due Oct 10</a:t>
            </a:r>
          </a:p>
          <a:p>
            <a:pPr lvl="1"/>
            <a:r>
              <a:rPr lang="en-US" dirty="0"/>
              <a:t>dVRK PSMs from </a:t>
            </a:r>
            <a:r>
              <a:rPr lang="en-US" dirty="0" err="1"/>
              <a:t>Obuda</a:t>
            </a:r>
            <a:r>
              <a:rPr lang="en-US" dirty="0"/>
              <a:t> University</a:t>
            </a:r>
          </a:p>
          <a:p>
            <a:r>
              <a:rPr lang="en-US" dirty="0"/>
              <a:t>ICRA 2025 competition proposal was rejected</a:t>
            </a:r>
          </a:p>
          <a:p>
            <a:pPr lvl="1"/>
            <a:r>
              <a:rPr lang="en-US" dirty="0"/>
              <a:t>One critique was “limited public interest”</a:t>
            </a:r>
          </a:p>
          <a:p>
            <a:pPr lvl="1"/>
            <a:r>
              <a:rPr lang="en-US" dirty="0"/>
              <a:t>Any suggestions to address this?</a:t>
            </a:r>
          </a:p>
          <a:p>
            <a:r>
              <a:rPr lang="en-US" dirty="0"/>
              <a:t>Could dVRK competition be an annual event?</a:t>
            </a:r>
          </a:p>
          <a:p>
            <a:pPr lvl="1"/>
            <a:r>
              <a:rPr lang="en-US" dirty="0"/>
              <a:t>ICRA 2027 is in Seoul</a:t>
            </a:r>
          </a:p>
        </p:txBody>
      </p:sp>
    </p:spTree>
    <p:extLst>
      <p:ext uri="{BB962C8B-B14F-4D97-AF65-F5344CB8AC3E}">
        <p14:creationId xmlns:p14="http://schemas.microsoft.com/office/powerpoint/2010/main" val="2775750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0BB8B-149B-4676-C62D-AA9AFB949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for Non-Profit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64B06-EAC5-AC4F-438E-724CD865F4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Medical Robotics Research Foundation</a:t>
            </a:r>
          </a:p>
          <a:p>
            <a:pPr lvl="1"/>
            <a:r>
              <a:rPr lang="en-US" dirty="0"/>
              <a:t>medical-robotics-research.org (available)</a:t>
            </a:r>
          </a:p>
          <a:p>
            <a:r>
              <a:rPr lang="en-US" dirty="0"/>
              <a:t>Mission Statement</a:t>
            </a:r>
          </a:p>
          <a:p>
            <a:pPr marL="571500" lvl="1" indent="0">
              <a:buNone/>
            </a:pPr>
            <a:r>
              <a:rPr lang="en-US" dirty="0"/>
              <a:t>Our mission is to advance medical robotics research and education by supporting the creation and maintenance of shared platforms and facilitating interaction and sharing of ideas between researchers.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7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B9C3A-7D18-4185-1CFB-EAD4736FE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for Non-Profit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D6B13-FFCD-7349-F95B-A5D9A8E7A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Director Roles:</a:t>
            </a:r>
          </a:p>
          <a:p>
            <a:pPr lvl="1"/>
            <a:r>
              <a:rPr lang="en-US" dirty="0"/>
              <a:t>Community Engagement (meetings, events)</a:t>
            </a:r>
          </a:p>
          <a:p>
            <a:pPr lvl="1"/>
            <a:r>
              <a:rPr lang="en-US" dirty="0"/>
              <a:t>Technical Support (user support, troubleshooting)</a:t>
            </a:r>
          </a:p>
          <a:p>
            <a:pPr lvl="1"/>
            <a:r>
              <a:rPr lang="en-US" dirty="0"/>
              <a:t>System Enhancements (develop/curate GitHub)</a:t>
            </a:r>
          </a:p>
          <a:p>
            <a:pPr lvl="1"/>
            <a:r>
              <a:rPr lang="en-US" dirty="0"/>
              <a:t>Controller Production and Distribution</a:t>
            </a:r>
          </a:p>
          <a:p>
            <a:pPr lvl="1"/>
            <a:r>
              <a:rPr lang="en-US" dirty="0"/>
              <a:t>Fundraising (donations, grants)</a:t>
            </a:r>
          </a:p>
          <a:p>
            <a:pPr lvl="1"/>
            <a:endParaRPr lang="en-US" dirty="0"/>
          </a:p>
          <a:p>
            <a:r>
              <a:rPr lang="en-US" dirty="0" err="1"/>
              <a:t>Followup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Please email me if you are interested in a </a:t>
            </a:r>
            <a:r>
              <a:rPr lang="en-US" dirty="0" err="1"/>
              <a:t>followup</a:t>
            </a:r>
            <a:r>
              <a:rPr lang="en-US" dirty="0"/>
              <a:t> meeting, pkaz@jhu.edu</a:t>
            </a:r>
          </a:p>
        </p:txBody>
      </p:sp>
    </p:spTree>
    <p:extLst>
      <p:ext uri="{BB962C8B-B14F-4D97-AF65-F5344CB8AC3E}">
        <p14:creationId xmlns:p14="http://schemas.microsoft.com/office/powerpoint/2010/main" val="2868856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Axel Krieger, Johns Hopkins University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850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4604</TotalTime>
  <Words>1293</Words>
  <Application>Microsoft Macintosh PowerPoint</Application>
  <PresentationFormat>Widescreen</PresentationFormat>
  <Paragraphs>196</Paragraphs>
  <Slides>23</Slides>
  <Notes>13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Courier New</vt:lpstr>
      <vt:lpstr>SFMono-Regular</vt:lpstr>
      <vt:lpstr>Office Theme</vt:lpstr>
      <vt:lpstr>dVRK PI / User Group Meeting</vt:lpstr>
      <vt:lpstr>Agenda</vt:lpstr>
      <vt:lpstr>Intuitive Research Presentation</vt:lpstr>
      <vt:lpstr>Announcements / Discussion</vt:lpstr>
      <vt:lpstr>dVRK User Group Meeting</vt:lpstr>
      <vt:lpstr>dVRK Competition at ICRA</vt:lpstr>
      <vt:lpstr>Proposal for Non-Profit</vt:lpstr>
      <vt:lpstr>Proposal for Non-Profit</vt:lpstr>
      <vt:lpstr>Community Presentation</vt:lpstr>
      <vt:lpstr>dVRK Hardware </vt:lpstr>
      <vt:lpstr>dVRK-Si Setup Joints: New Design</vt:lpstr>
      <vt:lpstr>dVRK Software</vt:lpstr>
      <vt:lpstr>Reminders 1/2</vt:lpstr>
      <vt:lpstr>Reminders 2/2</vt:lpstr>
      <vt:lpstr>dVRK dissemination</vt:lpstr>
      <vt:lpstr>PowerPoint Presentation</vt:lpstr>
      <vt:lpstr>How do you use the dVRK?</vt:lpstr>
      <vt:lpstr>How do you use the dVRK?</vt:lpstr>
      <vt:lpstr>Leveraging existing cisst/SAW components</vt:lpstr>
      <vt:lpstr>State table collector</vt:lpstr>
      <vt:lpstr>Python embedded interpreter</vt:lpstr>
      <vt:lpstr>Python embedded interpreter</vt:lpstr>
      <vt:lpstr>IRE in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dVRK PI Meeing</dc:title>
  <cp:lastModifiedBy>Anton Deguet</cp:lastModifiedBy>
  <cp:revision>227</cp:revision>
  <dcterms:modified xsi:type="dcterms:W3CDTF">2025-10-08T13:56:42Z</dcterms:modified>
</cp:coreProperties>
</file>