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75" r:id="rId4"/>
    <p:sldId id="273" r:id="rId5"/>
    <p:sldId id="338" r:id="rId6"/>
    <p:sldId id="355" r:id="rId7"/>
    <p:sldId id="354" r:id="rId8"/>
    <p:sldId id="277" r:id="rId9"/>
    <p:sldId id="328" r:id="rId10"/>
    <p:sldId id="323" r:id="rId11"/>
    <p:sldId id="262" r:id="rId12"/>
    <p:sldId id="263" r:id="rId13"/>
    <p:sldId id="356" r:id="rId14"/>
    <p:sldId id="332" r:id="rId15"/>
    <p:sldId id="333" r:id="rId16"/>
    <p:sldId id="334" r:id="rId17"/>
    <p:sldId id="321" r:id="rId18"/>
    <p:sldId id="316" r:id="rId19"/>
    <p:sldId id="329" r:id="rId20"/>
    <p:sldId id="330" r:id="rId21"/>
    <p:sldId id="331" r:id="rId22"/>
    <p:sldId id="319" r:id="rId23"/>
    <p:sldId id="335" r:id="rId24"/>
    <p:sldId id="345" r:id="rId25"/>
    <p:sldId id="346" r:id="rId26"/>
    <p:sldId id="347" r:id="rId27"/>
    <p:sldId id="348" r:id="rId28"/>
    <p:sldId id="349" r:id="rId29"/>
    <p:sldId id="350" r:id="rId30"/>
    <p:sldId id="351" r:id="rId31"/>
    <p:sldId id="352" r:id="rId32"/>
    <p:sldId id="353" r:id="rId33"/>
    <p:sldId id="339" r:id="rId34"/>
    <p:sldId id="340" r:id="rId35"/>
    <p:sldId id="342" r:id="rId36"/>
    <p:sldId id="343" r:id="rId37"/>
    <p:sldId id="344" r:id="rId38"/>
    <p:sldId id="276" r:id="rId3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2FD46E-A997-4ED4-83DA-4E08F5E14092}">
  <a:tblStyle styleId="{302FD46E-A997-4ED4-83DA-4E08F5E1409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0910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0561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4768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7325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5624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9449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0832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8979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8339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9081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3565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7164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jhu-cisst/mechatronics-embedded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github.com/jhu-dvrk/instrument-cad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hyperlink" Target="https://surgical-robotics-ai.github.io/surgical-robotics-challenge-2023/challenge-2023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dvrk.lcsr.jhu.edu/dvrk-consortiu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dirty="0"/>
              <a:t>dVRK </a:t>
            </a:r>
            <a:r>
              <a:rPr lang="en-US" dirty="0" smtClean="0"/>
              <a:t>PI / User Group Meeting</a:t>
            </a:r>
            <a:endParaRPr dirty="0"/>
          </a:p>
        </p:txBody>
      </p:sp>
      <p:sp>
        <p:nvSpPr>
          <p:cNvPr id="89" name="Google Shape;89;p14"/>
          <p:cNvSpPr txBox="1">
            <a:spLocks noGrp="1"/>
          </p:cNvSpPr>
          <p:nvPr>
            <p:ph type="subTitle" idx="1"/>
          </p:nvPr>
        </p:nvSpPr>
        <p:spPr>
          <a:xfrm>
            <a:off x="1524000" y="4352925"/>
            <a:ext cx="91440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 dirty="0" smtClean="0"/>
              <a:t>March 20, 2024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 dirty="0" smtClean="0"/>
              <a:t>(online)</a:t>
            </a:r>
            <a:endParaRPr sz="3200" dirty="0"/>
          </a:p>
        </p:txBody>
      </p:sp>
      <p:pic>
        <p:nvPicPr>
          <p:cNvPr id="90" name="Google Shape;90;p14" descr="dVRK-squa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71383" y="4749442"/>
            <a:ext cx="1672530" cy="1672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Embedded Software / Firmware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65572"/>
            <a:ext cx="10515600" cy="1231900"/>
          </a:xfrm>
        </p:spPr>
        <p:txBody>
          <a:bodyPr/>
          <a:lstStyle/>
          <a:p>
            <a:r>
              <a:rPr lang="en-US" dirty="0" smtClean="0"/>
              <a:t>FPGA V3 has Xilinx </a:t>
            </a:r>
            <a:r>
              <a:rPr lang="en-US" dirty="0" err="1" smtClean="0"/>
              <a:t>Zynq</a:t>
            </a:r>
            <a:r>
              <a:rPr lang="en-US" dirty="0" smtClean="0"/>
              <a:t> System on Chip (</a:t>
            </a:r>
            <a:r>
              <a:rPr lang="en-US" dirty="0" err="1" smtClean="0"/>
              <a:t>SoC</a:t>
            </a:r>
            <a:r>
              <a:rPr lang="en-US" dirty="0" smtClean="0"/>
              <a:t>), which has FPGA (PL) and dual-core ARM processor (PS)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17918" y="3258007"/>
            <a:ext cx="1162050" cy="962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675243" y="3258006"/>
            <a:ext cx="1162050" cy="962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PL</a:t>
            </a:r>
            <a:endParaRPr lang="en-US" sz="2400" dirty="0"/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 flipV="1">
            <a:off x="5379968" y="3739019"/>
            <a:ext cx="295275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985590" y="2901372"/>
            <a:ext cx="3140766" cy="191625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217918" y="4287647"/>
            <a:ext cx="1079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Zynq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8526946" y="3337669"/>
            <a:ext cx="1162050" cy="5783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 x eth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8526946" y="4144077"/>
            <a:ext cx="1162050" cy="5783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 x </a:t>
            </a:r>
            <a:r>
              <a:rPr lang="en-US" sz="2400" dirty="0" err="1" smtClean="0"/>
              <a:t>fw</a:t>
            </a:r>
            <a:endParaRPr lang="en-US" sz="2400" dirty="0"/>
          </a:p>
        </p:txBody>
      </p:sp>
      <p:cxnSp>
        <p:nvCxnSpPr>
          <p:cNvPr id="13" name="Straight Arrow Connector 12"/>
          <p:cNvCxnSpPr>
            <a:stCxn id="5" idx="3"/>
            <a:endCxn id="11" idx="1"/>
          </p:cNvCxnSpPr>
          <p:nvPr/>
        </p:nvCxnSpPr>
        <p:spPr>
          <a:xfrm flipV="1">
            <a:off x="6837293" y="3626853"/>
            <a:ext cx="1689653" cy="1121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3"/>
            <a:endCxn id="12" idx="1"/>
          </p:cNvCxnSpPr>
          <p:nvPr/>
        </p:nvCxnSpPr>
        <p:spPr>
          <a:xfrm>
            <a:off x="6837293" y="3739019"/>
            <a:ext cx="1689653" cy="6942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985591" y="5142666"/>
            <a:ext cx="5784574" cy="132906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Companion Board</a:t>
            </a:r>
          </a:p>
          <a:p>
            <a:pPr algn="ctr"/>
            <a:r>
              <a:rPr lang="en-US" sz="2400" dirty="0" smtClean="0"/>
              <a:t>(QLA, DQLA, </a:t>
            </a:r>
            <a:r>
              <a:rPr lang="en-US" sz="2400" dirty="0" err="1" smtClean="0"/>
              <a:t>dRAC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cxnSp>
        <p:nvCxnSpPr>
          <p:cNvPr id="20" name="Straight Arrow Connector 19"/>
          <p:cNvCxnSpPr>
            <a:stCxn id="5" idx="2"/>
          </p:cNvCxnSpPr>
          <p:nvPr/>
        </p:nvCxnSpPr>
        <p:spPr>
          <a:xfrm>
            <a:off x="6256268" y="4220031"/>
            <a:ext cx="5384" cy="92263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395204" y="3433915"/>
            <a:ext cx="2009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Embedded software</a:t>
            </a:r>
          </a:p>
          <a:p>
            <a:r>
              <a:rPr lang="en-US" sz="2400" dirty="0" smtClean="0"/>
              <a:t>(Linux)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7805116" y="2625824"/>
            <a:ext cx="1666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Firmware</a:t>
            </a:r>
            <a:endParaRPr lang="en-US" sz="2400" dirty="0"/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>
            <a:off x="6559826" y="2856657"/>
            <a:ext cx="1245290" cy="701885"/>
          </a:xfrm>
          <a:prstGeom prst="straightConnector1">
            <a:avLst/>
          </a:prstGeom>
          <a:ln>
            <a:prstDash val="dash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109290" y="3779007"/>
            <a:ext cx="1345510" cy="104579"/>
          </a:xfrm>
          <a:prstGeom prst="straightConnector1">
            <a:avLst/>
          </a:prstGeom>
          <a:ln>
            <a:prstDash val="dash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85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/>
              <a:t>FPGA V3</a:t>
            </a:r>
            <a:endParaRPr dirty="0"/>
          </a:p>
        </p:txBody>
      </p:sp>
      <p:sp>
        <p:nvSpPr>
          <p:cNvPr id="176" name="Google Shape;176;p20"/>
          <p:cNvSpPr txBox="1"/>
          <p:nvPr/>
        </p:nvSpPr>
        <p:spPr>
          <a:xfrm>
            <a:off x="8675205" y="3409787"/>
            <a:ext cx="8249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0"/>
          <p:cNvSpPr txBox="1"/>
          <p:nvPr/>
        </p:nvSpPr>
        <p:spPr>
          <a:xfrm>
            <a:off x="714375" y="2458709"/>
            <a:ext cx="5501309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 features:</a:t>
            </a:r>
            <a:endParaRPr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Backward compatible with prior FPGA versions</a:t>
            </a:r>
            <a:endParaRPr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Additional Ethernet port (2 total, 1GB each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Linux on ARM processor (1 GB DDR3 RAM)</a:t>
            </a:r>
            <a:endParaRPr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Micro-SD for firmware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upgrades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4 additional I/O (V3.1)</a:t>
            </a:r>
            <a:endParaRPr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7329695" y="1259999"/>
            <a:ext cx="3515968" cy="4687957"/>
          </a:xfrm>
          <a:prstGeom prst="rect">
            <a:avLst/>
          </a:prstGeom>
        </p:spPr>
      </p:pic>
      <p:sp>
        <p:nvSpPr>
          <p:cNvPr id="177" name="Google Shape;177;p20"/>
          <p:cNvSpPr txBox="1"/>
          <p:nvPr/>
        </p:nvSpPr>
        <p:spPr>
          <a:xfrm>
            <a:off x="8675205" y="4196446"/>
            <a:ext cx="10833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DRAM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0"/>
          <p:cNvSpPr txBox="1"/>
          <p:nvPr/>
        </p:nvSpPr>
        <p:spPr>
          <a:xfrm>
            <a:off x="9629362" y="2396204"/>
            <a:ext cx="15107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Ethernet x 2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0"/>
          <p:cNvSpPr txBox="1"/>
          <p:nvPr/>
        </p:nvSpPr>
        <p:spPr>
          <a:xfrm>
            <a:off x="8579127" y="1891935"/>
            <a:ext cx="10833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Micro-SD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7301948" y="1878281"/>
            <a:ext cx="15107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Firewire</a:t>
            </a:r>
            <a:r>
              <a:rPr lang="en-US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x 2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77;p20"/>
          <p:cNvSpPr txBox="1"/>
          <p:nvPr/>
        </p:nvSpPr>
        <p:spPr>
          <a:xfrm>
            <a:off x="8675205" y="3409787"/>
            <a:ext cx="10833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814" y="5904346"/>
            <a:ext cx="7990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Used for all dVRK-Si controllers and for recent dVRK controllers (since 2023)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Network Connections</a:t>
            </a:r>
            <a:endParaRPr dirty="0"/>
          </a:p>
        </p:txBody>
      </p:sp>
      <p:sp>
        <p:nvSpPr>
          <p:cNvPr id="185" name="Google Shape;185;p21"/>
          <p:cNvSpPr/>
          <p:nvPr/>
        </p:nvSpPr>
        <p:spPr>
          <a:xfrm>
            <a:off x="7790450" y="615925"/>
            <a:ext cx="2328520" cy="1074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1"/>
          <p:cNvSpPr/>
          <p:nvPr/>
        </p:nvSpPr>
        <p:spPr>
          <a:xfrm>
            <a:off x="8033337" y="873099"/>
            <a:ext cx="1181100" cy="589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1"/>
          <p:cNvSpPr/>
          <p:nvPr/>
        </p:nvSpPr>
        <p:spPr>
          <a:xfrm>
            <a:off x="7790450" y="5255713"/>
            <a:ext cx="2339983" cy="1074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1"/>
          <p:cNvSpPr/>
          <p:nvPr/>
        </p:nvSpPr>
        <p:spPr>
          <a:xfrm>
            <a:off x="8033337" y="5512887"/>
            <a:ext cx="1181100" cy="589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1"/>
          <p:cNvSpPr/>
          <p:nvPr/>
        </p:nvSpPr>
        <p:spPr>
          <a:xfrm>
            <a:off x="7790450" y="3699575"/>
            <a:ext cx="2339983" cy="1074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1"/>
          <p:cNvSpPr/>
          <p:nvPr/>
        </p:nvSpPr>
        <p:spPr>
          <a:xfrm>
            <a:off x="8033337" y="3956749"/>
            <a:ext cx="1181100" cy="589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1"/>
          <p:cNvSpPr/>
          <p:nvPr/>
        </p:nvSpPr>
        <p:spPr>
          <a:xfrm>
            <a:off x="7790450" y="2157750"/>
            <a:ext cx="2328520" cy="1074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1"/>
          <p:cNvSpPr/>
          <p:nvPr/>
        </p:nvSpPr>
        <p:spPr>
          <a:xfrm>
            <a:off x="8033337" y="2400599"/>
            <a:ext cx="1181100" cy="589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1"/>
          <p:cNvSpPr/>
          <p:nvPr/>
        </p:nvSpPr>
        <p:spPr>
          <a:xfrm>
            <a:off x="8738589" y="1478188"/>
            <a:ext cx="1111400" cy="2080925"/>
          </a:xfrm>
          <a:custGeom>
            <a:avLst/>
            <a:gdLst/>
            <a:ahLst/>
            <a:cxnLst/>
            <a:rect l="l" t="t" r="r" b="b"/>
            <a:pathLst>
              <a:path w="44456" h="83237" extrusionOk="0">
                <a:moveTo>
                  <a:pt x="4694" y="0"/>
                </a:moveTo>
                <a:cubicBezTo>
                  <a:pt x="5433" y="3140"/>
                  <a:pt x="3124" y="14593"/>
                  <a:pt x="9127" y="18842"/>
                </a:cubicBezTo>
                <a:cubicBezTo>
                  <a:pt x="15131" y="23091"/>
                  <a:pt x="35173" y="18288"/>
                  <a:pt x="40715" y="25492"/>
                </a:cubicBezTo>
                <a:cubicBezTo>
                  <a:pt x="46257" y="32696"/>
                  <a:pt x="44595" y="52555"/>
                  <a:pt x="42378" y="62068"/>
                </a:cubicBezTo>
                <a:cubicBezTo>
                  <a:pt x="40161" y="71582"/>
                  <a:pt x="34065" y="80264"/>
                  <a:pt x="27415" y="82573"/>
                </a:cubicBezTo>
                <a:cubicBezTo>
                  <a:pt x="20765" y="84882"/>
                  <a:pt x="6911" y="79341"/>
                  <a:pt x="2477" y="75923"/>
                </a:cubicBezTo>
                <a:cubicBezTo>
                  <a:pt x="-1956" y="72506"/>
                  <a:pt x="1091" y="64377"/>
                  <a:pt x="814" y="62068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1"/>
          <p:cNvSpPr/>
          <p:nvPr/>
        </p:nvSpPr>
        <p:spPr>
          <a:xfrm>
            <a:off x="8717364" y="4567116"/>
            <a:ext cx="1111400" cy="2080925"/>
          </a:xfrm>
          <a:custGeom>
            <a:avLst/>
            <a:gdLst/>
            <a:ahLst/>
            <a:cxnLst/>
            <a:rect l="l" t="t" r="r" b="b"/>
            <a:pathLst>
              <a:path w="44456" h="83237" extrusionOk="0">
                <a:moveTo>
                  <a:pt x="4694" y="0"/>
                </a:moveTo>
                <a:cubicBezTo>
                  <a:pt x="5433" y="3140"/>
                  <a:pt x="3124" y="14593"/>
                  <a:pt x="9127" y="18842"/>
                </a:cubicBezTo>
                <a:cubicBezTo>
                  <a:pt x="15131" y="23091"/>
                  <a:pt x="35173" y="18288"/>
                  <a:pt x="40715" y="25492"/>
                </a:cubicBezTo>
                <a:cubicBezTo>
                  <a:pt x="46257" y="32696"/>
                  <a:pt x="44595" y="52555"/>
                  <a:pt x="42378" y="62068"/>
                </a:cubicBezTo>
                <a:cubicBezTo>
                  <a:pt x="40161" y="71582"/>
                  <a:pt x="34065" y="80264"/>
                  <a:pt x="27415" y="82573"/>
                </a:cubicBezTo>
                <a:cubicBezTo>
                  <a:pt x="20765" y="84882"/>
                  <a:pt x="6911" y="79341"/>
                  <a:pt x="2477" y="75923"/>
                </a:cubicBezTo>
                <a:cubicBezTo>
                  <a:pt x="-1956" y="72506"/>
                  <a:pt x="1091" y="64377"/>
                  <a:pt x="814" y="62068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1"/>
          <p:cNvSpPr/>
          <p:nvPr/>
        </p:nvSpPr>
        <p:spPr>
          <a:xfrm>
            <a:off x="7430890" y="2976279"/>
            <a:ext cx="1059725" cy="2133450"/>
          </a:xfrm>
          <a:custGeom>
            <a:avLst/>
            <a:gdLst/>
            <a:ahLst/>
            <a:cxnLst/>
            <a:rect l="l" t="t" r="r" b="b"/>
            <a:pathLst>
              <a:path w="42389" h="85338" extrusionOk="0">
                <a:moveTo>
                  <a:pt x="33938" y="0"/>
                </a:moveTo>
                <a:cubicBezTo>
                  <a:pt x="33107" y="2402"/>
                  <a:pt x="34122" y="11269"/>
                  <a:pt x="28950" y="14409"/>
                </a:cubicBezTo>
                <a:cubicBezTo>
                  <a:pt x="23778" y="17549"/>
                  <a:pt x="7522" y="12284"/>
                  <a:pt x="2904" y="18842"/>
                </a:cubicBezTo>
                <a:cubicBezTo>
                  <a:pt x="-1714" y="25400"/>
                  <a:pt x="410" y="43227"/>
                  <a:pt x="1241" y="53756"/>
                </a:cubicBezTo>
                <a:cubicBezTo>
                  <a:pt x="2072" y="64286"/>
                  <a:pt x="1704" y="77216"/>
                  <a:pt x="7892" y="82019"/>
                </a:cubicBezTo>
                <a:cubicBezTo>
                  <a:pt x="14081" y="86822"/>
                  <a:pt x="32646" y="85806"/>
                  <a:pt x="38372" y="82573"/>
                </a:cubicBezTo>
                <a:cubicBezTo>
                  <a:pt x="44099" y="79340"/>
                  <a:pt x="41605" y="65948"/>
                  <a:pt x="42251" y="62623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1"/>
          <p:cNvSpPr/>
          <p:nvPr/>
        </p:nvSpPr>
        <p:spPr>
          <a:xfrm>
            <a:off x="8864433" y="1471952"/>
            <a:ext cx="1111400" cy="2080925"/>
          </a:xfrm>
          <a:custGeom>
            <a:avLst/>
            <a:gdLst/>
            <a:ahLst/>
            <a:cxnLst/>
            <a:rect l="l" t="t" r="r" b="b"/>
            <a:pathLst>
              <a:path w="44456" h="83237" extrusionOk="0">
                <a:moveTo>
                  <a:pt x="4694" y="0"/>
                </a:moveTo>
                <a:cubicBezTo>
                  <a:pt x="5433" y="3140"/>
                  <a:pt x="3124" y="14593"/>
                  <a:pt x="9127" y="18842"/>
                </a:cubicBezTo>
                <a:cubicBezTo>
                  <a:pt x="15131" y="23091"/>
                  <a:pt x="35173" y="18288"/>
                  <a:pt x="40715" y="25492"/>
                </a:cubicBezTo>
                <a:cubicBezTo>
                  <a:pt x="46257" y="32696"/>
                  <a:pt x="44595" y="52555"/>
                  <a:pt x="42378" y="62068"/>
                </a:cubicBezTo>
                <a:cubicBezTo>
                  <a:pt x="40161" y="71582"/>
                  <a:pt x="34065" y="80264"/>
                  <a:pt x="27415" y="82573"/>
                </a:cubicBezTo>
                <a:cubicBezTo>
                  <a:pt x="20765" y="84882"/>
                  <a:pt x="6911" y="79341"/>
                  <a:pt x="2477" y="75923"/>
                </a:cubicBezTo>
                <a:cubicBezTo>
                  <a:pt x="-1956" y="72506"/>
                  <a:pt x="1091" y="64377"/>
                  <a:pt x="814" y="62068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1"/>
          <p:cNvSpPr/>
          <p:nvPr/>
        </p:nvSpPr>
        <p:spPr>
          <a:xfrm>
            <a:off x="8829331" y="4567116"/>
            <a:ext cx="1111400" cy="2080925"/>
          </a:xfrm>
          <a:custGeom>
            <a:avLst/>
            <a:gdLst/>
            <a:ahLst/>
            <a:cxnLst/>
            <a:rect l="l" t="t" r="r" b="b"/>
            <a:pathLst>
              <a:path w="44456" h="83237" extrusionOk="0">
                <a:moveTo>
                  <a:pt x="4694" y="0"/>
                </a:moveTo>
                <a:cubicBezTo>
                  <a:pt x="5433" y="3140"/>
                  <a:pt x="3124" y="14593"/>
                  <a:pt x="9127" y="18842"/>
                </a:cubicBezTo>
                <a:cubicBezTo>
                  <a:pt x="15131" y="23091"/>
                  <a:pt x="35173" y="18288"/>
                  <a:pt x="40715" y="25492"/>
                </a:cubicBezTo>
                <a:cubicBezTo>
                  <a:pt x="46257" y="32696"/>
                  <a:pt x="44595" y="52555"/>
                  <a:pt x="42378" y="62068"/>
                </a:cubicBezTo>
                <a:cubicBezTo>
                  <a:pt x="40161" y="71582"/>
                  <a:pt x="34065" y="80264"/>
                  <a:pt x="27415" y="82573"/>
                </a:cubicBezTo>
                <a:cubicBezTo>
                  <a:pt x="20765" y="84882"/>
                  <a:pt x="6911" y="79341"/>
                  <a:pt x="2477" y="75923"/>
                </a:cubicBezTo>
                <a:cubicBezTo>
                  <a:pt x="-1956" y="72506"/>
                  <a:pt x="1091" y="64377"/>
                  <a:pt x="814" y="62068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1"/>
          <p:cNvSpPr/>
          <p:nvPr/>
        </p:nvSpPr>
        <p:spPr>
          <a:xfrm>
            <a:off x="7308788" y="2999451"/>
            <a:ext cx="1059725" cy="2133450"/>
          </a:xfrm>
          <a:custGeom>
            <a:avLst/>
            <a:gdLst/>
            <a:ahLst/>
            <a:cxnLst/>
            <a:rect l="l" t="t" r="r" b="b"/>
            <a:pathLst>
              <a:path w="42389" h="85338" extrusionOk="0">
                <a:moveTo>
                  <a:pt x="33938" y="0"/>
                </a:moveTo>
                <a:cubicBezTo>
                  <a:pt x="33107" y="2402"/>
                  <a:pt x="34122" y="11269"/>
                  <a:pt x="28950" y="14409"/>
                </a:cubicBezTo>
                <a:cubicBezTo>
                  <a:pt x="23778" y="17549"/>
                  <a:pt x="7522" y="12284"/>
                  <a:pt x="2904" y="18842"/>
                </a:cubicBezTo>
                <a:cubicBezTo>
                  <a:pt x="-1714" y="25400"/>
                  <a:pt x="410" y="43227"/>
                  <a:pt x="1241" y="53756"/>
                </a:cubicBezTo>
                <a:cubicBezTo>
                  <a:pt x="2072" y="64286"/>
                  <a:pt x="1704" y="77216"/>
                  <a:pt x="7892" y="82019"/>
                </a:cubicBezTo>
                <a:cubicBezTo>
                  <a:pt x="14081" y="86822"/>
                  <a:pt x="32646" y="85806"/>
                  <a:pt x="38372" y="82573"/>
                </a:cubicBezTo>
                <a:cubicBezTo>
                  <a:pt x="44099" y="79340"/>
                  <a:pt x="41605" y="65948"/>
                  <a:pt x="42251" y="62623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1"/>
          <p:cNvSpPr/>
          <p:nvPr/>
        </p:nvSpPr>
        <p:spPr>
          <a:xfrm>
            <a:off x="1181875" y="2794850"/>
            <a:ext cx="1896600" cy="2279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1"/>
          <p:cNvSpPr/>
          <p:nvPr/>
        </p:nvSpPr>
        <p:spPr>
          <a:xfrm>
            <a:off x="3064625" y="1476900"/>
            <a:ext cx="5292425" cy="1870185"/>
          </a:xfrm>
          <a:custGeom>
            <a:avLst/>
            <a:gdLst/>
            <a:ahLst/>
            <a:cxnLst/>
            <a:rect l="l" t="t" r="r" b="b"/>
            <a:pathLst>
              <a:path w="211697" h="77031" extrusionOk="0">
                <a:moveTo>
                  <a:pt x="211697" y="0"/>
                </a:moveTo>
                <a:cubicBezTo>
                  <a:pt x="210312" y="3325"/>
                  <a:pt x="213055" y="12849"/>
                  <a:pt x="202987" y="16266"/>
                </a:cubicBezTo>
                <a:cubicBezTo>
                  <a:pt x="192920" y="19684"/>
                  <a:pt x="169976" y="11948"/>
                  <a:pt x="151292" y="20505"/>
                </a:cubicBezTo>
                <a:cubicBezTo>
                  <a:pt x="132609" y="29062"/>
                  <a:pt x="116101" y="58189"/>
                  <a:pt x="90886" y="67610"/>
                </a:cubicBezTo>
                <a:cubicBezTo>
                  <a:pt x="65671" y="77031"/>
                  <a:pt x="15148" y="75461"/>
                  <a:pt x="0" y="77031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1"/>
          <p:cNvSpPr/>
          <p:nvPr/>
        </p:nvSpPr>
        <p:spPr>
          <a:xfrm>
            <a:off x="3069112" y="1471952"/>
            <a:ext cx="5451323" cy="2102464"/>
          </a:xfrm>
          <a:custGeom>
            <a:avLst/>
            <a:gdLst/>
            <a:ahLst/>
            <a:cxnLst/>
            <a:rect l="l" t="t" r="r" b="b"/>
            <a:pathLst>
              <a:path w="208654" h="77031" extrusionOk="0">
                <a:moveTo>
                  <a:pt x="208654" y="0"/>
                </a:moveTo>
                <a:cubicBezTo>
                  <a:pt x="207269" y="3325"/>
                  <a:pt x="209394" y="14955"/>
                  <a:pt x="199961" y="19222"/>
                </a:cubicBezTo>
                <a:cubicBezTo>
                  <a:pt x="190528" y="23489"/>
                  <a:pt x="170232" y="17538"/>
                  <a:pt x="152053" y="25603"/>
                </a:cubicBezTo>
                <a:cubicBezTo>
                  <a:pt x="133874" y="33668"/>
                  <a:pt x="116101" y="58189"/>
                  <a:pt x="90886" y="67610"/>
                </a:cubicBezTo>
                <a:cubicBezTo>
                  <a:pt x="65671" y="77031"/>
                  <a:pt x="15148" y="75461"/>
                  <a:pt x="0" y="77031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7" name="Google Shape;217;p21"/>
          <p:cNvCxnSpPr/>
          <p:nvPr/>
        </p:nvCxnSpPr>
        <p:spPr>
          <a:xfrm>
            <a:off x="4979294" y="3774755"/>
            <a:ext cx="795131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218;p21"/>
          <p:cNvCxnSpPr/>
          <p:nvPr/>
        </p:nvCxnSpPr>
        <p:spPr>
          <a:xfrm>
            <a:off x="4979294" y="4134561"/>
            <a:ext cx="795131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p21"/>
          <p:cNvSpPr txBox="1"/>
          <p:nvPr/>
        </p:nvSpPr>
        <p:spPr>
          <a:xfrm>
            <a:off x="5956546" y="3568354"/>
            <a:ext cx="94256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None/>
            </a:pPr>
            <a:r>
              <a:rPr lang="en-US" sz="16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Firewire</a:t>
            </a:r>
            <a:endParaRPr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1"/>
          <p:cNvSpPr txBox="1"/>
          <p:nvPr/>
        </p:nvSpPr>
        <p:spPr>
          <a:xfrm>
            <a:off x="5964924" y="3909194"/>
            <a:ext cx="94256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Ethernet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9762" y="5350581"/>
            <a:ext cx="5848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Note:  Ethernet daisy-chain not yet supported by firmware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2683640" y="6178412"/>
            <a:ext cx="1793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Firmware Rev 9</a:t>
            </a:r>
            <a:endParaRPr lang="en-US" sz="1600" dirty="0"/>
          </a:p>
        </p:txBody>
      </p:sp>
      <p:sp>
        <p:nvSpPr>
          <p:cNvPr id="3" name="Down Arrow 2"/>
          <p:cNvSpPr/>
          <p:nvPr/>
        </p:nvSpPr>
        <p:spPr>
          <a:xfrm>
            <a:off x="3400625" y="5807487"/>
            <a:ext cx="179570" cy="32947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Connections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306" y="1759151"/>
            <a:ext cx="6836569" cy="432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5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/>
              <a:t>1) </a:t>
            </a:r>
            <a:r>
              <a:rPr lang="en-US" dirty="0" err="1" smtClean="0"/>
              <a:t>Firewire</a:t>
            </a:r>
            <a:r>
              <a:rPr lang="en-US" dirty="0" smtClean="0"/>
              <a:t> only</a:t>
            </a:r>
            <a:endParaRPr dirty="0"/>
          </a:p>
        </p:txBody>
      </p:sp>
      <p:sp>
        <p:nvSpPr>
          <p:cNvPr id="185" name="Google Shape;185;p21"/>
          <p:cNvSpPr/>
          <p:nvPr/>
        </p:nvSpPr>
        <p:spPr>
          <a:xfrm>
            <a:off x="7790450" y="615925"/>
            <a:ext cx="2328520" cy="1074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1"/>
          <p:cNvSpPr/>
          <p:nvPr/>
        </p:nvSpPr>
        <p:spPr>
          <a:xfrm>
            <a:off x="8033337" y="873099"/>
            <a:ext cx="1181100" cy="589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1"/>
          <p:cNvSpPr/>
          <p:nvPr/>
        </p:nvSpPr>
        <p:spPr>
          <a:xfrm>
            <a:off x="7790450" y="5255713"/>
            <a:ext cx="2339983" cy="1074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1"/>
          <p:cNvSpPr/>
          <p:nvPr/>
        </p:nvSpPr>
        <p:spPr>
          <a:xfrm>
            <a:off x="8033337" y="5512887"/>
            <a:ext cx="1181100" cy="589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1"/>
          <p:cNvSpPr/>
          <p:nvPr/>
        </p:nvSpPr>
        <p:spPr>
          <a:xfrm>
            <a:off x="7790450" y="3699575"/>
            <a:ext cx="2339983" cy="1074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1"/>
          <p:cNvSpPr/>
          <p:nvPr/>
        </p:nvSpPr>
        <p:spPr>
          <a:xfrm>
            <a:off x="8033337" y="3956749"/>
            <a:ext cx="1181100" cy="589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1"/>
          <p:cNvSpPr/>
          <p:nvPr/>
        </p:nvSpPr>
        <p:spPr>
          <a:xfrm>
            <a:off x="7790450" y="2157750"/>
            <a:ext cx="2328520" cy="1074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1"/>
          <p:cNvSpPr/>
          <p:nvPr/>
        </p:nvSpPr>
        <p:spPr>
          <a:xfrm>
            <a:off x="8033337" y="2400599"/>
            <a:ext cx="1181100" cy="589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1"/>
          <p:cNvSpPr/>
          <p:nvPr/>
        </p:nvSpPr>
        <p:spPr>
          <a:xfrm>
            <a:off x="8738589" y="1478188"/>
            <a:ext cx="1111400" cy="2080925"/>
          </a:xfrm>
          <a:custGeom>
            <a:avLst/>
            <a:gdLst/>
            <a:ahLst/>
            <a:cxnLst/>
            <a:rect l="l" t="t" r="r" b="b"/>
            <a:pathLst>
              <a:path w="44456" h="83237" extrusionOk="0">
                <a:moveTo>
                  <a:pt x="4694" y="0"/>
                </a:moveTo>
                <a:cubicBezTo>
                  <a:pt x="5433" y="3140"/>
                  <a:pt x="3124" y="14593"/>
                  <a:pt x="9127" y="18842"/>
                </a:cubicBezTo>
                <a:cubicBezTo>
                  <a:pt x="15131" y="23091"/>
                  <a:pt x="35173" y="18288"/>
                  <a:pt x="40715" y="25492"/>
                </a:cubicBezTo>
                <a:cubicBezTo>
                  <a:pt x="46257" y="32696"/>
                  <a:pt x="44595" y="52555"/>
                  <a:pt x="42378" y="62068"/>
                </a:cubicBezTo>
                <a:cubicBezTo>
                  <a:pt x="40161" y="71582"/>
                  <a:pt x="34065" y="80264"/>
                  <a:pt x="27415" y="82573"/>
                </a:cubicBezTo>
                <a:cubicBezTo>
                  <a:pt x="20765" y="84882"/>
                  <a:pt x="6911" y="79341"/>
                  <a:pt x="2477" y="75923"/>
                </a:cubicBezTo>
                <a:cubicBezTo>
                  <a:pt x="-1956" y="72506"/>
                  <a:pt x="1091" y="64377"/>
                  <a:pt x="814" y="62068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1"/>
          <p:cNvSpPr/>
          <p:nvPr/>
        </p:nvSpPr>
        <p:spPr>
          <a:xfrm>
            <a:off x="8717364" y="4567116"/>
            <a:ext cx="1111400" cy="2080925"/>
          </a:xfrm>
          <a:custGeom>
            <a:avLst/>
            <a:gdLst/>
            <a:ahLst/>
            <a:cxnLst/>
            <a:rect l="l" t="t" r="r" b="b"/>
            <a:pathLst>
              <a:path w="44456" h="83237" extrusionOk="0">
                <a:moveTo>
                  <a:pt x="4694" y="0"/>
                </a:moveTo>
                <a:cubicBezTo>
                  <a:pt x="5433" y="3140"/>
                  <a:pt x="3124" y="14593"/>
                  <a:pt x="9127" y="18842"/>
                </a:cubicBezTo>
                <a:cubicBezTo>
                  <a:pt x="15131" y="23091"/>
                  <a:pt x="35173" y="18288"/>
                  <a:pt x="40715" y="25492"/>
                </a:cubicBezTo>
                <a:cubicBezTo>
                  <a:pt x="46257" y="32696"/>
                  <a:pt x="44595" y="52555"/>
                  <a:pt x="42378" y="62068"/>
                </a:cubicBezTo>
                <a:cubicBezTo>
                  <a:pt x="40161" y="71582"/>
                  <a:pt x="34065" y="80264"/>
                  <a:pt x="27415" y="82573"/>
                </a:cubicBezTo>
                <a:cubicBezTo>
                  <a:pt x="20765" y="84882"/>
                  <a:pt x="6911" y="79341"/>
                  <a:pt x="2477" y="75923"/>
                </a:cubicBezTo>
                <a:cubicBezTo>
                  <a:pt x="-1956" y="72506"/>
                  <a:pt x="1091" y="64377"/>
                  <a:pt x="814" y="62068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1"/>
          <p:cNvSpPr/>
          <p:nvPr/>
        </p:nvSpPr>
        <p:spPr>
          <a:xfrm>
            <a:off x="7430890" y="2976279"/>
            <a:ext cx="1059725" cy="2133450"/>
          </a:xfrm>
          <a:custGeom>
            <a:avLst/>
            <a:gdLst/>
            <a:ahLst/>
            <a:cxnLst/>
            <a:rect l="l" t="t" r="r" b="b"/>
            <a:pathLst>
              <a:path w="42389" h="85338" extrusionOk="0">
                <a:moveTo>
                  <a:pt x="33938" y="0"/>
                </a:moveTo>
                <a:cubicBezTo>
                  <a:pt x="33107" y="2402"/>
                  <a:pt x="34122" y="11269"/>
                  <a:pt x="28950" y="14409"/>
                </a:cubicBezTo>
                <a:cubicBezTo>
                  <a:pt x="23778" y="17549"/>
                  <a:pt x="7522" y="12284"/>
                  <a:pt x="2904" y="18842"/>
                </a:cubicBezTo>
                <a:cubicBezTo>
                  <a:pt x="-1714" y="25400"/>
                  <a:pt x="410" y="43227"/>
                  <a:pt x="1241" y="53756"/>
                </a:cubicBezTo>
                <a:cubicBezTo>
                  <a:pt x="2072" y="64286"/>
                  <a:pt x="1704" y="77216"/>
                  <a:pt x="7892" y="82019"/>
                </a:cubicBezTo>
                <a:cubicBezTo>
                  <a:pt x="14081" y="86822"/>
                  <a:pt x="32646" y="85806"/>
                  <a:pt x="38372" y="82573"/>
                </a:cubicBezTo>
                <a:cubicBezTo>
                  <a:pt x="44099" y="79340"/>
                  <a:pt x="41605" y="65948"/>
                  <a:pt x="42251" y="62623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1"/>
          <p:cNvSpPr/>
          <p:nvPr/>
        </p:nvSpPr>
        <p:spPr>
          <a:xfrm>
            <a:off x="1181875" y="2794850"/>
            <a:ext cx="1896600" cy="2279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1"/>
          <p:cNvSpPr/>
          <p:nvPr/>
        </p:nvSpPr>
        <p:spPr>
          <a:xfrm>
            <a:off x="3064625" y="1476900"/>
            <a:ext cx="5292425" cy="1870185"/>
          </a:xfrm>
          <a:custGeom>
            <a:avLst/>
            <a:gdLst/>
            <a:ahLst/>
            <a:cxnLst/>
            <a:rect l="l" t="t" r="r" b="b"/>
            <a:pathLst>
              <a:path w="211697" h="77031" extrusionOk="0">
                <a:moveTo>
                  <a:pt x="211697" y="0"/>
                </a:moveTo>
                <a:cubicBezTo>
                  <a:pt x="210312" y="3325"/>
                  <a:pt x="213055" y="12849"/>
                  <a:pt x="202987" y="16266"/>
                </a:cubicBezTo>
                <a:cubicBezTo>
                  <a:pt x="192920" y="19684"/>
                  <a:pt x="169976" y="11948"/>
                  <a:pt x="151292" y="20505"/>
                </a:cubicBezTo>
                <a:cubicBezTo>
                  <a:pt x="132609" y="29062"/>
                  <a:pt x="116101" y="58189"/>
                  <a:pt x="90886" y="67610"/>
                </a:cubicBezTo>
                <a:cubicBezTo>
                  <a:pt x="65671" y="77031"/>
                  <a:pt x="15148" y="75461"/>
                  <a:pt x="0" y="77031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7" name="Google Shape;217;p21"/>
          <p:cNvCxnSpPr/>
          <p:nvPr/>
        </p:nvCxnSpPr>
        <p:spPr>
          <a:xfrm>
            <a:off x="4979294" y="3774755"/>
            <a:ext cx="795131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p21"/>
          <p:cNvSpPr txBox="1"/>
          <p:nvPr/>
        </p:nvSpPr>
        <p:spPr>
          <a:xfrm>
            <a:off x="5956546" y="3568354"/>
            <a:ext cx="94256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None/>
            </a:pPr>
            <a:r>
              <a:rPr lang="en-US" sz="16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Firewire</a:t>
            </a:r>
            <a:endParaRPr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5638210"/>
            <a:ext cx="6191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Original configuration: supported by all FPGA version (V1, V2, V3)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476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/>
              <a:t>2) Ethernet/</a:t>
            </a:r>
            <a:r>
              <a:rPr lang="en-US" dirty="0" err="1" smtClean="0"/>
              <a:t>Firewire</a:t>
            </a:r>
            <a:r>
              <a:rPr lang="en-US" dirty="0" smtClean="0"/>
              <a:t> bridge</a:t>
            </a:r>
            <a:endParaRPr dirty="0"/>
          </a:p>
        </p:txBody>
      </p:sp>
      <p:sp>
        <p:nvSpPr>
          <p:cNvPr id="185" name="Google Shape;185;p21"/>
          <p:cNvSpPr/>
          <p:nvPr/>
        </p:nvSpPr>
        <p:spPr>
          <a:xfrm>
            <a:off x="7790450" y="615925"/>
            <a:ext cx="2328520" cy="1074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1"/>
          <p:cNvSpPr/>
          <p:nvPr/>
        </p:nvSpPr>
        <p:spPr>
          <a:xfrm>
            <a:off x="8033337" y="873099"/>
            <a:ext cx="1181100" cy="589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1"/>
          <p:cNvSpPr/>
          <p:nvPr/>
        </p:nvSpPr>
        <p:spPr>
          <a:xfrm>
            <a:off x="7790450" y="5255713"/>
            <a:ext cx="2339983" cy="1074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1"/>
          <p:cNvSpPr/>
          <p:nvPr/>
        </p:nvSpPr>
        <p:spPr>
          <a:xfrm>
            <a:off x="8033337" y="5512887"/>
            <a:ext cx="1181100" cy="589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1"/>
          <p:cNvSpPr/>
          <p:nvPr/>
        </p:nvSpPr>
        <p:spPr>
          <a:xfrm>
            <a:off x="7790450" y="3699575"/>
            <a:ext cx="2339983" cy="1074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1"/>
          <p:cNvSpPr/>
          <p:nvPr/>
        </p:nvSpPr>
        <p:spPr>
          <a:xfrm>
            <a:off x="8033337" y="3956749"/>
            <a:ext cx="1181100" cy="589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1"/>
          <p:cNvSpPr/>
          <p:nvPr/>
        </p:nvSpPr>
        <p:spPr>
          <a:xfrm>
            <a:off x="7790450" y="2157750"/>
            <a:ext cx="2328520" cy="1074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1"/>
          <p:cNvSpPr/>
          <p:nvPr/>
        </p:nvSpPr>
        <p:spPr>
          <a:xfrm>
            <a:off x="8033337" y="2400599"/>
            <a:ext cx="1181100" cy="589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1"/>
          <p:cNvSpPr/>
          <p:nvPr/>
        </p:nvSpPr>
        <p:spPr>
          <a:xfrm>
            <a:off x="8738589" y="1478188"/>
            <a:ext cx="1111400" cy="2080925"/>
          </a:xfrm>
          <a:custGeom>
            <a:avLst/>
            <a:gdLst/>
            <a:ahLst/>
            <a:cxnLst/>
            <a:rect l="l" t="t" r="r" b="b"/>
            <a:pathLst>
              <a:path w="44456" h="83237" extrusionOk="0">
                <a:moveTo>
                  <a:pt x="4694" y="0"/>
                </a:moveTo>
                <a:cubicBezTo>
                  <a:pt x="5433" y="3140"/>
                  <a:pt x="3124" y="14593"/>
                  <a:pt x="9127" y="18842"/>
                </a:cubicBezTo>
                <a:cubicBezTo>
                  <a:pt x="15131" y="23091"/>
                  <a:pt x="35173" y="18288"/>
                  <a:pt x="40715" y="25492"/>
                </a:cubicBezTo>
                <a:cubicBezTo>
                  <a:pt x="46257" y="32696"/>
                  <a:pt x="44595" y="52555"/>
                  <a:pt x="42378" y="62068"/>
                </a:cubicBezTo>
                <a:cubicBezTo>
                  <a:pt x="40161" y="71582"/>
                  <a:pt x="34065" y="80264"/>
                  <a:pt x="27415" y="82573"/>
                </a:cubicBezTo>
                <a:cubicBezTo>
                  <a:pt x="20765" y="84882"/>
                  <a:pt x="6911" y="79341"/>
                  <a:pt x="2477" y="75923"/>
                </a:cubicBezTo>
                <a:cubicBezTo>
                  <a:pt x="-1956" y="72506"/>
                  <a:pt x="1091" y="64377"/>
                  <a:pt x="814" y="62068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1"/>
          <p:cNvSpPr/>
          <p:nvPr/>
        </p:nvSpPr>
        <p:spPr>
          <a:xfrm>
            <a:off x="8717364" y="4567116"/>
            <a:ext cx="1111400" cy="2080925"/>
          </a:xfrm>
          <a:custGeom>
            <a:avLst/>
            <a:gdLst/>
            <a:ahLst/>
            <a:cxnLst/>
            <a:rect l="l" t="t" r="r" b="b"/>
            <a:pathLst>
              <a:path w="44456" h="83237" extrusionOk="0">
                <a:moveTo>
                  <a:pt x="4694" y="0"/>
                </a:moveTo>
                <a:cubicBezTo>
                  <a:pt x="5433" y="3140"/>
                  <a:pt x="3124" y="14593"/>
                  <a:pt x="9127" y="18842"/>
                </a:cubicBezTo>
                <a:cubicBezTo>
                  <a:pt x="15131" y="23091"/>
                  <a:pt x="35173" y="18288"/>
                  <a:pt x="40715" y="25492"/>
                </a:cubicBezTo>
                <a:cubicBezTo>
                  <a:pt x="46257" y="32696"/>
                  <a:pt x="44595" y="52555"/>
                  <a:pt x="42378" y="62068"/>
                </a:cubicBezTo>
                <a:cubicBezTo>
                  <a:pt x="40161" y="71582"/>
                  <a:pt x="34065" y="80264"/>
                  <a:pt x="27415" y="82573"/>
                </a:cubicBezTo>
                <a:cubicBezTo>
                  <a:pt x="20765" y="84882"/>
                  <a:pt x="6911" y="79341"/>
                  <a:pt x="2477" y="75923"/>
                </a:cubicBezTo>
                <a:cubicBezTo>
                  <a:pt x="-1956" y="72506"/>
                  <a:pt x="1091" y="64377"/>
                  <a:pt x="814" y="62068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1"/>
          <p:cNvSpPr/>
          <p:nvPr/>
        </p:nvSpPr>
        <p:spPr>
          <a:xfrm>
            <a:off x="7430890" y="2976279"/>
            <a:ext cx="1059725" cy="2133450"/>
          </a:xfrm>
          <a:custGeom>
            <a:avLst/>
            <a:gdLst/>
            <a:ahLst/>
            <a:cxnLst/>
            <a:rect l="l" t="t" r="r" b="b"/>
            <a:pathLst>
              <a:path w="42389" h="85338" extrusionOk="0">
                <a:moveTo>
                  <a:pt x="33938" y="0"/>
                </a:moveTo>
                <a:cubicBezTo>
                  <a:pt x="33107" y="2402"/>
                  <a:pt x="34122" y="11269"/>
                  <a:pt x="28950" y="14409"/>
                </a:cubicBezTo>
                <a:cubicBezTo>
                  <a:pt x="23778" y="17549"/>
                  <a:pt x="7522" y="12284"/>
                  <a:pt x="2904" y="18842"/>
                </a:cubicBezTo>
                <a:cubicBezTo>
                  <a:pt x="-1714" y="25400"/>
                  <a:pt x="410" y="43227"/>
                  <a:pt x="1241" y="53756"/>
                </a:cubicBezTo>
                <a:cubicBezTo>
                  <a:pt x="2072" y="64286"/>
                  <a:pt x="1704" y="77216"/>
                  <a:pt x="7892" y="82019"/>
                </a:cubicBezTo>
                <a:cubicBezTo>
                  <a:pt x="14081" y="86822"/>
                  <a:pt x="32646" y="85806"/>
                  <a:pt x="38372" y="82573"/>
                </a:cubicBezTo>
                <a:cubicBezTo>
                  <a:pt x="44099" y="79340"/>
                  <a:pt x="41605" y="65948"/>
                  <a:pt x="42251" y="62623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1"/>
          <p:cNvSpPr/>
          <p:nvPr/>
        </p:nvSpPr>
        <p:spPr>
          <a:xfrm>
            <a:off x="1181875" y="2794850"/>
            <a:ext cx="1896600" cy="2279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1"/>
          <p:cNvSpPr/>
          <p:nvPr/>
        </p:nvSpPr>
        <p:spPr>
          <a:xfrm>
            <a:off x="3069112" y="1471952"/>
            <a:ext cx="5451323" cy="2102464"/>
          </a:xfrm>
          <a:custGeom>
            <a:avLst/>
            <a:gdLst/>
            <a:ahLst/>
            <a:cxnLst/>
            <a:rect l="l" t="t" r="r" b="b"/>
            <a:pathLst>
              <a:path w="208654" h="77031" extrusionOk="0">
                <a:moveTo>
                  <a:pt x="208654" y="0"/>
                </a:moveTo>
                <a:cubicBezTo>
                  <a:pt x="207269" y="3325"/>
                  <a:pt x="209394" y="14955"/>
                  <a:pt x="199961" y="19222"/>
                </a:cubicBezTo>
                <a:cubicBezTo>
                  <a:pt x="190528" y="23489"/>
                  <a:pt x="170232" y="17538"/>
                  <a:pt x="152053" y="25603"/>
                </a:cubicBezTo>
                <a:cubicBezTo>
                  <a:pt x="133874" y="33668"/>
                  <a:pt x="116101" y="58189"/>
                  <a:pt x="90886" y="67610"/>
                </a:cubicBezTo>
                <a:cubicBezTo>
                  <a:pt x="65671" y="77031"/>
                  <a:pt x="15148" y="75461"/>
                  <a:pt x="0" y="77031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7" name="Google Shape;217;p21"/>
          <p:cNvCxnSpPr/>
          <p:nvPr/>
        </p:nvCxnSpPr>
        <p:spPr>
          <a:xfrm>
            <a:off x="4979294" y="3774755"/>
            <a:ext cx="795131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218;p21"/>
          <p:cNvCxnSpPr/>
          <p:nvPr/>
        </p:nvCxnSpPr>
        <p:spPr>
          <a:xfrm>
            <a:off x="4979294" y="4134561"/>
            <a:ext cx="795131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p21"/>
          <p:cNvSpPr txBox="1"/>
          <p:nvPr/>
        </p:nvSpPr>
        <p:spPr>
          <a:xfrm>
            <a:off x="5956546" y="3568354"/>
            <a:ext cx="94256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None/>
            </a:pPr>
            <a:r>
              <a:rPr lang="en-US" sz="16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Firewire</a:t>
            </a:r>
            <a:endParaRPr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1"/>
          <p:cNvSpPr txBox="1"/>
          <p:nvPr/>
        </p:nvSpPr>
        <p:spPr>
          <a:xfrm>
            <a:off x="5964924" y="3909194"/>
            <a:ext cx="94256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Ethernet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8200" y="5707600"/>
            <a:ext cx="6191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First FPGA board in chain must be V2 or V3 (Firmware Rev 7+)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0617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/>
              <a:t>3) Ethernet only</a:t>
            </a:r>
            <a:endParaRPr dirty="0"/>
          </a:p>
        </p:txBody>
      </p:sp>
      <p:sp>
        <p:nvSpPr>
          <p:cNvPr id="185" name="Google Shape;185;p21"/>
          <p:cNvSpPr/>
          <p:nvPr/>
        </p:nvSpPr>
        <p:spPr>
          <a:xfrm>
            <a:off x="7790450" y="615925"/>
            <a:ext cx="2328520" cy="1074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1"/>
          <p:cNvSpPr/>
          <p:nvPr/>
        </p:nvSpPr>
        <p:spPr>
          <a:xfrm>
            <a:off x="8033337" y="873099"/>
            <a:ext cx="1181100" cy="589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1"/>
          <p:cNvSpPr/>
          <p:nvPr/>
        </p:nvSpPr>
        <p:spPr>
          <a:xfrm>
            <a:off x="7790450" y="5255713"/>
            <a:ext cx="2339983" cy="1074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1"/>
          <p:cNvSpPr/>
          <p:nvPr/>
        </p:nvSpPr>
        <p:spPr>
          <a:xfrm>
            <a:off x="8033337" y="5512887"/>
            <a:ext cx="1181100" cy="589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1"/>
          <p:cNvSpPr/>
          <p:nvPr/>
        </p:nvSpPr>
        <p:spPr>
          <a:xfrm>
            <a:off x="7790450" y="3699575"/>
            <a:ext cx="2339983" cy="1074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1"/>
          <p:cNvSpPr/>
          <p:nvPr/>
        </p:nvSpPr>
        <p:spPr>
          <a:xfrm>
            <a:off x="8033337" y="3956749"/>
            <a:ext cx="1181100" cy="589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1"/>
          <p:cNvSpPr/>
          <p:nvPr/>
        </p:nvSpPr>
        <p:spPr>
          <a:xfrm>
            <a:off x="7790450" y="2157750"/>
            <a:ext cx="2328520" cy="1074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1"/>
          <p:cNvSpPr/>
          <p:nvPr/>
        </p:nvSpPr>
        <p:spPr>
          <a:xfrm>
            <a:off x="8033337" y="2400599"/>
            <a:ext cx="1181100" cy="589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1"/>
          <p:cNvSpPr/>
          <p:nvPr/>
        </p:nvSpPr>
        <p:spPr>
          <a:xfrm>
            <a:off x="8864433" y="1471952"/>
            <a:ext cx="1111400" cy="2080925"/>
          </a:xfrm>
          <a:custGeom>
            <a:avLst/>
            <a:gdLst/>
            <a:ahLst/>
            <a:cxnLst/>
            <a:rect l="l" t="t" r="r" b="b"/>
            <a:pathLst>
              <a:path w="44456" h="83237" extrusionOk="0">
                <a:moveTo>
                  <a:pt x="4694" y="0"/>
                </a:moveTo>
                <a:cubicBezTo>
                  <a:pt x="5433" y="3140"/>
                  <a:pt x="3124" y="14593"/>
                  <a:pt x="9127" y="18842"/>
                </a:cubicBezTo>
                <a:cubicBezTo>
                  <a:pt x="15131" y="23091"/>
                  <a:pt x="35173" y="18288"/>
                  <a:pt x="40715" y="25492"/>
                </a:cubicBezTo>
                <a:cubicBezTo>
                  <a:pt x="46257" y="32696"/>
                  <a:pt x="44595" y="52555"/>
                  <a:pt x="42378" y="62068"/>
                </a:cubicBezTo>
                <a:cubicBezTo>
                  <a:pt x="40161" y="71582"/>
                  <a:pt x="34065" y="80264"/>
                  <a:pt x="27415" y="82573"/>
                </a:cubicBezTo>
                <a:cubicBezTo>
                  <a:pt x="20765" y="84882"/>
                  <a:pt x="6911" y="79341"/>
                  <a:pt x="2477" y="75923"/>
                </a:cubicBezTo>
                <a:cubicBezTo>
                  <a:pt x="-1956" y="72506"/>
                  <a:pt x="1091" y="64377"/>
                  <a:pt x="814" y="62068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1"/>
          <p:cNvSpPr/>
          <p:nvPr/>
        </p:nvSpPr>
        <p:spPr>
          <a:xfrm>
            <a:off x="8829331" y="4567116"/>
            <a:ext cx="1111400" cy="2080925"/>
          </a:xfrm>
          <a:custGeom>
            <a:avLst/>
            <a:gdLst/>
            <a:ahLst/>
            <a:cxnLst/>
            <a:rect l="l" t="t" r="r" b="b"/>
            <a:pathLst>
              <a:path w="44456" h="83237" extrusionOk="0">
                <a:moveTo>
                  <a:pt x="4694" y="0"/>
                </a:moveTo>
                <a:cubicBezTo>
                  <a:pt x="5433" y="3140"/>
                  <a:pt x="3124" y="14593"/>
                  <a:pt x="9127" y="18842"/>
                </a:cubicBezTo>
                <a:cubicBezTo>
                  <a:pt x="15131" y="23091"/>
                  <a:pt x="35173" y="18288"/>
                  <a:pt x="40715" y="25492"/>
                </a:cubicBezTo>
                <a:cubicBezTo>
                  <a:pt x="46257" y="32696"/>
                  <a:pt x="44595" y="52555"/>
                  <a:pt x="42378" y="62068"/>
                </a:cubicBezTo>
                <a:cubicBezTo>
                  <a:pt x="40161" y="71582"/>
                  <a:pt x="34065" y="80264"/>
                  <a:pt x="27415" y="82573"/>
                </a:cubicBezTo>
                <a:cubicBezTo>
                  <a:pt x="20765" y="84882"/>
                  <a:pt x="6911" y="79341"/>
                  <a:pt x="2477" y="75923"/>
                </a:cubicBezTo>
                <a:cubicBezTo>
                  <a:pt x="-1956" y="72506"/>
                  <a:pt x="1091" y="64377"/>
                  <a:pt x="814" y="62068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1"/>
          <p:cNvSpPr/>
          <p:nvPr/>
        </p:nvSpPr>
        <p:spPr>
          <a:xfrm>
            <a:off x="7308788" y="2999451"/>
            <a:ext cx="1059725" cy="2133450"/>
          </a:xfrm>
          <a:custGeom>
            <a:avLst/>
            <a:gdLst/>
            <a:ahLst/>
            <a:cxnLst/>
            <a:rect l="l" t="t" r="r" b="b"/>
            <a:pathLst>
              <a:path w="42389" h="85338" extrusionOk="0">
                <a:moveTo>
                  <a:pt x="33938" y="0"/>
                </a:moveTo>
                <a:cubicBezTo>
                  <a:pt x="33107" y="2402"/>
                  <a:pt x="34122" y="11269"/>
                  <a:pt x="28950" y="14409"/>
                </a:cubicBezTo>
                <a:cubicBezTo>
                  <a:pt x="23778" y="17549"/>
                  <a:pt x="7522" y="12284"/>
                  <a:pt x="2904" y="18842"/>
                </a:cubicBezTo>
                <a:cubicBezTo>
                  <a:pt x="-1714" y="25400"/>
                  <a:pt x="410" y="43227"/>
                  <a:pt x="1241" y="53756"/>
                </a:cubicBezTo>
                <a:cubicBezTo>
                  <a:pt x="2072" y="64286"/>
                  <a:pt x="1704" y="77216"/>
                  <a:pt x="7892" y="82019"/>
                </a:cubicBezTo>
                <a:cubicBezTo>
                  <a:pt x="14081" y="86822"/>
                  <a:pt x="32646" y="85806"/>
                  <a:pt x="38372" y="82573"/>
                </a:cubicBezTo>
                <a:cubicBezTo>
                  <a:pt x="44099" y="79340"/>
                  <a:pt x="41605" y="65948"/>
                  <a:pt x="42251" y="62623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1"/>
          <p:cNvSpPr/>
          <p:nvPr/>
        </p:nvSpPr>
        <p:spPr>
          <a:xfrm>
            <a:off x="1181875" y="2794850"/>
            <a:ext cx="1896600" cy="2279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1"/>
          <p:cNvSpPr/>
          <p:nvPr/>
        </p:nvSpPr>
        <p:spPr>
          <a:xfrm>
            <a:off x="3069112" y="1471952"/>
            <a:ext cx="5451323" cy="2102464"/>
          </a:xfrm>
          <a:custGeom>
            <a:avLst/>
            <a:gdLst/>
            <a:ahLst/>
            <a:cxnLst/>
            <a:rect l="l" t="t" r="r" b="b"/>
            <a:pathLst>
              <a:path w="208654" h="77031" extrusionOk="0">
                <a:moveTo>
                  <a:pt x="208654" y="0"/>
                </a:moveTo>
                <a:cubicBezTo>
                  <a:pt x="207269" y="3325"/>
                  <a:pt x="209394" y="14955"/>
                  <a:pt x="199961" y="19222"/>
                </a:cubicBezTo>
                <a:cubicBezTo>
                  <a:pt x="190528" y="23489"/>
                  <a:pt x="170232" y="17538"/>
                  <a:pt x="152053" y="25603"/>
                </a:cubicBezTo>
                <a:cubicBezTo>
                  <a:pt x="133874" y="33668"/>
                  <a:pt x="116101" y="58189"/>
                  <a:pt x="90886" y="67610"/>
                </a:cubicBezTo>
                <a:cubicBezTo>
                  <a:pt x="65671" y="77031"/>
                  <a:pt x="15148" y="75461"/>
                  <a:pt x="0" y="77031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7" name="Google Shape;217;p21"/>
          <p:cNvCxnSpPr/>
          <p:nvPr/>
        </p:nvCxnSpPr>
        <p:spPr>
          <a:xfrm>
            <a:off x="4979294" y="3774755"/>
            <a:ext cx="795131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218;p21"/>
          <p:cNvCxnSpPr/>
          <p:nvPr/>
        </p:nvCxnSpPr>
        <p:spPr>
          <a:xfrm>
            <a:off x="4979294" y="4134561"/>
            <a:ext cx="795131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p21"/>
          <p:cNvSpPr txBox="1"/>
          <p:nvPr/>
        </p:nvSpPr>
        <p:spPr>
          <a:xfrm>
            <a:off x="5956546" y="3568354"/>
            <a:ext cx="94256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None/>
            </a:pPr>
            <a:r>
              <a:rPr lang="en-US" sz="16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Firewire</a:t>
            </a:r>
            <a:endParaRPr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1"/>
          <p:cNvSpPr txBox="1"/>
          <p:nvPr/>
        </p:nvSpPr>
        <p:spPr>
          <a:xfrm>
            <a:off x="5964924" y="3909194"/>
            <a:ext cx="94256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Ethernet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50722" y="5707600"/>
            <a:ext cx="5164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All FPGA boards must be V3 (Firmware Rev 9+)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5577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Firmware Rev 9 Goals (in Sept 2023)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 Ethernet support for FPGA V3</a:t>
            </a:r>
          </a:p>
          <a:p>
            <a:r>
              <a:rPr lang="en-US" dirty="0"/>
              <a:t>Migrate from </a:t>
            </a:r>
            <a:r>
              <a:rPr lang="en-US" dirty="0" smtClean="0"/>
              <a:t>Xilinx ISE </a:t>
            </a:r>
            <a:r>
              <a:rPr lang="en-US" dirty="0"/>
              <a:t>to </a:t>
            </a:r>
            <a:r>
              <a:rPr lang="en-US" dirty="0" err="1"/>
              <a:t>Vivado</a:t>
            </a:r>
            <a:r>
              <a:rPr lang="en-US" dirty="0"/>
              <a:t> for FPGA </a:t>
            </a:r>
            <a:r>
              <a:rPr lang="en-US" dirty="0" smtClean="0"/>
              <a:t>V3</a:t>
            </a:r>
          </a:p>
          <a:p>
            <a:pPr lvl="1"/>
            <a:r>
              <a:rPr lang="en-US" dirty="0" smtClean="0"/>
              <a:t>FPGA V1 and V2 only supported by ISE</a:t>
            </a:r>
            <a:endParaRPr lang="en-US" dirty="0"/>
          </a:p>
          <a:p>
            <a:r>
              <a:rPr lang="en-US" dirty="0" smtClean="0"/>
              <a:t>Support digital current control for QLA V1.5+</a:t>
            </a:r>
          </a:p>
          <a:p>
            <a:r>
              <a:rPr lang="en-US" dirty="0" smtClean="0"/>
              <a:t>Add digital (FIR) </a:t>
            </a:r>
            <a:r>
              <a:rPr lang="en-US" dirty="0"/>
              <a:t>filters on analog </a:t>
            </a:r>
            <a:r>
              <a:rPr lang="en-US" dirty="0" smtClean="0"/>
              <a:t>feedback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57175" y="2095500"/>
            <a:ext cx="581025" cy="20955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1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Firmware Rev 9 (expected April 2024)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FPGA V3 Ethernet support:</a:t>
            </a:r>
          </a:p>
          <a:p>
            <a:pPr lvl="1"/>
            <a:r>
              <a:rPr lang="en-US" dirty="0" smtClean="0"/>
              <a:t>4-port switch</a:t>
            </a:r>
          </a:p>
          <a:p>
            <a:pPr lvl="1"/>
            <a:r>
              <a:rPr lang="en-US" dirty="0" smtClean="0"/>
              <a:t>Implementation of “broadcast” protocols initially developed for </a:t>
            </a:r>
            <a:r>
              <a:rPr lang="en-US" dirty="0" err="1" smtClean="0"/>
              <a:t>Firewire</a:t>
            </a:r>
            <a:endParaRPr lang="en-US" dirty="0" smtClean="0"/>
          </a:p>
          <a:p>
            <a:r>
              <a:rPr lang="en-US" dirty="0" smtClean="0"/>
              <a:t>Minor updates:</a:t>
            </a:r>
          </a:p>
          <a:p>
            <a:pPr lvl="1"/>
            <a:r>
              <a:rPr lang="en-US" dirty="0" smtClean="0"/>
              <a:t>Fixed ECM-Si encoder preload</a:t>
            </a:r>
          </a:p>
          <a:p>
            <a:pPr lvl="1"/>
            <a:r>
              <a:rPr lang="en-US" dirty="0" smtClean="0"/>
              <a:t>Improved internal interface (EMIO bus) to PS (processor)</a:t>
            </a:r>
          </a:p>
          <a:p>
            <a:r>
              <a:rPr lang="en-US" dirty="0" smtClean="0"/>
              <a:t>Internal:</a:t>
            </a:r>
          </a:p>
          <a:p>
            <a:pPr lvl="1"/>
            <a:r>
              <a:rPr lang="en-US" dirty="0" smtClean="0"/>
              <a:t>Significant refactoring of internal busses (all FPGA versions)</a:t>
            </a:r>
          </a:p>
          <a:p>
            <a:pPr lvl="1"/>
            <a:r>
              <a:rPr lang="en-US" dirty="0" smtClean="0"/>
              <a:t>Cleaned up unused files (only support </a:t>
            </a:r>
            <a:r>
              <a:rPr lang="en-US" dirty="0" err="1" smtClean="0"/>
              <a:t>CMake</a:t>
            </a:r>
            <a:r>
              <a:rPr lang="en-US" dirty="0" smtClean="0"/>
              <a:t> build)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2612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Ethernet Design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720503" y="2180392"/>
            <a:ext cx="457200" cy="32385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eth</a:t>
            </a:r>
            <a:endParaRPr lang="en-US" sz="1400" dirty="0"/>
          </a:p>
        </p:txBody>
      </p:sp>
      <p:cxnSp>
        <p:nvCxnSpPr>
          <p:cNvPr id="16" name="Elbow Connector 15"/>
          <p:cNvCxnSpPr>
            <a:stCxn id="6" idx="0"/>
            <a:endCxn id="20" idx="0"/>
          </p:cNvCxnSpPr>
          <p:nvPr/>
        </p:nvCxnSpPr>
        <p:spPr>
          <a:xfrm rot="16200000" flipH="1">
            <a:off x="5581684" y="1321470"/>
            <a:ext cx="6352" cy="1724199"/>
          </a:xfrm>
          <a:prstGeom prst="bentConnector3">
            <a:avLst>
              <a:gd name="adj1" fmla="val -3598866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227780" y="2504243"/>
            <a:ext cx="1336461" cy="313442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PC</a:t>
            </a:r>
            <a:endParaRPr lang="en-US" dirty="0"/>
          </a:p>
        </p:txBody>
      </p:sp>
      <p:cxnSp>
        <p:nvCxnSpPr>
          <p:cNvPr id="42" name="Elbow Connector 41"/>
          <p:cNvCxnSpPr>
            <a:stCxn id="21" idx="0"/>
            <a:endCxn id="32" idx="0"/>
          </p:cNvCxnSpPr>
          <p:nvPr/>
        </p:nvCxnSpPr>
        <p:spPr>
          <a:xfrm rot="5400000" flipH="1" flipV="1">
            <a:off x="8210974" y="1321254"/>
            <a:ext cx="6352" cy="1724630"/>
          </a:xfrm>
          <a:prstGeom prst="bentConnector3">
            <a:avLst>
              <a:gd name="adj1" fmla="val 3698866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15" idx="0"/>
            <a:endCxn id="5" idx="0"/>
          </p:cNvCxnSpPr>
          <p:nvPr/>
        </p:nvCxnSpPr>
        <p:spPr>
          <a:xfrm rot="16200000" flipH="1">
            <a:off x="2883803" y="1245691"/>
            <a:ext cx="1" cy="1869402"/>
          </a:xfrm>
          <a:prstGeom prst="bentConnector3">
            <a:avLst>
              <a:gd name="adj1" fmla="val -2286000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739725" y="6030054"/>
            <a:ext cx="425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Different MAC addresses for FPGA and PS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90060" y="2504243"/>
            <a:ext cx="1361142" cy="60007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Switch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90061" y="2180393"/>
            <a:ext cx="456887" cy="32385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Eth1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4494317" y="2180393"/>
            <a:ext cx="456887" cy="32385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Eth2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494317" y="3104318"/>
            <a:ext cx="456887" cy="27622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3590061" y="3104318"/>
            <a:ext cx="456887" cy="27622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4316261" y="4767150"/>
            <a:ext cx="820865" cy="59590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dirty="0" smtClean="0"/>
              <a:t>PS (Linux)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3444882" y="3736166"/>
            <a:ext cx="741200" cy="49240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dirty="0" smtClean="0"/>
              <a:t>RT I/O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22926" y="5476319"/>
            <a:ext cx="2108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FPGA V3 (ID 0)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145031" y="2504243"/>
            <a:ext cx="2205535" cy="3339966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303310" y="2504242"/>
            <a:ext cx="1833537" cy="211232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>
            <a:stCxn id="8" idx="2"/>
            <a:endCxn id="10" idx="0"/>
          </p:cNvCxnSpPr>
          <p:nvPr/>
        </p:nvCxnSpPr>
        <p:spPr>
          <a:xfrm flipH="1">
            <a:off x="3815482" y="3380543"/>
            <a:ext cx="3023" cy="3556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7" idx="2"/>
            <a:endCxn id="9" idx="0"/>
          </p:cNvCxnSpPr>
          <p:nvPr/>
        </p:nvCxnSpPr>
        <p:spPr>
          <a:xfrm>
            <a:off x="4722761" y="3380543"/>
            <a:ext cx="3933" cy="13866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333695" y="4279361"/>
            <a:ext cx="1377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PL (FPGA)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6235949" y="2510595"/>
            <a:ext cx="1362075" cy="60007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Switch</a:t>
            </a:r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6235950" y="2186745"/>
            <a:ext cx="457200" cy="32385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Eth1</a:t>
            </a:r>
            <a:endParaRPr lang="en-US" sz="1400" dirty="0"/>
          </a:p>
        </p:txBody>
      </p:sp>
      <p:sp>
        <p:nvSpPr>
          <p:cNvPr id="76" name="Rectangle 75"/>
          <p:cNvSpPr/>
          <p:nvPr/>
        </p:nvSpPr>
        <p:spPr>
          <a:xfrm>
            <a:off x="7140825" y="2186745"/>
            <a:ext cx="457200" cy="32385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Eth2</a:t>
            </a:r>
            <a:endParaRPr lang="en-US" sz="1400" dirty="0"/>
          </a:p>
        </p:txBody>
      </p:sp>
      <p:sp>
        <p:nvSpPr>
          <p:cNvPr id="77" name="Rectangle 76"/>
          <p:cNvSpPr/>
          <p:nvPr/>
        </p:nvSpPr>
        <p:spPr>
          <a:xfrm>
            <a:off x="7140825" y="3110670"/>
            <a:ext cx="457200" cy="27622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1400" dirty="0"/>
          </a:p>
        </p:txBody>
      </p:sp>
      <p:sp>
        <p:nvSpPr>
          <p:cNvPr id="78" name="Rectangle 77"/>
          <p:cNvSpPr/>
          <p:nvPr/>
        </p:nvSpPr>
        <p:spPr>
          <a:xfrm>
            <a:off x="6235950" y="3110670"/>
            <a:ext cx="457200" cy="27622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1400" dirty="0"/>
          </a:p>
        </p:txBody>
      </p:sp>
      <p:sp>
        <p:nvSpPr>
          <p:cNvPr id="79" name="Rectangle 78"/>
          <p:cNvSpPr/>
          <p:nvPr/>
        </p:nvSpPr>
        <p:spPr>
          <a:xfrm>
            <a:off x="6962647" y="4773502"/>
            <a:ext cx="821428" cy="59590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dirty="0" smtClean="0"/>
              <a:t>PS (Linux)</a:t>
            </a:r>
            <a:endParaRPr lang="en-US" sz="1400" dirty="0"/>
          </a:p>
        </p:txBody>
      </p:sp>
      <p:sp>
        <p:nvSpPr>
          <p:cNvPr id="80" name="Rectangle 79"/>
          <p:cNvSpPr/>
          <p:nvPr/>
        </p:nvSpPr>
        <p:spPr>
          <a:xfrm>
            <a:off x="6090671" y="3742518"/>
            <a:ext cx="741708" cy="49240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dirty="0" smtClean="0"/>
              <a:t>RT I/O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5868563" y="5482671"/>
            <a:ext cx="2110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FPGA V3 (ID 1)</a:t>
            </a:r>
            <a:endParaRPr lang="en-US" dirty="0"/>
          </a:p>
        </p:txBody>
      </p:sp>
      <p:sp>
        <p:nvSpPr>
          <p:cNvPr id="82" name="Rectangle 81"/>
          <p:cNvSpPr/>
          <p:nvPr/>
        </p:nvSpPr>
        <p:spPr>
          <a:xfrm>
            <a:off x="5813122" y="2510595"/>
            <a:ext cx="2184539" cy="3339966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5950405" y="2510594"/>
            <a:ext cx="1833537" cy="211232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>
            <a:stCxn id="78" idx="2"/>
            <a:endCxn id="80" idx="0"/>
          </p:cNvCxnSpPr>
          <p:nvPr/>
        </p:nvCxnSpPr>
        <p:spPr>
          <a:xfrm flipH="1">
            <a:off x="6461525" y="3386895"/>
            <a:ext cx="3025" cy="3556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77" idx="2"/>
            <a:endCxn id="79" idx="0"/>
          </p:cNvCxnSpPr>
          <p:nvPr/>
        </p:nvCxnSpPr>
        <p:spPr>
          <a:xfrm>
            <a:off x="7369425" y="3386895"/>
            <a:ext cx="3936" cy="13866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5980790" y="4285713"/>
            <a:ext cx="1377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PL (FPGA)</a:t>
            </a:r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8863995" y="2513314"/>
            <a:ext cx="1362075" cy="60007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Switch</a:t>
            </a:r>
            <a:endParaRPr lang="en-US" dirty="0"/>
          </a:p>
        </p:txBody>
      </p:sp>
      <p:sp>
        <p:nvSpPr>
          <p:cNvPr id="90" name="Rectangle 89"/>
          <p:cNvSpPr/>
          <p:nvPr/>
        </p:nvSpPr>
        <p:spPr>
          <a:xfrm>
            <a:off x="8863996" y="2189464"/>
            <a:ext cx="457200" cy="32385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Eth1</a:t>
            </a:r>
            <a:endParaRPr lang="en-US" sz="1400" dirty="0"/>
          </a:p>
        </p:txBody>
      </p:sp>
      <p:sp>
        <p:nvSpPr>
          <p:cNvPr id="91" name="Rectangle 90"/>
          <p:cNvSpPr/>
          <p:nvPr/>
        </p:nvSpPr>
        <p:spPr>
          <a:xfrm>
            <a:off x="9768871" y="2189464"/>
            <a:ext cx="457200" cy="32385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Eth2</a:t>
            </a:r>
            <a:endParaRPr lang="en-US" sz="1400" dirty="0"/>
          </a:p>
        </p:txBody>
      </p:sp>
      <p:sp>
        <p:nvSpPr>
          <p:cNvPr id="92" name="Rectangle 91"/>
          <p:cNvSpPr/>
          <p:nvPr/>
        </p:nvSpPr>
        <p:spPr>
          <a:xfrm>
            <a:off x="9768871" y="3113389"/>
            <a:ext cx="457200" cy="27622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1400" dirty="0"/>
          </a:p>
        </p:txBody>
      </p:sp>
      <p:sp>
        <p:nvSpPr>
          <p:cNvPr id="93" name="Rectangle 92"/>
          <p:cNvSpPr/>
          <p:nvPr/>
        </p:nvSpPr>
        <p:spPr>
          <a:xfrm>
            <a:off x="8863996" y="3113389"/>
            <a:ext cx="457200" cy="27622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1400" dirty="0"/>
          </a:p>
        </p:txBody>
      </p:sp>
      <p:sp>
        <p:nvSpPr>
          <p:cNvPr id="94" name="Rectangle 93"/>
          <p:cNvSpPr/>
          <p:nvPr/>
        </p:nvSpPr>
        <p:spPr>
          <a:xfrm>
            <a:off x="9590693" y="4776221"/>
            <a:ext cx="821428" cy="59590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dirty="0" smtClean="0"/>
              <a:t>PS (Linux)</a:t>
            </a:r>
            <a:endParaRPr lang="en-US" sz="1400" dirty="0"/>
          </a:p>
        </p:txBody>
      </p:sp>
      <p:sp>
        <p:nvSpPr>
          <p:cNvPr id="95" name="Rectangle 94"/>
          <p:cNvSpPr/>
          <p:nvPr/>
        </p:nvSpPr>
        <p:spPr>
          <a:xfrm>
            <a:off x="8718717" y="3745237"/>
            <a:ext cx="741708" cy="49240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dirty="0" smtClean="0"/>
              <a:t>RT I/O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8496609" y="5485390"/>
            <a:ext cx="2110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FPGA V3 (ID 2)</a:t>
            </a:r>
            <a:endParaRPr lang="en-US" dirty="0"/>
          </a:p>
        </p:txBody>
      </p:sp>
      <p:sp>
        <p:nvSpPr>
          <p:cNvPr id="97" name="Rectangle 96"/>
          <p:cNvSpPr/>
          <p:nvPr/>
        </p:nvSpPr>
        <p:spPr>
          <a:xfrm>
            <a:off x="8420489" y="2513314"/>
            <a:ext cx="2205218" cy="3339966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8578451" y="2513313"/>
            <a:ext cx="1833537" cy="211232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/>
          <p:cNvCxnSpPr>
            <a:stCxn id="93" idx="2"/>
            <a:endCxn id="95" idx="0"/>
          </p:cNvCxnSpPr>
          <p:nvPr/>
        </p:nvCxnSpPr>
        <p:spPr>
          <a:xfrm flipH="1">
            <a:off x="9089571" y="3389614"/>
            <a:ext cx="3025" cy="3556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92" idx="2"/>
            <a:endCxn id="94" idx="0"/>
          </p:cNvCxnSpPr>
          <p:nvPr/>
        </p:nvCxnSpPr>
        <p:spPr>
          <a:xfrm>
            <a:off x="9997471" y="3389614"/>
            <a:ext cx="3936" cy="13866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8608836" y="4288432"/>
            <a:ext cx="1377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PL (FPGA)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34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Agenda</a:t>
            </a:r>
            <a:endParaRPr dirty="0"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Introduction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Announcements / Events</a:t>
            </a:r>
          </a:p>
          <a:p>
            <a:pPr marL="228600" lvl="0" indent="-228600">
              <a:lnSpc>
                <a:spcPct val="120000"/>
              </a:lnSpc>
              <a:spcBef>
                <a:spcPts val="0"/>
              </a:spcBef>
              <a:buSzPts val="2400"/>
            </a:pPr>
            <a:r>
              <a:rPr lang="en-US" sz="2400" dirty="0"/>
              <a:t>dVRK Consortium and Community</a:t>
            </a:r>
            <a:endParaRPr lang="en-US" sz="2400" dirty="0" smtClean="0"/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dVRK/dVRK-Si Hardware/Software Updates</a:t>
            </a:r>
          </a:p>
          <a:p>
            <a:pPr marL="685800" lvl="1" indent="-228600">
              <a:lnSpc>
                <a:spcPct val="120000"/>
              </a:lnSpc>
              <a:spcBef>
                <a:spcPts val="0"/>
              </a:spcBef>
              <a:buSzPts val="2400"/>
            </a:pPr>
            <a:r>
              <a:rPr lang="en-US" sz="2000" dirty="0" smtClean="0"/>
              <a:t>Controllers, firmware / embedded, software</a:t>
            </a:r>
          </a:p>
          <a:p>
            <a:pPr marL="685800" lvl="1" indent="-228600">
              <a:lnSpc>
                <a:spcPct val="120000"/>
              </a:lnSpc>
              <a:spcBef>
                <a:spcPts val="0"/>
              </a:spcBef>
              <a:buSzPts val="2400"/>
            </a:pPr>
            <a:r>
              <a:rPr lang="en-US" sz="2000" dirty="0" smtClean="0"/>
              <a:t>Models and simulation</a:t>
            </a:r>
          </a:p>
          <a:p>
            <a:pPr marL="228600" indent="-228600">
              <a:lnSpc>
                <a:spcPct val="120000"/>
              </a:lnSpc>
              <a:spcBef>
                <a:spcPts val="0"/>
              </a:spcBef>
              <a:buSzPts val="2400"/>
            </a:pPr>
            <a:r>
              <a:rPr lang="en-US" sz="2400" dirty="0" smtClean="0"/>
              <a:t>Community Presentations: </a:t>
            </a:r>
          </a:p>
          <a:p>
            <a:pPr marL="685800" lvl="1" indent="-228600">
              <a:lnSpc>
                <a:spcPct val="120000"/>
              </a:lnSpc>
              <a:spcBef>
                <a:spcPts val="0"/>
              </a:spcBef>
              <a:buSzPts val="2400"/>
            </a:pPr>
            <a:r>
              <a:rPr lang="en-US" sz="2000" dirty="0" smtClean="0"/>
              <a:t>Ken Goldberg (UC Berkeley)</a:t>
            </a:r>
          </a:p>
          <a:p>
            <a:pPr marL="685800" lvl="1" indent="-228600">
              <a:lnSpc>
                <a:spcPct val="120000"/>
              </a:lnSpc>
              <a:spcBef>
                <a:spcPts val="0"/>
              </a:spcBef>
              <a:buSzPts val="2400"/>
            </a:pPr>
            <a:r>
              <a:rPr lang="en-US" sz="2000" dirty="0" smtClean="0"/>
              <a:t>Dominic Jones (Univ. of Leeds)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Broadcast Write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81177" y="3762375"/>
            <a:ext cx="1190625" cy="7334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DATA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23951" y="3762375"/>
            <a:ext cx="657225" cy="7334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HDR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3629028" y="3762375"/>
            <a:ext cx="1952621" cy="7334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DATA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71802" y="3762375"/>
            <a:ext cx="657225" cy="7334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HDR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6238876" y="3762374"/>
            <a:ext cx="1190625" cy="7334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DATA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581649" y="3762374"/>
            <a:ext cx="657225" cy="7334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HDR</a:t>
            </a:r>
            <a:endParaRPr lang="en-US" sz="1600" dirty="0"/>
          </a:p>
        </p:txBody>
      </p:sp>
      <p:sp>
        <p:nvSpPr>
          <p:cNvPr id="11" name="Left Brace 10"/>
          <p:cNvSpPr/>
          <p:nvPr/>
        </p:nvSpPr>
        <p:spPr>
          <a:xfrm rot="16200000">
            <a:off x="1785941" y="4024313"/>
            <a:ext cx="523876" cy="1847851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 rot="16200000">
            <a:off x="4014789" y="3643315"/>
            <a:ext cx="523876" cy="260984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/>
          <p:cNvSpPr/>
          <p:nvPr/>
        </p:nvSpPr>
        <p:spPr>
          <a:xfrm rot="16200000">
            <a:off x="6243637" y="4010025"/>
            <a:ext cx="523876" cy="1847851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23950" y="1881188"/>
            <a:ext cx="822007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/>
              <a:t>PC combines data for all boards into a single packet, which is sent by </a:t>
            </a:r>
            <a:r>
              <a:rPr lang="en-US" sz="2000" dirty="0" err="1" smtClean="0"/>
              <a:t>Firewire</a:t>
            </a:r>
            <a:r>
              <a:rPr lang="en-US" sz="2000" dirty="0" smtClean="0"/>
              <a:t> broadcast or Ethernet multicast (UDP)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Each 32-bit header specifies board number and block size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581152" y="54102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Board 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95727" y="54102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Board 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124577" y="54102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Board 2</a:t>
            </a:r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>
            <a:off x="7839077" y="3971923"/>
            <a:ext cx="857250" cy="31432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696327" y="3664802"/>
            <a:ext cx="2486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Firewire</a:t>
            </a:r>
            <a:r>
              <a:rPr lang="en-US" sz="1600" dirty="0" smtClean="0"/>
              <a:t> broadcast</a:t>
            </a:r>
          </a:p>
          <a:p>
            <a:pPr algn="ctr"/>
            <a:r>
              <a:rPr lang="en-US" sz="1600" dirty="0" smtClean="0"/>
              <a:t>or</a:t>
            </a:r>
          </a:p>
          <a:p>
            <a:pPr algn="ctr"/>
            <a:r>
              <a:rPr lang="en-US" sz="1600" dirty="0" smtClean="0"/>
              <a:t>Ethernet multicast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9267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Broadcast Read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90688"/>
            <a:ext cx="10515600" cy="3011387"/>
          </a:xfrm>
        </p:spPr>
        <p:txBody>
          <a:bodyPr/>
          <a:lstStyle/>
          <a:p>
            <a:pPr marL="571500" indent="-457200">
              <a:buFont typeface="+mj-lt"/>
              <a:buAutoNum type="arabicPeriod"/>
            </a:pPr>
            <a:r>
              <a:rPr lang="en-US" sz="2400" dirty="0" smtClean="0"/>
              <a:t>PC sends “query” command (incl. sequence number) via </a:t>
            </a:r>
            <a:r>
              <a:rPr lang="en-US" sz="2400" dirty="0" err="1" smtClean="0"/>
              <a:t>Firewire</a:t>
            </a:r>
            <a:r>
              <a:rPr lang="en-US" sz="2400" dirty="0" smtClean="0"/>
              <a:t> broadcast or Ethernet multicast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dirty="0" smtClean="0"/>
              <a:t>Each board sends its data to all other boards (</a:t>
            </a:r>
            <a:r>
              <a:rPr lang="en-US" sz="2400" dirty="0" err="1" smtClean="0"/>
              <a:t>Firewire</a:t>
            </a:r>
            <a:r>
              <a:rPr lang="en-US" sz="2400" dirty="0" smtClean="0"/>
              <a:t> broadcast or raw Ethernet multicast)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dirty="0" smtClean="0"/>
              <a:t>PC can read all data from any one board (for Ethernet, reads from closest board)</a:t>
            </a:r>
          </a:p>
          <a:p>
            <a:pPr lvl="1"/>
            <a:r>
              <a:rPr lang="en-US" sz="2000" dirty="0" smtClean="0"/>
              <a:t>Header (HDR) includes block size and sequence number 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2133602" y="4791075"/>
            <a:ext cx="1190625" cy="7334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DATA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76376" y="4791075"/>
            <a:ext cx="657225" cy="7334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HDR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981453" y="4791075"/>
            <a:ext cx="1952621" cy="7334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DATA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324227" y="4791075"/>
            <a:ext cx="657225" cy="7334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HDR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6591301" y="4791074"/>
            <a:ext cx="1190625" cy="7334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DATA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34074" y="4791074"/>
            <a:ext cx="657225" cy="7334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HDR</a:t>
            </a:r>
            <a:endParaRPr lang="en-US" sz="1600" dirty="0"/>
          </a:p>
        </p:txBody>
      </p:sp>
      <p:sp>
        <p:nvSpPr>
          <p:cNvPr id="10" name="Left Brace 9"/>
          <p:cNvSpPr/>
          <p:nvPr/>
        </p:nvSpPr>
        <p:spPr>
          <a:xfrm rot="16200000">
            <a:off x="2138366" y="4995863"/>
            <a:ext cx="523876" cy="1847851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/>
          <p:cNvSpPr/>
          <p:nvPr/>
        </p:nvSpPr>
        <p:spPr>
          <a:xfrm rot="16200000">
            <a:off x="4367214" y="4614865"/>
            <a:ext cx="523876" cy="260984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 rot="16200000">
            <a:off x="6596062" y="4981575"/>
            <a:ext cx="523876" cy="1847851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95477" y="6218338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Board 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10052" y="6218338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Board 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38902" y="6218338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Board 2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8296275" y="5076825"/>
            <a:ext cx="781050" cy="37147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867775" y="4939724"/>
            <a:ext cx="248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Firewire</a:t>
            </a:r>
            <a:r>
              <a:rPr lang="en-US" sz="1600" dirty="0" smtClean="0"/>
              <a:t> or</a:t>
            </a:r>
          </a:p>
          <a:p>
            <a:pPr algn="ctr"/>
            <a:r>
              <a:rPr lang="en-US" sz="1600" dirty="0" smtClean="0"/>
              <a:t>Ethernet read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12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Embedded Software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GitHub: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github.com/jhu-cisst/mechatronics-embedded</a:t>
            </a:r>
            <a:endParaRPr lang="en-US" dirty="0" smtClean="0"/>
          </a:p>
          <a:p>
            <a:r>
              <a:rPr lang="en-US" dirty="0" smtClean="0"/>
              <a:t>Released as ZIP file:  fpgav3-micro-sd.zip</a:t>
            </a:r>
          </a:p>
          <a:p>
            <a:pPr lvl="1"/>
            <a:r>
              <a:rPr lang="en-US" dirty="0" smtClean="0"/>
              <a:t>Contains Linux image and all FPGA V3 firmware</a:t>
            </a:r>
          </a:p>
          <a:p>
            <a:pPr lvl="1"/>
            <a:r>
              <a:rPr lang="en-US" dirty="0" smtClean="0"/>
              <a:t>Linux app (fpgav3init) detects board type and loads correct firmware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4719" y="4629607"/>
            <a:ext cx="1162050" cy="962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Power Up</a:t>
            </a: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3267075" y="4629607"/>
            <a:ext cx="1162050" cy="962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Load</a:t>
            </a:r>
          </a:p>
          <a:p>
            <a:pPr algn="ctr"/>
            <a:r>
              <a:rPr lang="en-US" sz="1800" dirty="0" smtClean="0"/>
              <a:t>BCFG firmware</a:t>
            </a:r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6935438" y="4629607"/>
            <a:ext cx="1281735" cy="962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Determine board type</a:t>
            </a:r>
            <a:endParaRPr lang="en-US" sz="1800" dirty="0"/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>
            <a:off x="2636769" y="5110620"/>
            <a:ext cx="63030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3"/>
            <a:endCxn id="9" idx="1"/>
          </p:cNvCxnSpPr>
          <p:nvPr/>
        </p:nvCxnSpPr>
        <p:spPr>
          <a:xfrm>
            <a:off x="4429125" y="5110620"/>
            <a:ext cx="7528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182013" y="4629607"/>
            <a:ext cx="1162050" cy="962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Boot Linux</a:t>
            </a:r>
            <a:endParaRPr lang="en-US" sz="1800" dirty="0"/>
          </a:p>
        </p:txBody>
      </p:sp>
      <p:cxnSp>
        <p:nvCxnSpPr>
          <p:cNvPr id="10" name="Straight Arrow Connector 9"/>
          <p:cNvCxnSpPr>
            <a:stCxn id="9" idx="3"/>
            <a:endCxn id="6" idx="1"/>
          </p:cNvCxnSpPr>
          <p:nvPr/>
        </p:nvCxnSpPr>
        <p:spPr>
          <a:xfrm>
            <a:off x="6344063" y="5110620"/>
            <a:ext cx="59137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808548" y="4629607"/>
            <a:ext cx="1162050" cy="962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Load</a:t>
            </a:r>
          </a:p>
          <a:p>
            <a:pPr algn="ctr"/>
            <a:r>
              <a:rPr lang="en-US" sz="1800" dirty="0" smtClean="0"/>
              <a:t>board firmware</a:t>
            </a:r>
            <a:endParaRPr lang="en-US" sz="1800" dirty="0"/>
          </a:p>
        </p:txBody>
      </p:sp>
      <p:cxnSp>
        <p:nvCxnSpPr>
          <p:cNvPr id="12" name="Straight Arrow Connector 11"/>
          <p:cNvCxnSpPr>
            <a:stCxn id="6" idx="3"/>
            <a:endCxn id="11" idx="1"/>
          </p:cNvCxnSpPr>
          <p:nvPr/>
        </p:nvCxnSpPr>
        <p:spPr>
          <a:xfrm>
            <a:off x="8217173" y="5110620"/>
            <a:ext cx="59137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45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Embedded Software Releases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1.0.0 </a:t>
            </a:r>
            <a:r>
              <a:rPr lang="en-US" dirty="0"/>
              <a:t>(Aug 2023) – Initial release</a:t>
            </a:r>
          </a:p>
          <a:p>
            <a:r>
              <a:rPr lang="en-US" dirty="0"/>
              <a:t>1.0.1 (Nov 2023) – Minor updates</a:t>
            </a:r>
          </a:p>
          <a:p>
            <a:r>
              <a:rPr lang="en-US" dirty="0" smtClean="0"/>
              <a:t>1.1.0 (April 2024)</a:t>
            </a:r>
          </a:p>
          <a:p>
            <a:pPr lvl="1"/>
            <a:r>
              <a:rPr lang="en-US" dirty="0" smtClean="0"/>
              <a:t>Firmware </a:t>
            </a:r>
            <a:r>
              <a:rPr lang="en-US" dirty="0"/>
              <a:t>Rev 9</a:t>
            </a:r>
          </a:p>
          <a:p>
            <a:pPr lvl="1"/>
            <a:r>
              <a:rPr lang="en-US" dirty="0"/>
              <a:t>Functional Ethernet interface on </a:t>
            </a:r>
            <a:r>
              <a:rPr lang="en-US" dirty="0" smtClean="0"/>
              <a:t>Linux</a:t>
            </a:r>
          </a:p>
          <a:p>
            <a:pPr lvl="1"/>
            <a:r>
              <a:rPr lang="en-US" dirty="0" smtClean="0"/>
              <a:t>Faster interface to FPGA registers</a:t>
            </a:r>
          </a:p>
          <a:p>
            <a:pPr lvl="1"/>
            <a:r>
              <a:rPr lang="en-US" dirty="0" smtClean="0"/>
              <a:t>Added fpgav3block / fpgav3quad utilities</a:t>
            </a:r>
          </a:p>
          <a:p>
            <a:pPr lvl="1"/>
            <a:r>
              <a:rPr lang="en-US" dirty="0" smtClean="0"/>
              <a:t>Support for cross-compiling with </a:t>
            </a:r>
            <a:r>
              <a:rPr lang="en-US" dirty="0" err="1" smtClean="0"/>
              <a:t>gcc</a:t>
            </a:r>
            <a:r>
              <a:rPr lang="en-US" dirty="0" smtClean="0"/>
              <a:t> or clang</a:t>
            </a:r>
          </a:p>
          <a:p>
            <a:pPr lvl="2"/>
            <a:r>
              <a:rPr lang="en-US" dirty="0" smtClean="0"/>
              <a:t>Can copy files to </a:t>
            </a:r>
            <a:r>
              <a:rPr lang="en-US" dirty="0" err="1" smtClean="0"/>
              <a:t>MicroSD</a:t>
            </a:r>
            <a:r>
              <a:rPr lang="en-US" dirty="0" smtClean="0"/>
              <a:t> or send via Ethernet (e.g., </a:t>
            </a:r>
            <a:r>
              <a:rPr lang="en-US" dirty="0" err="1" smtClean="0"/>
              <a:t>scp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Automount</a:t>
            </a:r>
            <a:r>
              <a:rPr lang="en-US" dirty="0" smtClean="0"/>
              <a:t> </a:t>
            </a:r>
            <a:r>
              <a:rPr lang="en-US" dirty="0" err="1" smtClean="0"/>
              <a:t>MicroSD</a:t>
            </a:r>
            <a:r>
              <a:rPr lang="en-US" dirty="0" smtClean="0"/>
              <a:t> to /media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57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dVRK Software Updates</a:t>
            </a:r>
            <a:endParaRPr/>
          </a:p>
        </p:txBody>
      </p:sp>
      <p:sp>
        <p:nvSpPr>
          <p:cNvPr id="76" name="Google Shape;76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Release(s)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ROS1 and ROS2 support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Upcoming features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Software: releases</a:t>
            </a:r>
            <a:endParaRPr/>
          </a:p>
        </p:txBody>
      </p:sp>
      <p:sp>
        <p:nvSpPr>
          <p:cNvPr id="82" name="Google Shape;82;p3"/>
          <p:cNvSpPr txBox="1">
            <a:spLocks noGrp="1"/>
          </p:cNvSpPr>
          <p:nvPr>
            <p:ph type="body" idx="1"/>
          </p:nvPr>
        </p:nvSpPr>
        <p:spPr>
          <a:xfrm>
            <a:off x="838200" y="1607752"/>
            <a:ext cx="10515600" cy="468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2.2.0, November 2023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OS: dropping support for Ubuntu 16.04, added 22.04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ROS: better ROS2 support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Hardware: DQLA and Si support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Features:</a:t>
            </a:r>
            <a:endParaRPr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Better control (updated PID and teleoperation)</a:t>
            </a:r>
            <a:endParaRPr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More ROS topics to access internal information</a:t>
            </a:r>
            <a:endParaRPr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New configuration generator, generates IO, arm and console files</a:t>
            </a:r>
            <a:endParaRPr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Some bug fixes and some new bugs…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2.2.1, December 2023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Bug fixes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Minor updates</a:t>
            </a:r>
            <a:endParaRPr/>
          </a:p>
          <a:p>
            <a: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82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Software: ROS1/2</a:t>
            </a:r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838200" y="1531335"/>
            <a:ext cx="10515600" cy="496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In 2.2.x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Client side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Added python 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crtk.ral</a:t>
            </a:r>
            <a:r>
              <a:rPr lang="en-US"/>
              <a:t> to hide 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rospy</a:t>
            </a:r>
            <a:r>
              <a:rPr lang="en-US"/>
              <a:t> (ROS1) and 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rclpy</a:t>
            </a:r>
            <a:r>
              <a:rPr lang="en-US"/>
              <a:t> (ROS2)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u="sng"/>
              <a:t>Leads to portable Python scripts to ease migration for users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But separate repositories because 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catkin</a:t>
            </a:r>
            <a:r>
              <a:rPr lang="en-US"/>
              <a:t> (ROS1) and 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colcon</a:t>
            </a:r>
            <a:r>
              <a:rPr lang="en-US"/>
              <a:t> (ROS2) require different files for the build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Server side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cisst_ros_bridge </a:t>
            </a:r>
            <a:r>
              <a:rPr lang="en-US"/>
              <a:t>and 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cisst_ros2_bridge</a:t>
            </a:r>
            <a:r>
              <a:rPr lang="en-US"/>
              <a:t> are similar but there are some differences so they are synchronized by hand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Same applies to 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cisst_msgs</a:t>
            </a:r>
            <a:r>
              <a:rPr lang="en-US"/>
              <a:t>, 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crtk_msgs</a:t>
            </a:r>
            <a:r>
              <a:rPr lang="en-US"/>
              <a:t>…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Also separate repositories for build files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Need shared build description and shared code…</a:t>
            </a:r>
            <a:endParaRPr/>
          </a:p>
          <a:p>
            <a: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860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Software: ROS1/2 – shared build</a:t>
            </a:r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body" idx="1"/>
          </p:nvPr>
        </p:nvSpPr>
        <p:spPr>
          <a:xfrm>
            <a:off x="838200" y="1524000"/>
            <a:ext cx="10515600" cy="482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Build process compatible with 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catkin</a:t>
            </a:r>
            <a:r>
              <a:rPr lang="en-US"/>
              <a:t> and 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colcon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Files used: 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CMakeLists.txt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package.xml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colcon.pkg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(ROS2 only)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File organization: ROS2 will find top 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CMakeLists.txt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and assumes it’s a package.  ROS1 relies on 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package.xml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Solution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File re-organization to isolate code without ROS dependencies (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CMakeLists.txt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only for ROS2)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Use conditions in 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package.xml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CMakeLists.txt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15839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Software: ROS1/ROS2 – shared build</a:t>
            </a:r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1"/>
          </p:nvPr>
        </p:nvSpPr>
        <p:spPr>
          <a:xfrm>
            <a:off x="838200" y="1492469"/>
            <a:ext cx="10515600" cy="5000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latin typeface="Courier New"/>
                <a:ea typeface="Courier New"/>
                <a:cs typeface="Courier New"/>
                <a:sym typeface="Courier New"/>
              </a:rPr>
              <a:t>package.xml                           CMakeLists.txt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01" name="Google Shape;101;p6" descr="A screen shot of a computer cod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4236" y="1931856"/>
            <a:ext cx="5106819" cy="4787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6" descr="A screenshot of a computer pro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523" y="2150075"/>
            <a:ext cx="6098713" cy="3512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6"/>
          <p:cNvSpPr/>
          <p:nvPr/>
        </p:nvSpPr>
        <p:spPr>
          <a:xfrm>
            <a:off x="1514672" y="2177060"/>
            <a:ext cx="2282875" cy="198219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6"/>
          <p:cNvSpPr/>
          <p:nvPr/>
        </p:nvSpPr>
        <p:spPr>
          <a:xfrm>
            <a:off x="1546201" y="4063687"/>
            <a:ext cx="2282875" cy="198219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6"/>
          <p:cNvSpPr/>
          <p:nvPr/>
        </p:nvSpPr>
        <p:spPr>
          <a:xfrm>
            <a:off x="6434236" y="2007476"/>
            <a:ext cx="2188832" cy="935421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6"/>
          <p:cNvSpPr/>
          <p:nvPr/>
        </p:nvSpPr>
        <p:spPr>
          <a:xfrm>
            <a:off x="6434236" y="5139559"/>
            <a:ext cx="2605160" cy="1012081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60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Software: ROS1/2 – shared code</a:t>
            </a:r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body" idx="1"/>
          </p:nvPr>
        </p:nvSpPr>
        <p:spPr>
          <a:xfrm>
            <a:off x="838200" y="1492469"/>
            <a:ext cx="10515600" cy="5000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Introduced C++ RAL, similar to Python RAL (ROS Abstraction Layer)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Implemented in 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cisst_ros_bridge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#if ... #else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Macros for messages and services types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Macros over ROS log macros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Methods and classes to abstract: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Node creation, 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argc</a:t>
            </a:r>
            <a:r>
              <a:rPr lang="en-US"/>
              <a:t>/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argv</a:t>
            </a:r>
            <a:r>
              <a:rPr lang="en-US"/>
              <a:t> parsing, shutdown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Publisher and subscriber creation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Time computations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…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0230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 / Events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ISMR Workshop: “Machine Learning with the da Vinci Research Kit</a:t>
            </a:r>
            <a:r>
              <a:rPr lang="en-US" sz="2400" dirty="0" smtClean="0"/>
              <a:t>”, June 3, 2024 (half day)</a:t>
            </a:r>
            <a:endParaRPr lang="en-US" sz="2400" dirty="0"/>
          </a:p>
          <a:p>
            <a:pPr lvl="1"/>
            <a:r>
              <a:rPr lang="en-US" sz="2000" dirty="0"/>
              <a:t>https://surgical-robotics-ai.github.io/ismr-2024-workshop.html</a:t>
            </a:r>
            <a:endParaRPr lang="en-US" sz="2000" dirty="0" smtClean="0"/>
          </a:p>
          <a:p>
            <a:r>
              <a:rPr lang="en-US" sz="2400" dirty="0" smtClean="0"/>
              <a:t>dVRK Summer School (Verona), July 2024</a:t>
            </a:r>
          </a:p>
          <a:p>
            <a:r>
              <a:rPr lang="en-US" sz="2400" dirty="0" smtClean="0"/>
              <a:t>2023-2024 </a:t>
            </a:r>
            <a:r>
              <a:rPr lang="en-US" sz="2400" dirty="0" err="1" smtClean="0"/>
              <a:t>AccelNet</a:t>
            </a:r>
            <a:r>
              <a:rPr lang="en-US" sz="2400" dirty="0" smtClean="0"/>
              <a:t> Surgical Robotics Challenge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660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Software: ROS1/2 – last issues</a:t>
            </a:r>
            <a:endParaRPr/>
          </a:p>
        </p:txBody>
      </p:sp>
      <p:sp>
        <p:nvSpPr>
          <p:cNvPr id="118" name="Google Shape;118;p8"/>
          <p:cNvSpPr txBox="1">
            <a:spLocks noGrp="1"/>
          </p:cNvSpPr>
          <p:nvPr>
            <p:ph type="body" idx="1"/>
          </p:nvPr>
        </p:nvSpPr>
        <p:spPr>
          <a:xfrm>
            <a:off x="838200" y="1492469"/>
            <a:ext cx="10515600" cy="5000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ROS repositories also contain: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US"/>
              <a:t>Models, mostly URDF and CAD files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US"/>
              <a:t>These seem to be shared between ROS1 and ROS2 so we should be able to merge repositories using 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CMakeLists.txt</a:t>
            </a:r>
            <a:r>
              <a:rPr lang="en-US"/>
              <a:t> and </a:t>
            </a: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package.xml</a:t>
            </a:r>
            <a:r>
              <a:rPr lang="en-US"/>
              <a:t> with conditions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US"/>
              <a:t>Launch files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US"/>
              <a:t>ROS2 introduced Python and YAML based launch files, not supported in ROS1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US"/>
              <a:t>ROS2 XML launch files use different tags from ROS1 launch files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US"/>
              <a:t>No easy solution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9768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Software: ROS1/2</a:t>
            </a:r>
            <a:endParaRPr/>
          </a:p>
        </p:txBody>
      </p:sp>
      <p:sp>
        <p:nvSpPr>
          <p:cNvPr id="124" name="Google Shape;124;p9"/>
          <p:cNvSpPr txBox="1">
            <a:spLocks noGrp="1"/>
          </p:cNvSpPr>
          <p:nvPr>
            <p:ph type="body" idx="1"/>
          </p:nvPr>
        </p:nvSpPr>
        <p:spPr>
          <a:xfrm>
            <a:off x="838200" y="1492469"/>
            <a:ext cx="10515600" cy="5000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End result: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US" dirty="0"/>
              <a:t>For us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US" dirty="0"/>
              <a:t>Major merge, files and repositories re-organization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US" dirty="0"/>
              <a:t>Fixed some discrepancies between ROS1 and ROS2 dVRK features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US" dirty="0"/>
              <a:t>Less code and documentation to maintain, repositories to tag, etc.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US" dirty="0" smtClean="0"/>
              <a:t>For </a:t>
            </a:r>
            <a:r>
              <a:rPr lang="en-US" dirty="0"/>
              <a:t>you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US" dirty="0"/>
              <a:t>Nothing different , except some files have moved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US" dirty="0"/>
              <a:t>… but ROS1 and ROS2 features available until ROS1 disappears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437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Software: next release</a:t>
            </a:r>
            <a:endParaRPr/>
          </a:p>
        </p:txBody>
      </p:sp>
      <p:sp>
        <p:nvSpPr>
          <p:cNvPr id="130" name="Google Shape;130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Aiming for June/July, 2.3.0 with: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New firmware support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New repositories (following ROS1/2 merge)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New features: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Hand-eye calibration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Stereo camera calibration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Code for hand-eye calibration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Fixed SUJ class</a:t>
            </a:r>
            <a:endParaRPr dirty="0"/>
          </a:p>
          <a:p>
            <a:pPr lvl="1"/>
            <a:r>
              <a:rPr lang="en-US" dirty="0"/>
              <a:t>Si SUJ calibration</a:t>
            </a: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dirty="0" smtClean="0"/>
              <a:t>Simple </a:t>
            </a:r>
            <a:r>
              <a:rPr lang="en-US" dirty="0"/>
              <a:t>gravity compensation for ECM on Si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More ROS topics</a:t>
            </a:r>
            <a:endParaRPr dirty="0"/>
          </a:p>
          <a:p>
            <a: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096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Models and Simulation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06" y="1469248"/>
            <a:ext cx="7550394" cy="494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Models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github.com/jhu-dvrk/instrument-cad</a:t>
            </a:r>
            <a:endParaRPr lang="en-US" sz="2000" dirty="0" smtClean="0"/>
          </a:p>
          <a:p>
            <a:pPr marL="114300" indent="0">
              <a:buNone/>
            </a:pPr>
            <a:endParaRPr lang="en-US" sz="2000" dirty="0"/>
          </a:p>
          <a:p>
            <a:r>
              <a:rPr lang="en-US" sz="2000" dirty="0" smtClean="0"/>
              <a:t>Created from ISI CAD files by removing internal details</a:t>
            </a:r>
          </a:p>
          <a:p>
            <a:r>
              <a:rPr lang="en-US" sz="2000" dirty="0" smtClean="0"/>
              <a:t>Currently, just large needle driver (420006)</a:t>
            </a:r>
            <a:endParaRPr lang="en-US" sz="2000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894997"/>
            <a:ext cx="7534275" cy="1605665"/>
          </a:xfrm>
          <a:prstGeom prst="rect">
            <a:avLst/>
          </a:prstGeom>
        </p:spPr>
      </p:pic>
      <p:pic>
        <p:nvPicPr>
          <p:cNvPr id="4" name="Picture 3" descr="A pink and black pen drawing a pink object&#10;&#10;Description automatically generated with medium confidence">
            <a:extLst>
              <a:ext uri="{FF2B5EF4-FFF2-40B4-BE49-F238E27FC236}">
                <a16:creationId xmlns:a16="http://schemas.microsoft.com/office/drawing/2014/main" id="{A10DB185-7FA5-0F1D-76E8-8E77645B6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01" y="1287873"/>
            <a:ext cx="5139699" cy="38547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53501" y="5326731"/>
            <a:ext cx="2552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Credit:  Irene Kim, </a:t>
            </a:r>
            <a:r>
              <a:rPr lang="en-US" dirty="0" err="1" smtClean="0"/>
              <a:t>Haoying</a:t>
            </a:r>
            <a:r>
              <a:rPr lang="en-US" dirty="0" smtClean="0"/>
              <a:t> (Jack) Zhou, Juan Barragan, Adnan </a:t>
            </a:r>
            <a:r>
              <a:rPr lang="en-US" dirty="0" err="1" smtClean="0"/>
              <a:t>Munawar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0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Models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574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Surgical Robotics Challenge Assets</a:t>
            </a:r>
          </a:p>
          <a:p>
            <a:pPr lvl="1"/>
            <a:r>
              <a:rPr lang="en-US" sz="2000" dirty="0"/>
              <a:t>Suture needle</a:t>
            </a:r>
          </a:p>
          <a:p>
            <a:pPr lvl="1"/>
            <a:r>
              <a:rPr lang="en-US" sz="2000" dirty="0" smtClean="0"/>
              <a:t>3D-Med phantoms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2D1C9F-AA03-7FF1-2B08-80D1000D9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25" b="10923"/>
          <a:stretch/>
        </p:blipFill>
        <p:spPr>
          <a:xfrm>
            <a:off x="1077215" y="3887473"/>
            <a:ext cx="2980435" cy="2003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594" y="3083937"/>
            <a:ext cx="3536136" cy="28073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39200" y="5898068"/>
            <a:ext cx="1657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Coming soon…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994" y="3083937"/>
            <a:ext cx="3034255" cy="281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Generation Pipeline</a:t>
            </a:r>
            <a:endParaRPr lang="en-US" dirty="0"/>
          </a:p>
        </p:txBody>
      </p:sp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FF2CF93-F4F9-AC2A-F421-12F37479A252}"/>
              </a:ext>
            </a:extLst>
          </p:cNvPr>
          <p:cNvSpPr/>
          <p:nvPr/>
        </p:nvSpPr>
        <p:spPr>
          <a:xfrm>
            <a:off x="1645410" y="1929720"/>
            <a:ext cx="3015898" cy="1792739"/>
          </a:xfrm>
          <a:prstGeom prst="roundRect">
            <a:avLst>
              <a:gd name="adj" fmla="val 2625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C1992E3A-9E63-8C98-01FD-BC8BBDF2A6F5}"/>
              </a:ext>
            </a:extLst>
          </p:cNvPr>
          <p:cNvSpPr/>
          <p:nvPr/>
        </p:nvSpPr>
        <p:spPr>
          <a:xfrm>
            <a:off x="6516822" y="1987801"/>
            <a:ext cx="4066582" cy="1626896"/>
          </a:xfrm>
          <a:prstGeom prst="roundRect">
            <a:avLst>
              <a:gd name="adj" fmla="val 2448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6799E4F-87BE-909F-865D-51D8A4C5A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r="11481"/>
          <a:stretch/>
        </p:blipFill>
        <p:spPr bwMode="auto">
          <a:xfrm>
            <a:off x="1663975" y="2346936"/>
            <a:ext cx="1134126" cy="103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0B930E-AD47-370C-829B-EB5F54E9D2C3}"/>
              </a:ext>
            </a:extLst>
          </p:cNvPr>
          <p:cNvSpPr txBox="1"/>
          <p:nvPr/>
        </p:nvSpPr>
        <p:spPr>
          <a:xfrm>
            <a:off x="7496995" y="1414788"/>
            <a:ext cx="2106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Processing and generation step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A5665-EAA7-7806-56AF-DE2578EC1945}"/>
              </a:ext>
            </a:extLst>
          </p:cNvPr>
          <p:cNvSpPr txBox="1"/>
          <p:nvPr/>
        </p:nvSpPr>
        <p:spPr>
          <a:xfrm>
            <a:off x="2046189" y="1583890"/>
            <a:ext cx="2106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Recording step</a:t>
            </a:r>
          </a:p>
        </p:txBody>
      </p:sp>
      <p:sp>
        <p:nvSpPr>
          <p:cNvPr id="10" name="Arrow: Left-Right 7">
            <a:extLst>
              <a:ext uri="{FF2B5EF4-FFF2-40B4-BE49-F238E27FC236}">
                <a16:creationId xmlns:a16="http://schemas.microsoft.com/office/drawing/2014/main" id="{BA862CF4-D3B0-C17D-4946-1C2645BF0452}"/>
              </a:ext>
            </a:extLst>
          </p:cNvPr>
          <p:cNvSpPr/>
          <p:nvPr/>
        </p:nvSpPr>
        <p:spPr>
          <a:xfrm>
            <a:off x="2851539" y="2611962"/>
            <a:ext cx="495535" cy="189021"/>
          </a:xfrm>
          <a:prstGeom prst="leftRightArrow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close-up of a mechanical arm&#10;&#10;Description automatically generated">
            <a:extLst>
              <a:ext uri="{FF2B5EF4-FFF2-40B4-BE49-F238E27FC236}">
                <a16:creationId xmlns:a16="http://schemas.microsoft.com/office/drawing/2014/main" id="{CBE4A94B-3CCB-D1DE-F2C8-9E98EAB05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863" y="4361258"/>
            <a:ext cx="2088711" cy="15665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 close-up of a sculpture&#10;&#10;Description automatically generated">
            <a:extLst>
              <a:ext uri="{FF2B5EF4-FFF2-40B4-BE49-F238E27FC236}">
                <a16:creationId xmlns:a16="http://schemas.microsoft.com/office/drawing/2014/main" id="{3EEA6FCA-541B-D12F-9B2C-AA7BA4AED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66" y="4361258"/>
            <a:ext cx="2088710" cy="15665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BE8E5C-8849-DDE5-13EE-4EFE1343BAD4}"/>
              </a:ext>
            </a:extLst>
          </p:cNvPr>
          <p:cNvSpPr txBox="1"/>
          <p:nvPr/>
        </p:nvSpPr>
        <p:spPr>
          <a:xfrm>
            <a:off x="2510957" y="4100502"/>
            <a:ext cx="880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Scene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BEF619-104C-3E13-30DC-1DA75A6230EB}"/>
              </a:ext>
            </a:extLst>
          </p:cNvPr>
          <p:cNvSpPr txBox="1"/>
          <p:nvPr/>
        </p:nvSpPr>
        <p:spPr>
          <a:xfrm>
            <a:off x="4688743" y="4100502"/>
            <a:ext cx="880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Scene 2</a:t>
            </a:r>
          </a:p>
        </p:txBody>
      </p:sp>
      <p:sp>
        <p:nvSpPr>
          <p:cNvPr id="15" name="Arrow: Right 12">
            <a:extLst>
              <a:ext uri="{FF2B5EF4-FFF2-40B4-BE49-F238E27FC236}">
                <a16:creationId xmlns:a16="http://schemas.microsoft.com/office/drawing/2014/main" id="{8963A6D0-60DA-F5E5-7F43-CBEA60FCA177}"/>
              </a:ext>
            </a:extLst>
          </p:cNvPr>
          <p:cNvSpPr/>
          <p:nvPr/>
        </p:nvSpPr>
        <p:spPr>
          <a:xfrm>
            <a:off x="4741024" y="2611962"/>
            <a:ext cx="404389" cy="192024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Arrow: Right 13">
            <a:extLst>
              <a:ext uri="{FF2B5EF4-FFF2-40B4-BE49-F238E27FC236}">
                <a16:creationId xmlns:a16="http://schemas.microsoft.com/office/drawing/2014/main" id="{9D65ADB6-03DA-E4B5-3214-99EAAF38E8D6}"/>
              </a:ext>
            </a:extLst>
          </p:cNvPr>
          <p:cNvSpPr/>
          <p:nvPr/>
        </p:nvSpPr>
        <p:spPr>
          <a:xfrm>
            <a:off x="6063362" y="2611962"/>
            <a:ext cx="373744" cy="192024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0512A0-3537-6046-10D8-3E16817ED8C0}"/>
              </a:ext>
            </a:extLst>
          </p:cNvPr>
          <p:cNvSpPr txBox="1"/>
          <p:nvPr/>
        </p:nvSpPr>
        <p:spPr>
          <a:xfrm>
            <a:off x="7881787" y="1987801"/>
            <a:ext cx="1336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Replay trajectories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562786-29D0-35D0-6B58-1901C1F186E2}"/>
              </a:ext>
            </a:extLst>
          </p:cNvPr>
          <p:cNvSpPr txBox="1"/>
          <p:nvPr/>
        </p:nvSpPr>
        <p:spPr>
          <a:xfrm>
            <a:off x="7551917" y="3952050"/>
            <a:ext cx="19963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Annotated dataset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588138-D735-76B3-38E6-FF5D23803F8D}"/>
              </a:ext>
            </a:extLst>
          </p:cNvPr>
          <p:cNvGrpSpPr/>
          <p:nvPr/>
        </p:nvGrpSpPr>
        <p:grpSpPr>
          <a:xfrm>
            <a:off x="7186460" y="4241824"/>
            <a:ext cx="2727303" cy="2255477"/>
            <a:chOff x="7579411" y="3770069"/>
            <a:chExt cx="3636404" cy="3007303"/>
          </a:xfrm>
        </p:grpSpPr>
        <p:sp>
          <p:nvSpPr>
            <p:cNvPr id="20" name="Rectangle: Rounded Corners 17">
              <a:extLst>
                <a:ext uri="{FF2B5EF4-FFF2-40B4-BE49-F238E27FC236}">
                  <a16:creationId xmlns:a16="http://schemas.microsoft.com/office/drawing/2014/main" id="{F92C7C52-B8E8-448D-9480-FC86F53B5FD1}"/>
                </a:ext>
              </a:extLst>
            </p:cNvPr>
            <p:cNvSpPr/>
            <p:nvPr/>
          </p:nvSpPr>
          <p:spPr>
            <a:xfrm>
              <a:off x="7579411" y="3770069"/>
              <a:ext cx="3636404" cy="3007303"/>
            </a:xfrm>
            <a:prstGeom prst="roundRect">
              <a:avLst>
                <a:gd name="adj" fmla="val 2246"/>
              </a:avLst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93A7871-ED16-2C51-D0A0-7DDD0B0E2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225" b="10923"/>
            <a:stretch/>
          </p:blipFill>
          <p:spPr>
            <a:xfrm>
              <a:off x="9469994" y="5587795"/>
              <a:ext cx="1619697" cy="1088961"/>
            </a:xfrm>
            <a:prstGeom prst="rect">
              <a:avLst/>
            </a:prstGeom>
          </p:spPr>
        </p:pic>
        <p:pic>
          <p:nvPicPr>
            <p:cNvPr id="22" name="Picture 21" descr="A drawing of a person's hand holding a needle&#10;&#10;Description automatically generated with medium confidence">
              <a:extLst>
                <a:ext uri="{FF2B5EF4-FFF2-40B4-BE49-F238E27FC236}">
                  <a16:creationId xmlns:a16="http://schemas.microsoft.com/office/drawing/2014/main" id="{D1A7D8FD-546F-F6DD-632A-C809B3421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9994" y="4057826"/>
              <a:ext cx="1619697" cy="121477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A275E27-4960-2EBF-214B-B18A4E7D6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677" t="11581" r="10122" b="11581"/>
            <a:stretch/>
          </p:blipFill>
          <p:spPr>
            <a:xfrm>
              <a:off x="7723427" y="4062740"/>
              <a:ext cx="1620747" cy="1209860"/>
            </a:xfrm>
            <a:prstGeom prst="rect">
              <a:avLst/>
            </a:prstGeom>
          </p:spPr>
        </p:pic>
        <p:sp>
          <p:nvSpPr>
            <p:cNvPr id="24" name="Rectangle: Rounded Corners 21">
              <a:extLst>
                <a:ext uri="{FF2B5EF4-FFF2-40B4-BE49-F238E27FC236}">
                  <a16:creationId xmlns:a16="http://schemas.microsoft.com/office/drawing/2014/main" id="{F92F980F-2506-164E-F249-EC8C32806F16}"/>
                </a:ext>
              </a:extLst>
            </p:cNvPr>
            <p:cNvSpPr/>
            <p:nvPr/>
          </p:nvSpPr>
          <p:spPr>
            <a:xfrm>
              <a:off x="7728729" y="5589989"/>
              <a:ext cx="1619697" cy="36587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Instrument pose</a:t>
              </a:r>
            </a:p>
          </p:txBody>
        </p:sp>
        <p:sp>
          <p:nvSpPr>
            <p:cNvPr id="25" name="Rectangle: Rounded Corners 22">
              <a:extLst>
                <a:ext uri="{FF2B5EF4-FFF2-40B4-BE49-F238E27FC236}">
                  <a16:creationId xmlns:a16="http://schemas.microsoft.com/office/drawing/2014/main" id="{DAC19D90-1A2E-6FD3-6652-3AD3B14039C4}"/>
                </a:ext>
              </a:extLst>
            </p:cNvPr>
            <p:cNvSpPr/>
            <p:nvPr/>
          </p:nvSpPr>
          <p:spPr>
            <a:xfrm>
              <a:off x="7734993" y="6094853"/>
              <a:ext cx="1619697" cy="483183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Camera parameters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C997288-910A-C12D-EA84-2FD0B3CE381A}"/>
                </a:ext>
              </a:extLst>
            </p:cNvPr>
            <p:cNvSpPr txBox="1"/>
            <p:nvPr/>
          </p:nvSpPr>
          <p:spPr>
            <a:xfrm>
              <a:off x="7895706" y="3778838"/>
              <a:ext cx="127619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Depth map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433107B-5B73-C57D-9120-8D55BF7FA513}"/>
                </a:ext>
              </a:extLst>
            </p:cNvPr>
            <p:cNvSpPr txBox="1"/>
            <p:nvPr/>
          </p:nvSpPr>
          <p:spPr>
            <a:xfrm>
              <a:off x="9483046" y="3778529"/>
              <a:ext cx="159359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Segmented image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22C532D-012C-41F8-3888-65C6689B6251}"/>
                </a:ext>
              </a:extLst>
            </p:cNvPr>
            <p:cNvSpPr txBox="1"/>
            <p:nvPr/>
          </p:nvSpPr>
          <p:spPr>
            <a:xfrm>
              <a:off x="9469994" y="5297223"/>
              <a:ext cx="161969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Instrument model</a:t>
              </a:r>
            </a:p>
          </p:txBody>
        </p:sp>
      </p:grpSp>
      <p:sp>
        <p:nvSpPr>
          <p:cNvPr id="29" name="Rectangle: Rounded Corners 26">
            <a:extLst>
              <a:ext uri="{FF2B5EF4-FFF2-40B4-BE49-F238E27FC236}">
                <a16:creationId xmlns:a16="http://schemas.microsoft.com/office/drawing/2014/main" id="{6804E008-B7C5-96B5-010B-AA897FAF782F}"/>
              </a:ext>
            </a:extLst>
          </p:cNvPr>
          <p:cNvSpPr/>
          <p:nvPr/>
        </p:nvSpPr>
        <p:spPr>
          <a:xfrm>
            <a:off x="3531103" y="2200911"/>
            <a:ext cx="1023811" cy="1031855"/>
          </a:xfrm>
          <a:prstGeom prst="roundRect">
            <a:avLst>
              <a:gd name="adj" fmla="val 339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AMBF</a:t>
            </a:r>
          </a:p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Simulator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F0C3CA-4D0D-E74D-C617-E943211155D2}"/>
              </a:ext>
            </a:extLst>
          </p:cNvPr>
          <p:cNvSpPr txBox="1"/>
          <p:nvPr/>
        </p:nvSpPr>
        <p:spPr>
          <a:xfrm>
            <a:off x="1691220" y="1932087"/>
            <a:ext cx="1088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Teleoperation device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A22B67-4AED-37B3-48E6-46FA39BFA034}"/>
              </a:ext>
            </a:extLst>
          </p:cNvPr>
          <p:cNvSpPr txBox="1"/>
          <p:nvPr/>
        </p:nvSpPr>
        <p:spPr>
          <a:xfrm>
            <a:off x="4925240" y="1932686"/>
            <a:ext cx="13022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Recorded trajectories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3FDF106-5A8D-4641-4446-267F126C3A84}"/>
              </a:ext>
            </a:extLst>
          </p:cNvPr>
          <p:cNvGrpSpPr/>
          <p:nvPr/>
        </p:nvGrpSpPr>
        <p:grpSpPr>
          <a:xfrm>
            <a:off x="5197103" y="2464832"/>
            <a:ext cx="758517" cy="758517"/>
            <a:chOff x="3723227" y="1050560"/>
            <a:chExt cx="758517" cy="75851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7037D75-0794-B48E-B01C-5AB823796335}"/>
                </a:ext>
              </a:extLst>
            </p:cNvPr>
            <p:cNvSpPr/>
            <p:nvPr/>
          </p:nvSpPr>
          <p:spPr>
            <a:xfrm>
              <a:off x="3723227" y="1050560"/>
              <a:ext cx="596499" cy="5964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A86FA43-1588-634C-A4F2-BFBE60BBD6D2}"/>
                </a:ext>
              </a:extLst>
            </p:cNvPr>
            <p:cNvSpPr/>
            <p:nvPr/>
          </p:nvSpPr>
          <p:spPr>
            <a:xfrm>
              <a:off x="3777233" y="1104566"/>
              <a:ext cx="596499" cy="5964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E7817D-1080-E702-A588-DFBF18B988FF}"/>
                </a:ext>
              </a:extLst>
            </p:cNvPr>
            <p:cNvSpPr/>
            <p:nvPr/>
          </p:nvSpPr>
          <p:spPr>
            <a:xfrm>
              <a:off x="3831239" y="1158572"/>
              <a:ext cx="596499" cy="5964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682F4E5-F02C-2175-9084-23D8537A3DE1}"/>
                </a:ext>
              </a:extLst>
            </p:cNvPr>
            <p:cNvSpPr/>
            <p:nvPr/>
          </p:nvSpPr>
          <p:spPr>
            <a:xfrm>
              <a:off x="3885245" y="1212578"/>
              <a:ext cx="596499" cy="5964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5DAC5F2-CA70-68B7-3A95-A6212E339DE8}"/>
                </a:ext>
              </a:extLst>
            </p:cNvPr>
            <p:cNvCxnSpPr/>
            <p:nvPr/>
          </p:nvCxnSpPr>
          <p:spPr>
            <a:xfrm>
              <a:off x="3885245" y="1395847"/>
              <a:ext cx="59649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F99FB96-7004-A3DE-BB14-886313C511D7}"/>
                </a:ext>
              </a:extLst>
            </p:cNvPr>
            <p:cNvSpPr txBox="1"/>
            <p:nvPr/>
          </p:nvSpPr>
          <p:spPr>
            <a:xfrm>
              <a:off x="3923929" y="1179789"/>
              <a:ext cx="553357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rosbag</a:t>
              </a:r>
              <a:endPara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9" name="Arrow: Right 36">
            <a:extLst>
              <a:ext uri="{FF2B5EF4-FFF2-40B4-BE49-F238E27FC236}">
                <a16:creationId xmlns:a16="http://schemas.microsoft.com/office/drawing/2014/main" id="{D0E0854A-DDF7-768B-EB4A-4BB23C0FC3F1}"/>
              </a:ext>
            </a:extLst>
          </p:cNvPr>
          <p:cNvSpPr/>
          <p:nvPr/>
        </p:nvSpPr>
        <p:spPr>
          <a:xfrm rot="5400000">
            <a:off x="8398010" y="3730137"/>
            <a:ext cx="274320" cy="19202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57F5BF9-A5A5-C038-1338-EA68763EE23D}"/>
              </a:ext>
            </a:extLst>
          </p:cNvPr>
          <p:cNvCxnSpPr>
            <a:cxnSpLocks/>
          </p:cNvCxnSpPr>
          <p:nvPr/>
        </p:nvCxnSpPr>
        <p:spPr>
          <a:xfrm flipH="1">
            <a:off x="1894136" y="3231256"/>
            <a:ext cx="1654665" cy="1121809"/>
          </a:xfrm>
          <a:prstGeom prst="line">
            <a:avLst/>
          </a:prstGeom>
          <a:ln w="15875">
            <a:solidFill>
              <a:schemeClr val="tx1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087399D-6521-AFDB-43C7-E1391E20E3BE}"/>
              </a:ext>
            </a:extLst>
          </p:cNvPr>
          <p:cNvCxnSpPr>
            <a:cxnSpLocks/>
          </p:cNvCxnSpPr>
          <p:nvPr/>
        </p:nvCxnSpPr>
        <p:spPr>
          <a:xfrm>
            <a:off x="4544509" y="3231988"/>
            <a:ext cx="1649926" cy="1118936"/>
          </a:xfrm>
          <a:prstGeom prst="line">
            <a:avLst/>
          </a:prstGeom>
          <a:ln w="15875">
            <a:solidFill>
              <a:schemeClr val="tx1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2BFBC5-0607-FECF-1A07-0BA8BA463C4C}"/>
              </a:ext>
            </a:extLst>
          </p:cNvPr>
          <p:cNvGrpSpPr/>
          <p:nvPr/>
        </p:nvGrpSpPr>
        <p:grpSpPr>
          <a:xfrm>
            <a:off x="6606434" y="2248061"/>
            <a:ext cx="3887355" cy="1296144"/>
            <a:chOff x="1366796" y="3501008"/>
            <a:chExt cx="5183140" cy="1728192"/>
          </a:xfrm>
        </p:grpSpPr>
        <p:pic>
          <p:nvPicPr>
            <p:cNvPr id="43" name="Picture 42" descr="A black and white film strip&#10;&#10;Description automatically generated">
              <a:extLst>
                <a:ext uri="{FF2B5EF4-FFF2-40B4-BE49-F238E27FC236}">
                  <a16:creationId xmlns:a16="http://schemas.microsoft.com/office/drawing/2014/main" id="{77DFEA82-832D-FCC9-7ECD-5483BD564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5" b="3603"/>
            <a:stretch/>
          </p:blipFill>
          <p:spPr>
            <a:xfrm>
              <a:off x="1366796" y="3501008"/>
              <a:ext cx="5183140" cy="1728192"/>
            </a:xfrm>
            <a:prstGeom prst="rect">
              <a:avLst/>
            </a:prstGeom>
          </p:spPr>
        </p:pic>
        <p:pic>
          <p:nvPicPr>
            <p:cNvPr id="44" name="Picture 43" descr="A close-up of a robot&#10;&#10;Description automatically generated">
              <a:extLst>
                <a:ext uri="{FF2B5EF4-FFF2-40B4-BE49-F238E27FC236}">
                  <a16:creationId xmlns:a16="http://schemas.microsoft.com/office/drawing/2014/main" id="{53286142-57C9-53B4-7573-026771BBF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440" y="3752428"/>
              <a:ext cx="1595428" cy="119657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45" name="Picture 44" descr="A close-up of a medical device&#10;&#10;Description automatically generated">
              <a:extLst>
                <a:ext uri="{FF2B5EF4-FFF2-40B4-BE49-F238E27FC236}">
                  <a16:creationId xmlns:a16="http://schemas.microsoft.com/office/drawing/2014/main" id="{6BE73734-A056-BF5C-AF81-D8E1304A5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632" y="3764454"/>
              <a:ext cx="1595428" cy="119657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46" name="Picture 45" descr="A close-up of a model&#10;&#10;Description automatically generated">
              <a:extLst>
                <a:ext uri="{FF2B5EF4-FFF2-40B4-BE49-F238E27FC236}">
                  <a16:creationId xmlns:a16="http://schemas.microsoft.com/office/drawing/2014/main" id="{819BA62C-D503-8064-5677-9A738D127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9820" y="3759757"/>
              <a:ext cx="1595428" cy="119657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55788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 for Trajectory Replay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8200" y="1677988"/>
            <a:ext cx="10515600" cy="1250950"/>
          </a:xfrm>
        </p:spPr>
        <p:txBody>
          <a:bodyPr/>
          <a:lstStyle/>
          <a:p>
            <a:r>
              <a:rPr lang="en-US" sz="2400" dirty="0"/>
              <a:t>Collect human demonstration with lower fidelity visualization</a:t>
            </a:r>
          </a:p>
          <a:p>
            <a:r>
              <a:rPr lang="en-US" sz="2400" dirty="0"/>
              <a:t>Generate higher quality (photorealistic) images for training</a:t>
            </a:r>
          </a:p>
          <a:p>
            <a:endParaRPr lang="en-US" dirty="0"/>
          </a:p>
        </p:txBody>
      </p:sp>
      <p:pic>
        <p:nvPicPr>
          <p:cNvPr id="5" name="Picture 4" descr="A machine drawing a pattern on a piece of paper&#10;&#10;Description automatically generated">
            <a:extLst>
              <a:ext uri="{FF2B5EF4-FFF2-40B4-BE49-F238E27FC236}">
                <a16:creationId xmlns:a16="http://schemas.microsoft.com/office/drawing/2014/main" id="{61C10DE9-CC54-08F8-5858-A8F3D4CB6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57" y="3003551"/>
            <a:ext cx="10720486" cy="2680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4943" y="5878514"/>
            <a:ext cx="240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AMBF Visualization</a:t>
            </a:r>
          </a:p>
          <a:p>
            <a:r>
              <a:rPr lang="en-US" dirty="0" smtClean="0"/>
              <a:t>(data collection)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52950" y="5878514"/>
            <a:ext cx="339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Blender Visualization (</a:t>
            </a:r>
            <a:r>
              <a:rPr lang="en-US" dirty="0" err="1" smtClean="0"/>
              <a:t>eevee</a:t>
            </a:r>
            <a:r>
              <a:rPr lang="en-US" dirty="0" smtClean="0"/>
              <a:t> rendering)</a:t>
            </a:r>
          </a:p>
          <a:p>
            <a:r>
              <a:rPr lang="en-US" dirty="0" smtClean="0"/>
              <a:t>(replay)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72450" y="5878514"/>
            <a:ext cx="362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Blender Visualization (cycles rendering)</a:t>
            </a:r>
          </a:p>
          <a:p>
            <a:r>
              <a:rPr lang="en-US" dirty="0" smtClean="0"/>
              <a:t>(replay)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69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Presentations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Ken Goldberg, UC Berkeley</a:t>
            </a:r>
          </a:p>
          <a:p>
            <a:r>
              <a:rPr lang="en-US" dirty="0" smtClean="0"/>
              <a:t>Dominic Jones, Univ. of Leeds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85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8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err="1"/>
              <a:t>AccelNet</a:t>
            </a:r>
            <a:r>
              <a:rPr lang="en-US" dirty="0"/>
              <a:t> Surgical Robotics Challenge</a:t>
            </a:r>
            <a:endParaRPr dirty="0"/>
          </a:p>
        </p:txBody>
      </p:sp>
      <p:sp>
        <p:nvSpPr>
          <p:cNvPr id="299" name="Google Shape;299;p31"/>
          <p:cNvSpPr txBox="1">
            <a:spLocks noGrp="1"/>
          </p:cNvSpPr>
          <p:nvPr>
            <p:ph type="body" idx="1"/>
          </p:nvPr>
        </p:nvSpPr>
        <p:spPr>
          <a:xfrm>
            <a:off x="838200" y="1918220"/>
            <a:ext cx="5181600" cy="374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Relaunch of 2021-2022 challenge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buSzPts val="2400"/>
            </a:pPr>
            <a:r>
              <a:rPr lang="en-US" dirty="0" smtClean="0"/>
              <a:t>Autonomous suturing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buSzPts val="2400"/>
            </a:pPr>
            <a:r>
              <a:rPr lang="en-US" dirty="0" smtClean="0"/>
              <a:t>Sim-to-real</a:t>
            </a:r>
            <a:endParaRPr dirty="0"/>
          </a:p>
          <a:p>
            <a:pPr marL="22860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smtClean="0"/>
              <a:t>Online phase</a:t>
            </a:r>
          </a:p>
          <a:p>
            <a:pPr marL="685800" lvl="1" indent="-228600">
              <a:lnSpc>
                <a:spcPct val="110000"/>
              </a:lnSpc>
              <a:spcBef>
                <a:spcPts val="600"/>
              </a:spcBef>
              <a:buSzPts val="2400"/>
            </a:pPr>
            <a:r>
              <a:rPr lang="en-US" dirty="0" smtClean="0"/>
              <a:t>AMBF Simulator</a:t>
            </a:r>
          </a:p>
          <a:p>
            <a:pPr marL="685800" lvl="1" indent="-228600">
              <a:lnSpc>
                <a:spcPct val="110000"/>
              </a:lnSpc>
              <a:spcBef>
                <a:spcPts val="600"/>
              </a:spcBef>
              <a:buSzPts val="2400"/>
            </a:pPr>
            <a:r>
              <a:rPr lang="en-US" dirty="0" smtClean="0"/>
              <a:t>Azure server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SzPts val="2400"/>
            </a:pPr>
            <a:r>
              <a:rPr lang="en-US" sz="2400" dirty="0" smtClean="0"/>
              <a:t>In-person phase (JHU)</a:t>
            </a:r>
          </a:p>
          <a:p>
            <a:pPr marL="685800" lvl="1" indent="-228600">
              <a:lnSpc>
                <a:spcPct val="110000"/>
              </a:lnSpc>
              <a:spcBef>
                <a:spcPts val="600"/>
              </a:spcBef>
              <a:buSzPts val="2400"/>
            </a:pPr>
            <a:r>
              <a:rPr lang="en-US" dirty="0" smtClean="0"/>
              <a:t>TBD</a:t>
            </a:r>
          </a:p>
        </p:txBody>
      </p:sp>
      <p:sp>
        <p:nvSpPr>
          <p:cNvPr id="302" name="Google Shape;302;p31"/>
          <p:cNvSpPr txBox="1"/>
          <p:nvPr/>
        </p:nvSpPr>
        <p:spPr>
          <a:xfrm>
            <a:off x="6134099" y="1819159"/>
            <a:ext cx="52578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video created via teleoperation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Challenge: Can you do it autonomously?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77012" y="5665433"/>
            <a:ext cx="958602" cy="963096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1"/>
          <p:cNvSpPr/>
          <p:nvPr/>
        </p:nvSpPr>
        <p:spPr>
          <a:xfrm>
            <a:off x="7084640" y="6007904"/>
            <a:ext cx="21303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OISE-1927275 (WPI)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31" descr="lcsr_rgb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6789" y="5734287"/>
            <a:ext cx="2119318" cy="730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11596" y="5717176"/>
            <a:ext cx="1466003" cy="85961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1"/>
          <p:cNvSpPr/>
          <p:nvPr/>
        </p:nvSpPr>
        <p:spPr>
          <a:xfrm>
            <a:off x="2845460" y="6007904"/>
            <a:ext cx="21742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OISE-1927354 (JHU)</a:t>
            </a:r>
            <a:endParaRPr/>
          </a:p>
        </p:txBody>
      </p:sp>
      <p:pic>
        <p:nvPicPr>
          <p:cNvPr id="3" name="Suturing-AMB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46445" y="2629233"/>
            <a:ext cx="5206693" cy="29287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1306701"/>
            <a:ext cx="10114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linkClick r:id="rId9"/>
              </a:rPr>
              <a:t>https://</a:t>
            </a:r>
            <a:r>
              <a:rPr lang="en-US" sz="1800" dirty="0" smtClean="0">
                <a:hlinkClick r:id="rId9"/>
              </a:rPr>
              <a:t>surgical-robotics-ai.github.io/surgical-robotics-challenge-2023/challenge-2023.html</a:t>
            </a: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dVRK Consortium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22350"/>
            <a:ext cx="10515600" cy="46498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Formed as a result of dVRK PI Meeting discussion</a:t>
            </a:r>
          </a:p>
          <a:p>
            <a:r>
              <a:rPr lang="en-US" sz="2400" dirty="0" smtClean="0"/>
              <a:t>Institution and JHU sign </a:t>
            </a:r>
            <a:r>
              <a:rPr lang="en-US" sz="2400" dirty="0"/>
              <a:t>a Consortium Agreement</a:t>
            </a:r>
          </a:p>
          <a:p>
            <a:r>
              <a:rPr lang="en-US" sz="2400" dirty="0" smtClean="0"/>
              <a:t>Voluntary membership, with $5,000 initiation fee</a:t>
            </a:r>
          </a:p>
          <a:p>
            <a:pPr lvl="1"/>
            <a:r>
              <a:rPr lang="en-US" sz="2000" dirty="0" smtClean="0"/>
              <a:t>Consortium has option to decide on any future fees</a:t>
            </a:r>
          </a:p>
          <a:p>
            <a:r>
              <a:rPr lang="en-US" sz="2400" dirty="0" smtClean="0"/>
              <a:t>Benefits of membership:</a:t>
            </a:r>
          </a:p>
          <a:p>
            <a:pPr lvl="1"/>
            <a:r>
              <a:rPr lang="en-US" sz="2000" dirty="0" smtClean="0"/>
              <a:t>Free replacement boards (e.g., FPGA, QLA)</a:t>
            </a:r>
          </a:p>
          <a:p>
            <a:pPr lvl="1"/>
            <a:r>
              <a:rPr lang="en-US" sz="2000" dirty="0" smtClean="0"/>
              <a:t>Free accessories (e.g., Dallas chip interface dongle)</a:t>
            </a:r>
          </a:p>
          <a:p>
            <a:pPr lvl="1"/>
            <a:r>
              <a:rPr lang="en-US" sz="2000" dirty="0" smtClean="0"/>
              <a:t>Free technical support (with a smile)</a:t>
            </a:r>
          </a:p>
          <a:p>
            <a:pPr lvl="1"/>
            <a:r>
              <a:rPr lang="en-US" sz="2000" dirty="0" smtClean="0"/>
              <a:t>Good karma</a:t>
            </a:r>
          </a:p>
        </p:txBody>
      </p:sp>
    </p:spTree>
    <p:extLst>
      <p:ext uri="{BB962C8B-B14F-4D97-AF65-F5344CB8AC3E}">
        <p14:creationId xmlns:p14="http://schemas.microsoft.com/office/powerpoint/2010/main" val="184999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dVRK Consortium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22350"/>
            <a:ext cx="10515600" cy="121285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Finally, a (placeholder</a:t>
            </a:r>
            <a:r>
              <a:rPr lang="en-US" sz="2000" dirty="0"/>
              <a:t>) website:  </a:t>
            </a:r>
            <a:r>
              <a:rPr lang="en-US" sz="2000" dirty="0">
                <a:hlinkClick r:id="rId2"/>
              </a:rPr>
              <a:t>https://dvrk.lcsr.jhu.edu/dvrk-consortium</a:t>
            </a:r>
            <a:r>
              <a:rPr lang="en-US" sz="2000" dirty="0" smtClean="0">
                <a:hlinkClick r:id="rId2"/>
              </a:rPr>
              <a:t>/</a:t>
            </a:r>
            <a:endParaRPr lang="en-US" sz="2000" dirty="0" smtClean="0"/>
          </a:p>
          <a:p>
            <a:r>
              <a:rPr lang="en-US" sz="2000" dirty="0" smtClean="0"/>
              <a:t>Any concerns about listing member institutions?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25" y="2581621"/>
            <a:ext cx="6886575" cy="373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6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dVRK Community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Upgrades to dVRK-Si may free up dVRK systems/controllers</a:t>
            </a:r>
          </a:p>
          <a:p>
            <a:pPr lvl="1"/>
            <a:r>
              <a:rPr lang="en-US" dirty="0" smtClean="0"/>
              <a:t>dVRK systems could be “traded in” and provided to other sites</a:t>
            </a:r>
          </a:p>
          <a:p>
            <a:pPr lvl="1"/>
            <a:r>
              <a:rPr lang="en-US" dirty="0" smtClean="0"/>
              <a:t>dVRK controllers could be repurposed for MTMs (still needed)</a:t>
            </a:r>
          </a:p>
          <a:p>
            <a:pPr lvl="2"/>
            <a:r>
              <a:rPr lang="en-US" dirty="0" smtClean="0"/>
              <a:t>PSM / ECM controllers would need a power supply change</a:t>
            </a:r>
          </a:p>
          <a:p>
            <a:r>
              <a:rPr lang="en-US" dirty="0" smtClean="0"/>
              <a:t>SUJ Controllers (for dVRK)</a:t>
            </a:r>
          </a:p>
          <a:p>
            <a:pPr lvl="1"/>
            <a:r>
              <a:rPr lang="en-US" dirty="0" smtClean="0"/>
              <a:t>There is interest from at least one site. Any others?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4107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dVRK and dVRK-Si Controllers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0399" y="3859608"/>
            <a:ext cx="3465867" cy="2064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1"/>
          <a:stretch/>
        </p:blipFill>
        <p:spPr bwMode="auto">
          <a:xfrm>
            <a:off x="4414946" y="3548201"/>
            <a:ext cx="3539446" cy="250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5497" r="917" b="2670"/>
          <a:stretch/>
        </p:blipFill>
        <p:spPr>
          <a:xfrm>
            <a:off x="560913" y="3687420"/>
            <a:ext cx="3588026" cy="22363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68583" y="2000250"/>
            <a:ext cx="1466850" cy="10096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dVRK</a:t>
            </a:r>
          </a:p>
          <a:p>
            <a:pPr algn="ctr"/>
            <a:r>
              <a:rPr lang="en-US" sz="1800" dirty="0" smtClean="0"/>
              <a:t>(V1-V3)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7220967" y="2000250"/>
            <a:ext cx="1466850" cy="10096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dVRK-Si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887053" y="6204089"/>
            <a:ext cx="1477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da Vinci S</a:t>
            </a:r>
            <a:endParaRPr 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32722" y="6204089"/>
            <a:ext cx="228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da Vinci “Classic”</a:t>
            </a:r>
            <a:endParaRPr lang="en-US" sz="1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481706" y="6204089"/>
            <a:ext cx="1477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da Vinci Si</a:t>
            </a:r>
            <a:endParaRPr lang="en-US" sz="18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470991" y="3009900"/>
            <a:ext cx="1397592" cy="11049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8" idx="2"/>
          </p:cNvCxnSpPr>
          <p:nvPr/>
        </p:nvCxnSpPr>
        <p:spPr>
          <a:xfrm flipV="1">
            <a:off x="3051313" y="3009900"/>
            <a:ext cx="550695" cy="8497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331669" y="3009900"/>
            <a:ext cx="816702" cy="10253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076661" y="3009900"/>
            <a:ext cx="536713" cy="8497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8497957" y="3009900"/>
            <a:ext cx="755374" cy="8497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565165" y="3337994"/>
            <a:ext cx="745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(some)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50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Controller Build Status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dVRK controllers still available</a:t>
            </a:r>
          </a:p>
          <a:p>
            <a:pPr lvl="1"/>
            <a:r>
              <a:rPr lang="en-US" dirty="0" smtClean="0"/>
              <a:t>Primarily required for MTM</a:t>
            </a:r>
            <a:endParaRPr lang="en-US" dirty="0"/>
          </a:p>
          <a:p>
            <a:r>
              <a:rPr lang="en-US" dirty="0" smtClean="0"/>
              <a:t>Second build of dVRK-Si controllers in process</a:t>
            </a:r>
          </a:p>
          <a:p>
            <a:pPr lvl="1"/>
            <a:r>
              <a:rPr lang="en-US" dirty="0" smtClean="0"/>
              <a:t>Components procured</a:t>
            </a:r>
          </a:p>
          <a:p>
            <a:pPr lvl="1"/>
            <a:r>
              <a:rPr lang="en-US" dirty="0" smtClean="0"/>
              <a:t>Ready to start final assembly</a:t>
            </a:r>
          </a:p>
        </p:txBody>
      </p:sp>
    </p:spTree>
    <p:extLst>
      <p:ext uri="{BB962C8B-B14F-4D97-AF65-F5344CB8AC3E}">
        <p14:creationId xmlns:p14="http://schemas.microsoft.com/office/powerpoint/2010/main" val="36108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3449</TotalTime>
  <Words>1609</Words>
  <Application>Microsoft Office PowerPoint</Application>
  <PresentationFormat>Widescreen</PresentationFormat>
  <Paragraphs>342</Paragraphs>
  <Slides>38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Courier New</vt:lpstr>
      <vt:lpstr>Office Theme</vt:lpstr>
      <vt:lpstr>dVRK PI / User Group Meeting</vt:lpstr>
      <vt:lpstr>Agenda</vt:lpstr>
      <vt:lpstr>Announcements / Events</vt:lpstr>
      <vt:lpstr>AccelNet Surgical Robotics Challenge</vt:lpstr>
      <vt:lpstr>dVRK Consortium</vt:lpstr>
      <vt:lpstr>dVRK Consortium</vt:lpstr>
      <vt:lpstr>dVRK Community</vt:lpstr>
      <vt:lpstr>dVRK and dVRK-Si Controllers</vt:lpstr>
      <vt:lpstr>Controller Build Status</vt:lpstr>
      <vt:lpstr>Embedded Software / Firmware</vt:lpstr>
      <vt:lpstr>FPGA V3</vt:lpstr>
      <vt:lpstr>Network Connections</vt:lpstr>
      <vt:lpstr>Network Connections</vt:lpstr>
      <vt:lpstr>1) Firewire only</vt:lpstr>
      <vt:lpstr>2) Ethernet/Firewire bridge</vt:lpstr>
      <vt:lpstr>3) Ethernet only</vt:lpstr>
      <vt:lpstr>Firmware Rev 9 Goals (in Sept 2023)</vt:lpstr>
      <vt:lpstr>Firmware Rev 9 (expected April 2024)</vt:lpstr>
      <vt:lpstr>Ethernet Design</vt:lpstr>
      <vt:lpstr>Broadcast Write</vt:lpstr>
      <vt:lpstr>Broadcast Read</vt:lpstr>
      <vt:lpstr>Embedded Software</vt:lpstr>
      <vt:lpstr>Embedded Software Releases</vt:lpstr>
      <vt:lpstr>dVRK Software Updates</vt:lpstr>
      <vt:lpstr>Software: releases</vt:lpstr>
      <vt:lpstr>Software: ROS1/2</vt:lpstr>
      <vt:lpstr>Software: ROS1/2 – shared build</vt:lpstr>
      <vt:lpstr>Software: ROS1/ROS2 – shared build</vt:lpstr>
      <vt:lpstr>Software: ROS1/2 – shared code</vt:lpstr>
      <vt:lpstr>Software: ROS1/2 – last issues</vt:lpstr>
      <vt:lpstr>Software: ROS1/2</vt:lpstr>
      <vt:lpstr>Software: next release</vt:lpstr>
      <vt:lpstr>Models and Simulation</vt:lpstr>
      <vt:lpstr>Instrument Models</vt:lpstr>
      <vt:lpstr>Other Models</vt:lpstr>
      <vt:lpstr>Data Generation Pipeline</vt:lpstr>
      <vt:lpstr>Rationale for Trajectory Replay</vt:lpstr>
      <vt:lpstr>Community Presentations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dVRK PI Meeing</dc:title>
  <cp:lastModifiedBy>Peter Kazanzides</cp:lastModifiedBy>
  <cp:revision>160</cp:revision>
  <dcterms:modified xsi:type="dcterms:W3CDTF">2024-03-20T15:36:55Z</dcterms:modified>
</cp:coreProperties>
</file>