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754F73-182E-44C2-978E-412F35F76141}">
  <a:tblStyle styleId="{1B754F73-182E-44C2-978E-412F35F761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e535c43f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1e535c43f1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e535c43f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1e535c43f1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e535c43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e535c43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e891919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e891919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7DxG2f0MlxQ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jhu-dvrk/sawIntuitiveResearchKit/releases/tag/2.1.0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hyperlink" Target="https://collaborative-robotics.github.io/surgical-robotics-challenge/challenge-2021.htm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7.jpg"/><Relationship Id="rId7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hyperlink" Target="https://collaborative-robotics.github.io/crtk-2021-research-symposium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dVRK Update</a:t>
            </a:r>
            <a:endParaRPr/>
          </a:p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1524000" y="4010024"/>
            <a:ext cx="9144000" cy="124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PI Meeting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March 22, 2022</a:t>
            </a:r>
            <a:endParaRPr sz="3200"/>
          </a:p>
        </p:txBody>
      </p:sp>
      <p:pic>
        <p:nvPicPr>
          <p:cNvPr descr="dVRK-square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1383" y="4749442"/>
            <a:ext cx="1672530" cy="167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 Vinci Instrument Identification</a:t>
            </a:r>
            <a:endParaRPr/>
          </a:p>
        </p:txBody>
      </p:sp>
      <p:sp>
        <p:nvSpPr>
          <p:cNvPr id="235" name="Google Shape;235;p23"/>
          <p:cNvSpPr txBox="1"/>
          <p:nvPr>
            <p:ph idx="2" type="body"/>
          </p:nvPr>
        </p:nvSpPr>
        <p:spPr>
          <a:xfrm>
            <a:off x="838200" y="1583325"/>
            <a:ext cx="64245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Already available for systems with dMIB Rev F and QLA V1.4+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 #8 (2020)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Hardware modification (jumper wire) for older dMIBs with QLA V1.4+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 #5, #6, #7 (2016-2019)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Developed dongle to support older controller versions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 #1, #2, #3, #4 (2012-2015)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Hardware modification (jumper wire) still necessary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firmware version required</a:t>
            </a:r>
            <a:endParaRPr/>
          </a:p>
        </p:txBody>
      </p:sp>
      <p:pic>
        <p:nvPicPr>
          <p:cNvPr id="236" name="Google Shape;23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152150" y="992100"/>
            <a:ext cx="24291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736497" y="6004248"/>
            <a:ext cx="48979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distribute at Intuitive booth at ICRA 2022 and at Hamlyn Symposium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7845289" y="6395899"/>
            <a:ext cx="331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from Hao (Simon) Yang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522" y="3946925"/>
            <a:ext cx="3316349" cy="248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dVRK: beyond Classic</a:t>
            </a:r>
            <a:endParaRPr/>
          </a:p>
        </p:txBody>
      </p:sp>
      <p:sp>
        <p:nvSpPr>
          <p:cNvPr id="245" name="Google Shape;245;p24"/>
          <p:cNvSpPr txBox="1"/>
          <p:nvPr>
            <p:ph idx="1" type="body"/>
          </p:nvPr>
        </p:nvSpPr>
        <p:spPr>
          <a:xfrm>
            <a:off x="838200" y="1453550"/>
            <a:ext cx="10515600" cy="51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ISI models: Classic (aka Standard), S, Si, </a:t>
            </a:r>
            <a:r>
              <a:rPr lang="en-US" u="sng">
                <a:solidFill>
                  <a:srgbClr val="CC0000"/>
                </a:solidFill>
              </a:rPr>
              <a:t>X</a:t>
            </a:r>
            <a:r>
              <a:rPr lang="en-US"/>
              <a:t>, </a:t>
            </a:r>
            <a:r>
              <a:rPr lang="en-US" u="sng">
                <a:solidFill>
                  <a:srgbClr val="CC0000"/>
                </a:solidFill>
              </a:rPr>
              <a:t>Xi</a:t>
            </a:r>
            <a:endParaRPr u="sng">
              <a:solidFill>
                <a:srgbClr val="CC0000"/>
              </a:solidFill>
            </a:endParaRPr>
          </a:p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da Vinci S (retired)</a:t>
            </a:r>
            <a:endParaRPr/>
          </a:p>
          <a:p>
            <a:pPr indent="-3073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727"/>
              <a:buChar char="•"/>
            </a:pPr>
            <a:r>
              <a:rPr lang="en-US" sz="2200"/>
              <a:t>MTM:  same as Classic</a:t>
            </a:r>
            <a:endParaRPr sz="2200"/>
          </a:p>
          <a:p>
            <a:pPr indent="-3073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727"/>
              <a:buChar char="•"/>
            </a:pPr>
            <a:r>
              <a:rPr lang="en-US" sz="2200"/>
              <a:t>PSM and ECM:  new design vs Classic</a:t>
            </a:r>
            <a:br>
              <a:rPr lang="en-US" sz="2200"/>
            </a:br>
            <a:r>
              <a:rPr lang="en-US" sz="1683"/>
              <a:t>*</a:t>
            </a:r>
            <a:r>
              <a:rPr lang="en-US" sz="2200"/>
              <a:t>some with analog potentiometers, some with digital potentiometers</a:t>
            </a:r>
            <a:endParaRPr sz="2200"/>
          </a:p>
          <a:p>
            <a:pPr indent="-3073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727"/>
              <a:buChar char="•"/>
            </a:pPr>
            <a:r>
              <a:rPr lang="en-US" sz="2200"/>
              <a:t>SUJ</a:t>
            </a:r>
            <a:r>
              <a:rPr lang="en-US" sz="2200"/>
              <a:t>:  new design vs Classic, </a:t>
            </a:r>
            <a:r>
              <a:rPr lang="en-US" sz="2200" u="sng">
                <a:solidFill>
                  <a:srgbClr val="CC0000"/>
                </a:solidFill>
              </a:rPr>
              <a:t>still used for X</a:t>
            </a:r>
            <a:endParaRPr sz="2200" u="sng">
              <a:solidFill>
                <a:srgbClr val="CC0000"/>
              </a:solidFill>
            </a:endParaRPr>
          </a:p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da Vinci Si (eol announced for 2024)</a:t>
            </a:r>
            <a:endParaRPr/>
          </a:p>
          <a:p>
            <a:pPr indent="-3073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727"/>
              <a:buChar char="•"/>
            </a:pPr>
            <a:r>
              <a:rPr lang="en-US" sz="2200"/>
              <a:t>MTM:  new design, </a:t>
            </a:r>
            <a:r>
              <a:rPr lang="en-US" sz="2200" u="sng">
                <a:solidFill>
                  <a:srgbClr val="CC0000"/>
                </a:solidFill>
              </a:rPr>
              <a:t>still used for X/Xi</a:t>
            </a:r>
            <a:endParaRPr sz="2200" u="sng">
              <a:solidFill>
                <a:srgbClr val="CC0000"/>
              </a:solidFill>
            </a:endParaRPr>
          </a:p>
          <a:p>
            <a:pPr indent="-3073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727"/>
              <a:buChar char="•"/>
            </a:pPr>
            <a:r>
              <a:rPr lang="en-US" sz="2200"/>
              <a:t>PSM and ECM:  same as S but all digital potentiometers</a:t>
            </a:r>
            <a:endParaRPr sz="2200"/>
          </a:p>
          <a:p>
            <a:pPr indent="-3073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727"/>
              <a:buChar char="•"/>
            </a:pPr>
            <a:r>
              <a:rPr lang="en-US" sz="2200"/>
              <a:t>SUJ:  same as S</a:t>
            </a:r>
            <a:endParaRPr sz="2200"/>
          </a:p>
          <a:p>
            <a:pPr indent="-31718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dVRK-S</a:t>
            </a:r>
            <a:endParaRPr/>
          </a:p>
          <a:p>
            <a:pPr indent="-31718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MTMs from Classic and S: supported</a:t>
            </a:r>
            <a:endParaRPr/>
          </a:p>
          <a:p>
            <a:pPr indent="-31718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1818"/>
              <a:buChar char="•"/>
            </a:pPr>
            <a:r>
              <a:rPr lang="en-US"/>
              <a:t>PSM from S/Si with digital pots: </a:t>
            </a:r>
            <a:r>
              <a:rPr lang="en-US" sz="2200"/>
              <a:t>working prototype</a:t>
            </a:r>
            <a:endParaRPr sz="2200"/>
          </a:p>
          <a:p>
            <a:pPr indent="-336867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ECM from S/Si: investigating</a:t>
            </a:r>
            <a:endParaRPr sz="2200"/>
          </a:p>
          <a:p>
            <a:pPr indent="-317182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SUJ from S/Si: </a:t>
            </a:r>
            <a:r>
              <a:rPr lang="en-US" sz="2200"/>
              <a:t>investigating but BYSUJ, alternatively 80/20</a:t>
            </a:r>
            <a:endParaRPr/>
          </a:p>
        </p:txBody>
      </p:sp>
      <p:pic>
        <p:nvPicPr>
          <p:cNvPr id="246" name="Google Shape;246;p24"/>
          <p:cNvPicPr preferRelativeResize="0"/>
          <p:nvPr/>
        </p:nvPicPr>
        <p:blipFill rotWithShape="1">
          <a:blip r:embed="rId3">
            <a:alphaModFix/>
          </a:blip>
          <a:srcRect b="0" l="16401" r="0" t="24202"/>
          <a:stretch/>
        </p:blipFill>
        <p:spPr>
          <a:xfrm rot="-5400000">
            <a:off x="8863262" y="873788"/>
            <a:ext cx="3646525" cy="247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2992" y="3593314"/>
            <a:ext cx="3168874" cy="296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dVRK-S Design</a:t>
            </a:r>
            <a:endParaRPr/>
          </a:p>
        </p:txBody>
      </p:sp>
      <p:sp>
        <p:nvSpPr>
          <p:cNvPr id="253" name="Google Shape;253;p25"/>
          <p:cNvSpPr txBox="1"/>
          <p:nvPr>
            <p:ph idx="1" type="body"/>
          </p:nvPr>
        </p:nvSpPr>
        <p:spPr>
          <a:xfrm>
            <a:off x="600425" y="1825625"/>
            <a:ext cx="4786800" cy="4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Existing e</a:t>
            </a:r>
            <a:r>
              <a:rPr lang="en-US" sz="2400"/>
              <a:t>mbedded ESPM for low voltage IOs</a:t>
            </a:r>
            <a:endParaRPr sz="2400"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</a:t>
            </a:r>
            <a:r>
              <a:rPr lang="en-US" sz="2400"/>
              <a:t>ustom firmware</a:t>
            </a:r>
            <a:endParaRPr sz="2400"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JTAG programming device attached to arm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dRAC for motor power (1 vs 2 QLAs, PWM vs linear amps)</a:t>
            </a:r>
            <a:endParaRPr sz="2400"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Same FPGA for logic (1 vs 2)</a:t>
            </a:r>
            <a:endParaRPr/>
          </a:p>
          <a:p>
            <a:pPr indent="-3460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V2 works</a:t>
            </a:r>
            <a:endParaRPr/>
          </a:p>
          <a:p>
            <a:pPr indent="-3460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V3 better</a:t>
            </a:r>
            <a:endParaRPr sz="2400"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More compact, lower cost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Same FPGA so compatible with older</a:t>
            </a:r>
            <a:r>
              <a:rPr lang="en-US" sz="2400"/>
              <a:t> generation systems (FireWire bus, e-stop)</a:t>
            </a:r>
            <a:endParaRPr sz="2400"/>
          </a:p>
        </p:txBody>
      </p:sp>
      <p:pic>
        <p:nvPicPr>
          <p:cNvPr id="254" name="Google Shape;254;p25"/>
          <p:cNvPicPr preferRelativeResize="0"/>
          <p:nvPr/>
        </p:nvPicPr>
        <p:blipFill rotWithShape="1">
          <a:blip r:embed="rId3">
            <a:alphaModFix/>
          </a:blip>
          <a:srcRect b="0" l="6593" r="0" t="0"/>
          <a:stretch/>
        </p:blipFill>
        <p:spPr>
          <a:xfrm rot="10800000">
            <a:off x="9276325" y="481051"/>
            <a:ext cx="2313875" cy="329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6920734" y="6199703"/>
            <a:ext cx="48900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from Jie Ying Wu, Keshuai Xu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 rotWithShape="1">
          <a:blip r:embed="rId4">
            <a:alphaModFix/>
          </a:blip>
          <a:srcRect b="0" l="0" r="0" t="17092"/>
          <a:stretch/>
        </p:blipFill>
        <p:spPr>
          <a:xfrm>
            <a:off x="5279614" y="4065104"/>
            <a:ext cx="6531173" cy="200563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5499675" y="1825625"/>
            <a:ext cx="3664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Status: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Parts procured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Blank PCBs being fabricated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Requested quote for assembly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dVRK-S</a:t>
            </a:r>
            <a:r>
              <a:rPr lang="en-US"/>
              <a:t> Software</a:t>
            </a:r>
            <a:endParaRPr/>
          </a:p>
        </p:txBody>
      </p:sp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838200" y="1825625"/>
            <a:ext cx="106311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Unified code base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</a:t>
            </a:r>
            <a:r>
              <a:rPr lang="en-US"/>
              <a:t>ompiled once for Classic or S arms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 configuration files, same GUI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Same API/ROS topics: Code that works on dVRK Classic should work on dVRK-S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mix generations of PSMs and ECMs on single testbed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Video using prototype controller and development branch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https://youtu.be/7DxG2f0MlxQ</a:t>
            </a:r>
            <a:r>
              <a:rPr lang="en-US"/>
              <a:t> 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974037" y="5661095"/>
            <a:ext cx="410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 at Intuitive Surgical booth ICRA 2022, Philadelphia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ROS 2 (beta)</a:t>
            </a:r>
            <a:endParaRPr/>
          </a:p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419675" y="1690825"/>
            <a:ext cx="10708200" cy="28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dVRK core software is </a:t>
            </a:r>
            <a:r>
              <a:rPr lang="en-US"/>
              <a:t>independent</a:t>
            </a:r>
            <a:r>
              <a:rPr lang="en-US"/>
              <a:t> of ROS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Integration for ROS </a:t>
            </a:r>
            <a:r>
              <a:rPr lang="en-US"/>
              <a:t>encapsulated</a:t>
            </a:r>
            <a:r>
              <a:rPr lang="en-US"/>
              <a:t> in </a:t>
            </a:r>
            <a:r>
              <a:rPr i="1" lang="en-US"/>
              <a:t>cisst-CRTK-ROS</a:t>
            </a:r>
            <a:r>
              <a:rPr lang="en-US"/>
              <a:t> bridge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Developed </a:t>
            </a:r>
            <a:r>
              <a:rPr i="1" lang="en-US"/>
              <a:t>cisst-CRTK-ROS</a:t>
            </a:r>
            <a:r>
              <a:rPr b="1" i="1" lang="en-US"/>
              <a:t>2</a:t>
            </a:r>
            <a:r>
              <a:rPr lang="en-US"/>
              <a:t> bridge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1" name="Google Shape;2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03" y="3253228"/>
            <a:ext cx="5518767" cy="191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/>
          <p:nvPr/>
        </p:nvSpPr>
        <p:spPr>
          <a:xfrm>
            <a:off x="4855971" y="3186037"/>
            <a:ext cx="1438500" cy="200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312" y="4464373"/>
            <a:ext cx="5759148" cy="1996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7"/>
          <p:cNvCxnSpPr>
            <a:stCxn id="272" idx="3"/>
            <a:endCxn id="275" idx="1"/>
          </p:cNvCxnSpPr>
          <p:nvPr/>
        </p:nvCxnSpPr>
        <p:spPr>
          <a:xfrm>
            <a:off x="6294471" y="4189987"/>
            <a:ext cx="3572700" cy="1272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27"/>
          <p:cNvSpPr/>
          <p:nvPr/>
        </p:nvSpPr>
        <p:spPr>
          <a:xfrm>
            <a:off x="9867196" y="4458708"/>
            <a:ext cx="1438500" cy="200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ROS 2 (beta)</a:t>
            </a:r>
            <a:endParaRPr/>
          </a:p>
        </p:txBody>
      </p:sp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838200" y="1402425"/>
            <a:ext cx="10515600" cy="52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Beta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dVRK ROS 2 node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Colcon build configuration and instructions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Python client API (using CRTK ROS Python client)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Missing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Calibration scripts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Launch files, URDF and anything RViz2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Matlab client API (required for MTM gravity compensation calibration)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Primary platform will still be ROS 1 for </a:t>
            </a:r>
            <a:r>
              <a:rPr lang="en-US"/>
              <a:t>foreseeable</a:t>
            </a:r>
            <a:r>
              <a:rPr lang="en-US"/>
              <a:t> future but we want to make sure we are ready for ROS 2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OSRF has been “forced” to add ROS 1 Noetic for Ubuntu 20.04, not sure this will happen for Ubuntu 22.04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Releases</a:t>
            </a:r>
            <a:endParaRPr/>
          </a:p>
        </p:txBody>
      </p:sp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415600" y="1536624"/>
            <a:ext cx="113607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dVRK </a:t>
            </a:r>
            <a:r>
              <a:rPr lang="en-US"/>
              <a:t>2.1.0 released August 2021: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 Support for more instruments, Classic and S/Si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 Better support for custom instruments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https://github.com/jhu-dvrk/sawIntuitiveResearchKit/releases/tag/2.1.0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dVRK 2.2.0 targeting May/June 2022: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Bug fixes, minor API changes: Easier upgrade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Future proofing: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New configuration file generator (python based)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ROS 2 preliminary support (including colcon build)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Support for dVRK-S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Releases</a:t>
            </a:r>
            <a:endParaRPr/>
          </a:p>
        </p:txBody>
      </p:sp>
      <p:sp>
        <p:nvSpPr>
          <p:cNvPr id="293" name="Google Shape;293;p30"/>
          <p:cNvSpPr txBox="1"/>
          <p:nvPr>
            <p:ph idx="1" type="body"/>
          </p:nvPr>
        </p:nvSpPr>
        <p:spPr>
          <a:xfrm>
            <a:off x="415600" y="1536624"/>
            <a:ext cx="113607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Firmware 8 targeting May/June 2022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 minima: Dallas dongle, dRAC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Maybe for rev 9: </a:t>
            </a:r>
            <a:r>
              <a:rPr lang="en-US"/>
              <a:t>QLA 1.5, FPGA 3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Hardware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dates are tentative, many dependencies not under our control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Components stockpiled, initial designs completed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Test run for new designs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dRAC with FPGA 2: within weeks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QLA 1.5 and FPGA 3: within months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Production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20 dVRK-S controllers: Summer 2022</a:t>
            </a:r>
            <a:endParaRPr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40 dVRK Classic controllers: Summer/Fall 2022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838200" y="365125"/>
            <a:ext cx="10515600" cy="987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AccelNet Surgical Robotics Challenge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838200" y="1918220"/>
            <a:ext cx="5181600" cy="3605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Entries due May 1, 2022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Simulation-based, using AMBF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Focus on surgical autonomy: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Needle detection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Needle driving</a:t>
            </a:r>
            <a:endParaRPr/>
          </a:p>
          <a:p>
            <a:pPr indent="-228600" lvl="1" marL="6858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Suturing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Cash prizes and travel grants for future in-person challenges</a:t>
            </a:r>
            <a:endParaRPr/>
          </a:p>
        </p:txBody>
      </p:sp>
      <p:pic>
        <p:nvPicPr>
          <p:cNvPr id="300" name="Google Shape;300;p3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099" y="2608879"/>
            <a:ext cx="51816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1"/>
          <p:cNvSpPr txBox="1"/>
          <p:nvPr/>
        </p:nvSpPr>
        <p:spPr>
          <a:xfrm>
            <a:off x="838200" y="1347680"/>
            <a:ext cx="8747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https://collaborative-robotics.github.io/surgical-robotics-challenge/challenge-2021.html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6134099" y="1858916"/>
            <a:ext cx="52578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video created via teleoperation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Can you do it autonomously?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7012" y="5665433"/>
            <a:ext cx="958602" cy="96309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/>
          <p:nvPr/>
        </p:nvSpPr>
        <p:spPr>
          <a:xfrm>
            <a:off x="7084640" y="6007904"/>
            <a:ext cx="21303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OISE-1927275 (WPI)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csr_rgb" id="305" name="Google Shape;30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6789" y="5734287"/>
            <a:ext cx="2119318" cy="73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11596" y="5717176"/>
            <a:ext cx="1466003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1"/>
          <p:cNvSpPr/>
          <p:nvPr/>
        </p:nvSpPr>
        <p:spPr>
          <a:xfrm>
            <a:off x="2845460" y="6007904"/>
            <a:ext cx="2174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OISE-1927354 (JHU)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Raven/dVRK Research Symposium</a:t>
            </a:r>
            <a:endParaRPr/>
          </a:p>
        </p:txBody>
      </p:sp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838200" y="1825625"/>
            <a:ext cx="105156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Is there interest in continuing this online event?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Have not yet advertised for Session 3</a:t>
            </a:r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719" y="3250274"/>
            <a:ext cx="9501579" cy="33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/>
          <p:nvPr/>
        </p:nvSpPr>
        <p:spPr>
          <a:xfrm>
            <a:off x="1558650" y="2819225"/>
            <a:ext cx="769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hlink"/>
                </a:solidFill>
                <a:hlinkClick r:id="rId4"/>
              </a:rPr>
              <a:t>https://collaborative-robotics.github.io/crtk-2021-research-symposium.html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838200" y="1825624"/>
            <a:ext cx="10515600" cy="4644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Controller build update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Technical Updates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FPGA and QLA designs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dVRK Next Generation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da Vinci instrument identification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ROS 2</a:t>
            </a:r>
            <a:endParaRPr sz="2000"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Software release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Announcements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AccelNet Surgical Robotics Challenge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Raven/dVRK Research Symposium, Session 3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Community Announcements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Community Presentations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PI Session (Breakout)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Controller Build Update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838200" y="1825624"/>
            <a:ext cx="5582478" cy="2155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Major impact due to global chip shortage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FPGA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QLA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Other parts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198" y="2466766"/>
            <a:ext cx="7190411" cy="39246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16"/>
          <p:cNvGraphicFramePr/>
          <p:nvPr/>
        </p:nvGraphicFramePr>
        <p:xfrm>
          <a:off x="838200" y="39813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{1B754F73-182E-44C2-978E-412F35F76141}</a:tableStyleId>
              </a:tblPr>
              <a:tblGrid>
                <a:gridCol w="1384300"/>
                <a:gridCol w="13843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Spartan 6 FPGA Quotes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9/20/21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$29.25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11/22/21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$512.00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Today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&gt; $1,000.00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5" name="Google Shape;105;p16"/>
          <p:cNvSpPr txBox="1"/>
          <p:nvPr/>
        </p:nvSpPr>
        <p:spPr>
          <a:xfrm>
            <a:off x="610704" y="5600170"/>
            <a:ext cx="37525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present, only availability is from questionable distributors (scalpers)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623313" y="5178287"/>
            <a:ext cx="745435" cy="421883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Original Controller Build Process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2206484" y="2126972"/>
            <a:ext cx="1838739" cy="1033669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how many to build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4535553" y="2126971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quotes from vendors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64622" y="2126970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quotes for dVRK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9312960" y="2126970"/>
            <a:ext cx="1838739" cy="1033669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upfront payments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1664801" y="4323471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vendor deposits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4113966" y="4320301"/>
            <a:ext cx="1838739" cy="1033669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 parts, assemble, test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8271004" y="4320300"/>
            <a:ext cx="1103246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9909308" y="4320577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remaining balance and pay vendors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7"/>
          <p:cNvCxnSpPr>
            <a:stCxn id="112" idx="3"/>
            <a:endCxn id="113" idx="1"/>
          </p:cNvCxnSpPr>
          <p:nvPr/>
        </p:nvCxnSpPr>
        <p:spPr>
          <a:xfrm>
            <a:off x="4045223" y="2643807"/>
            <a:ext cx="490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1" name="Google Shape;121;p17"/>
          <p:cNvCxnSpPr>
            <a:stCxn id="113" idx="3"/>
            <a:endCxn id="114" idx="1"/>
          </p:cNvCxnSpPr>
          <p:nvPr/>
        </p:nvCxnSpPr>
        <p:spPr>
          <a:xfrm>
            <a:off x="6374292" y="2643806"/>
            <a:ext cx="490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2" name="Google Shape;122;p17"/>
          <p:cNvCxnSpPr>
            <a:endCxn id="115" idx="1"/>
          </p:cNvCxnSpPr>
          <p:nvPr/>
        </p:nvCxnSpPr>
        <p:spPr>
          <a:xfrm>
            <a:off x="8703360" y="2643805"/>
            <a:ext cx="6096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3" name="Google Shape;123;p17"/>
          <p:cNvCxnSpPr>
            <a:stCxn id="116" idx="3"/>
            <a:endCxn id="117" idx="1"/>
          </p:cNvCxnSpPr>
          <p:nvPr/>
        </p:nvCxnSpPr>
        <p:spPr>
          <a:xfrm flipH="1" rot="10800000">
            <a:off x="3503540" y="4837006"/>
            <a:ext cx="6105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4" name="Google Shape;124;p17"/>
          <p:cNvCxnSpPr>
            <a:stCxn id="125" idx="4"/>
            <a:endCxn id="118" idx="1"/>
          </p:cNvCxnSpPr>
          <p:nvPr/>
        </p:nvCxnSpPr>
        <p:spPr>
          <a:xfrm>
            <a:off x="7656435" y="4837134"/>
            <a:ext cx="6147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6" name="Google Shape;126;p17"/>
          <p:cNvCxnSpPr>
            <a:stCxn id="118" idx="3"/>
            <a:endCxn id="119" idx="1"/>
          </p:cNvCxnSpPr>
          <p:nvPr/>
        </p:nvCxnSpPr>
        <p:spPr>
          <a:xfrm>
            <a:off x="9374250" y="4837135"/>
            <a:ext cx="535200" cy="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7" name="Google Shape;127;p17"/>
          <p:cNvCxnSpPr>
            <a:stCxn id="115" idx="2"/>
            <a:endCxn id="128" idx="4"/>
          </p:cNvCxnSpPr>
          <p:nvPr/>
        </p:nvCxnSpPr>
        <p:spPr>
          <a:xfrm rot="5400000">
            <a:off x="5685830" y="-928361"/>
            <a:ext cx="457500" cy="8635500"/>
          </a:xfrm>
          <a:prstGeom prst="bentConnector2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9" name="Google Shape;129;p17"/>
          <p:cNvSpPr txBox="1"/>
          <p:nvPr/>
        </p:nvSpPr>
        <p:spPr>
          <a:xfrm>
            <a:off x="1365796" y="5790528"/>
            <a:ext cx="91738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process took about a year!  Needed to wait for sufficient volume, then was difficult to get upfront payments/deposits from universities.  Cash and Inventory start at 0, end at 0.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03581" y="3041567"/>
            <a:ext cx="1093304" cy="1152937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6563131" y="4260665"/>
            <a:ext cx="1093304" cy="1152937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Inventory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7"/>
          <p:cNvCxnSpPr>
            <a:stCxn id="128" idx="3"/>
            <a:endCxn id="116" idx="1"/>
          </p:cNvCxnSpPr>
          <p:nvPr/>
        </p:nvCxnSpPr>
        <p:spPr>
          <a:xfrm flipH="1" rot="-5400000">
            <a:off x="1034633" y="4210104"/>
            <a:ext cx="645900" cy="614700"/>
          </a:xfrm>
          <a:prstGeom prst="bentConnector2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1" name="Google Shape;131;p17"/>
          <p:cNvCxnSpPr>
            <a:stCxn id="117" idx="3"/>
            <a:endCxn id="125" idx="2"/>
          </p:cNvCxnSpPr>
          <p:nvPr/>
        </p:nvCxnSpPr>
        <p:spPr>
          <a:xfrm>
            <a:off x="5952705" y="4837136"/>
            <a:ext cx="6105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Improved Controller Build Process</a:t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2206484" y="2126972"/>
            <a:ext cx="1838739" cy="103366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how many to build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4535553" y="2126971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quotes from vendors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7390657" y="2137582"/>
            <a:ext cx="1838700" cy="1033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quotes for dVRK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664801" y="4323471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vendors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4113966" y="4320301"/>
            <a:ext cx="1838739" cy="1033669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 parts, assemble, test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8271004" y="4320300"/>
            <a:ext cx="1103246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9909308" y="4320577"/>
            <a:ext cx="1838739" cy="10336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payment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18"/>
          <p:cNvCxnSpPr>
            <a:stCxn id="137" idx="3"/>
            <a:endCxn id="138" idx="1"/>
          </p:cNvCxnSpPr>
          <p:nvPr/>
        </p:nvCxnSpPr>
        <p:spPr>
          <a:xfrm>
            <a:off x="4045223" y="2643807"/>
            <a:ext cx="4902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5" name="Google Shape;145;p18"/>
          <p:cNvCxnSpPr>
            <a:stCxn id="140" idx="3"/>
            <a:endCxn id="141" idx="1"/>
          </p:cNvCxnSpPr>
          <p:nvPr/>
        </p:nvCxnSpPr>
        <p:spPr>
          <a:xfrm flipH="1" rot="10800000">
            <a:off x="3503540" y="4837006"/>
            <a:ext cx="6105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6" name="Google Shape;146;p18"/>
          <p:cNvCxnSpPr>
            <a:stCxn id="147" idx="4"/>
            <a:endCxn id="142" idx="1"/>
          </p:cNvCxnSpPr>
          <p:nvPr/>
        </p:nvCxnSpPr>
        <p:spPr>
          <a:xfrm>
            <a:off x="7656435" y="4837134"/>
            <a:ext cx="6147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8" name="Google Shape;148;p18"/>
          <p:cNvCxnSpPr>
            <a:stCxn id="142" idx="3"/>
            <a:endCxn id="143" idx="1"/>
          </p:cNvCxnSpPr>
          <p:nvPr/>
        </p:nvCxnSpPr>
        <p:spPr>
          <a:xfrm>
            <a:off x="9374250" y="4837135"/>
            <a:ext cx="535200" cy="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9" name="Google Shape;149;p18"/>
          <p:cNvSpPr txBox="1"/>
          <p:nvPr/>
        </p:nvSpPr>
        <p:spPr>
          <a:xfrm>
            <a:off x="1596885" y="6023469"/>
            <a:ext cx="9173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Intuitive Foundation provides initial Cash, which is then translated to Inventory/Cash.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503581" y="3041567"/>
            <a:ext cx="1093304" cy="1152937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6563131" y="4260665"/>
            <a:ext cx="1093304" cy="1152937"/>
          </a:xfrm>
          <a:prstGeom prst="can">
            <a:avLst>
              <a:gd fmla="val 25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Inventory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8"/>
          <p:cNvCxnSpPr>
            <a:stCxn id="150" idx="3"/>
            <a:endCxn id="140" idx="1"/>
          </p:cNvCxnSpPr>
          <p:nvPr/>
        </p:nvCxnSpPr>
        <p:spPr>
          <a:xfrm flipH="1" rot="-5400000">
            <a:off x="1034633" y="4210104"/>
            <a:ext cx="645900" cy="614700"/>
          </a:xfrm>
          <a:prstGeom prst="bentConnector2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" name="Google Shape;152;p18"/>
          <p:cNvCxnSpPr>
            <a:stCxn id="141" idx="3"/>
            <a:endCxn id="147" idx="2"/>
          </p:cNvCxnSpPr>
          <p:nvPr/>
        </p:nvCxnSpPr>
        <p:spPr>
          <a:xfrm>
            <a:off x="5952705" y="4837136"/>
            <a:ext cx="6105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3" name="Google Shape;153;p18"/>
          <p:cNvSpPr txBox="1"/>
          <p:nvPr/>
        </p:nvSpPr>
        <p:spPr>
          <a:xfrm>
            <a:off x="389281" y="1803804"/>
            <a:ext cx="1321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Intuitive Foundation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18"/>
          <p:cNvCxnSpPr>
            <a:stCxn id="153" idx="2"/>
            <a:endCxn id="150" idx="1"/>
          </p:cNvCxnSpPr>
          <p:nvPr/>
        </p:nvCxnSpPr>
        <p:spPr>
          <a:xfrm>
            <a:off x="1050233" y="2450135"/>
            <a:ext cx="0" cy="591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5" name="Google Shape;155;p18"/>
          <p:cNvCxnSpPr>
            <a:stCxn id="138" idx="2"/>
            <a:endCxn id="140" idx="0"/>
          </p:cNvCxnSpPr>
          <p:nvPr/>
        </p:nvCxnSpPr>
        <p:spPr>
          <a:xfrm rot="5400000">
            <a:off x="3438173" y="2306690"/>
            <a:ext cx="1162800" cy="2870700"/>
          </a:xfrm>
          <a:prstGeom prst="bentConnector3">
            <a:avLst>
              <a:gd fmla="val 50001" name="adj1"/>
            </a:avLst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6" name="Google Shape;156;p18"/>
          <p:cNvCxnSpPr>
            <a:stCxn id="139" idx="3"/>
            <a:endCxn id="157" idx="1"/>
          </p:cNvCxnSpPr>
          <p:nvPr/>
        </p:nvCxnSpPr>
        <p:spPr>
          <a:xfrm>
            <a:off x="9229357" y="2654482"/>
            <a:ext cx="706500" cy="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8" name="Google Shape;158;p18"/>
          <p:cNvCxnSpPr>
            <a:stCxn id="143" idx="2"/>
            <a:endCxn id="150" idx="2"/>
          </p:cNvCxnSpPr>
          <p:nvPr/>
        </p:nvCxnSpPr>
        <p:spPr>
          <a:xfrm flipH="1" rot="5400000">
            <a:off x="4798077" y="-676354"/>
            <a:ext cx="1736100" cy="10325100"/>
          </a:xfrm>
          <a:prstGeom prst="bentConnector4">
            <a:avLst>
              <a:gd fmla="val -26908" name="adj1"/>
              <a:gd fmla="val 102214" name="adj2"/>
            </a:avLst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18"/>
          <p:cNvSpPr/>
          <p:nvPr/>
        </p:nvSpPr>
        <p:spPr>
          <a:xfrm>
            <a:off x="9935835" y="2137582"/>
            <a:ext cx="1838700" cy="1033800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upfront payments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18"/>
          <p:cNvCxnSpPr>
            <a:stCxn id="157" idx="2"/>
            <a:endCxn id="142" idx="0"/>
          </p:cNvCxnSpPr>
          <p:nvPr/>
        </p:nvCxnSpPr>
        <p:spPr>
          <a:xfrm rot="5400000">
            <a:off x="9264435" y="2729632"/>
            <a:ext cx="1149000" cy="2032500"/>
          </a:xfrm>
          <a:prstGeom prst="bentConnector3">
            <a:avLst>
              <a:gd fmla="val 49996" name="adj1"/>
            </a:avLst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Overcoming the Global Chip Shortage</a:t>
            </a:r>
            <a:endParaRPr/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Only possible due to Intuitive Foundation!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Intuitive Foundation contribution used to build inventory of chips, which are then provided to vendors for assembly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FPGA and QLA had to be redesigned (next slides)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Build has been slow due to: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Time to figure out the process (stocking chips)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Time to redesign the boards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FPGA V3.0</a:t>
            </a:r>
            <a:endParaRPr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838200" y="1690688"/>
            <a:ext cx="6059557" cy="111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Upgrade from Spartan 6 to Zynq (Spartan 7)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Bigger FPGA + dual-core ARM processor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0814" y="2435090"/>
            <a:ext cx="5170004" cy="355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9939132" y="2065758"/>
            <a:ext cx="1510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 x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7229062" y="2065758"/>
            <a:ext cx="15107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Firewire x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8797787" y="2065758"/>
            <a:ext cx="10833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Micro-SD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8926996" y="3966378"/>
            <a:ext cx="8249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FPGA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8855766" y="4931540"/>
            <a:ext cx="10833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838200" y="2807046"/>
            <a:ext cx="5501309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features: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Backward compatible with prior FPGA versions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Ethernet port (2 total, 1GB each)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on ARM processor (1 GB DDR3 RAM)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Micro-SD for firmware upgrades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Status: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Prototype build in process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boards by mid-April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7229062" y="6251052"/>
            <a:ext cx="48900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 from Hao (Simon) Yang, Keshuai Xu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Network Connections</a:t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7790450" y="615925"/>
            <a:ext cx="3028800" cy="1074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8033337" y="873099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9404936" y="873099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7790450" y="5255713"/>
            <a:ext cx="3028800" cy="1074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8033337" y="5512887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9404936" y="5512887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7790450" y="3699575"/>
            <a:ext cx="3028800" cy="1074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8033337" y="3956749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9404936" y="3956749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7790450" y="2157750"/>
            <a:ext cx="3028800" cy="1074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8033337" y="2400599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9404936" y="2400599"/>
            <a:ext cx="1181100" cy="5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FPGA/QLA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8903063" y="2989801"/>
            <a:ext cx="803575" cy="357284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8994350" y="1462301"/>
            <a:ext cx="803575" cy="364396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8828100" y="4517300"/>
            <a:ext cx="803575" cy="339633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8828100" y="6044801"/>
            <a:ext cx="803575" cy="393326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10151658" y="1457022"/>
            <a:ext cx="1111400" cy="2080925"/>
          </a:xfrm>
          <a:custGeom>
            <a:rect b="b" l="l" r="r" t="t"/>
            <a:pathLst>
              <a:path extrusionOk="0" h="83237" w="44456">
                <a:moveTo>
                  <a:pt x="4694" y="0"/>
                </a:moveTo>
                <a:cubicBezTo>
                  <a:pt x="5433" y="3140"/>
                  <a:pt x="3124" y="14593"/>
                  <a:pt x="9127" y="18842"/>
                </a:cubicBezTo>
                <a:cubicBezTo>
                  <a:pt x="15131" y="23091"/>
                  <a:pt x="35173" y="18288"/>
                  <a:pt x="40715" y="25492"/>
                </a:cubicBezTo>
                <a:cubicBezTo>
                  <a:pt x="46257" y="32696"/>
                  <a:pt x="44595" y="52555"/>
                  <a:pt x="42378" y="62068"/>
                </a:cubicBezTo>
                <a:cubicBezTo>
                  <a:pt x="40161" y="71582"/>
                  <a:pt x="34065" y="80264"/>
                  <a:pt x="27415" y="82573"/>
                </a:cubicBezTo>
                <a:cubicBezTo>
                  <a:pt x="20765" y="84882"/>
                  <a:pt x="6911" y="79341"/>
                  <a:pt x="2477" y="75923"/>
                </a:cubicBezTo>
                <a:cubicBezTo>
                  <a:pt x="-1956" y="72506"/>
                  <a:pt x="1091" y="64377"/>
                  <a:pt x="814" y="6206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10130433" y="4545950"/>
            <a:ext cx="1111400" cy="2080925"/>
          </a:xfrm>
          <a:custGeom>
            <a:rect b="b" l="l" r="r" t="t"/>
            <a:pathLst>
              <a:path extrusionOk="0" h="83237" w="44456">
                <a:moveTo>
                  <a:pt x="4694" y="0"/>
                </a:moveTo>
                <a:cubicBezTo>
                  <a:pt x="5433" y="3140"/>
                  <a:pt x="3124" y="14593"/>
                  <a:pt x="9127" y="18842"/>
                </a:cubicBezTo>
                <a:cubicBezTo>
                  <a:pt x="15131" y="23091"/>
                  <a:pt x="35173" y="18288"/>
                  <a:pt x="40715" y="25492"/>
                </a:cubicBezTo>
                <a:cubicBezTo>
                  <a:pt x="46257" y="32696"/>
                  <a:pt x="44595" y="52555"/>
                  <a:pt x="42378" y="62068"/>
                </a:cubicBezTo>
                <a:cubicBezTo>
                  <a:pt x="40161" y="71582"/>
                  <a:pt x="34065" y="80264"/>
                  <a:pt x="27415" y="82573"/>
                </a:cubicBezTo>
                <a:cubicBezTo>
                  <a:pt x="20765" y="84882"/>
                  <a:pt x="6911" y="79341"/>
                  <a:pt x="2477" y="75923"/>
                </a:cubicBezTo>
                <a:cubicBezTo>
                  <a:pt x="-1956" y="72506"/>
                  <a:pt x="1091" y="64377"/>
                  <a:pt x="814" y="6206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7430890" y="2976279"/>
            <a:ext cx="1059725" cy="2133450"/>
          </a:xfrm>
          <a:custGeom>
            <a:rect b="b" l="l" r="r" t="t"/>
            <a:pathLst>
              <a:path extrusionOk="0" h="85338" w="42389">
                <a:moveTo>
                  <a:pt x="33938" y="0"/>
                </a:moveTo>
                <a:cubicBezTo>
                  <a:pt x="33107" y="2402"/>
                  <a:pt x="34122" y="11269"/>
                  <a:pt x="28950" y="14409"/>
                </a:cubicBezTo>
                <a:cubicBezTo>
                  <a:pt x="23778" y="17549"/>
                  <a:pt x="7522" y="12284"/>
                  <a:pt x="2904" y="18842"/>
                </a:cubicBezTo>
                <a:cubicBezTo>
                  <a:pt x="-1714" y="25400"/>
                  <a:pt x="410" y="43227"/>
                  <a:pt x="1241" y="53756"/>
                </a:cubicBezTo>
                <a:cubicBezTo>
                  <a:pt x="2072" y="64286"/>
                  <a:pt x="1704" y="77216"/>
                  <a:pt x="7892" y="82019"/>
                </a:cubicBezTo>
                <a:cubicBezTo>
                  <a:pt x="14081" y="86822"/>
                  <a:pt x="32646" y="85806"/>
                  <a:pt x="38372" y="82573"/>
                </a:cubicBezTo>
                <a:cubicBezTo>
                  <a:pt x="44099" y="79340"/>
                  <a:pt x="41605" y="65948"/>
                  <a:pt x="42251" y="62623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8868328" y="1456346"/>
            <a:ext cx="803575" cy="364396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8769429" y="2999451"/>
            <a:ext cx="803575" cy="364396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8720409" y="4543184"/>
            <a:ext cx="803575" cy="364396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8720409" y="6102087"/>
            <a:ext cx="803575" cy="364396"/>
          </a:xfrm>
          <a:custGeom>
            <a:rect b="b" l="l" r="r" t="t"/>
            <a:pathLst>
              <a:path extrusionOk="0" h="18149" w="32143">
                <a:moveTo>
                  <a:pt x="0" y="1108"/>
                </a:moveTo>
                <a:cubicBezTo>
                  <a:pt x="739" y="3510"/>
                  <a:pt x="1" y="12931"/>
                  <a:pt x="4434" y="15517"/>
                </a:cubicBezTo>
                <a:cubicBezTo>
                  <a:pt x="8868" y="18103"/>
                  <a:pt x="21983" y="19211"/>
                  <a:pt x="26601" y="16625"/>
                </a:cubicBezTo>
                <a:cubicBezTo>
                  <a:pt x="31219" y="14039"/>
                  <a:pt x="31219" y="2771"/>
                  <a:pt x="32143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10277502" y="1450786"/>
            <a:ext cx="1111400" cy="2080925"/>
          </a:xfrm>
          <a:custGeom>
            <a:rect b="b" l="l" r="r" t="t"/>
            <a:pathLst>
              <a:path extrusionOk="0" h="83237" w="44456">
                <a:moveTo>
                  <a:pt x="4694" y="0"/>
                </a:moveTo>
                <a:cubicBezTo>
                  <a:pt x="5433" y="3140"/>
                  <a:pt x="3124" y="14593"/>
                  <a:pt x="9127" y="18842"/>
                </a:cubicBezTo>
                <a:cubicBezTo>
                  <a:pt x="15131" y="23091"/>
                  <a:pt x="35173" y="18288"/>
                  <a:pt x="40715" y="25492"/>
                </a:cubicBezTo>
                <a:cubicBezTo>
                  <a:pt x="46257" y="32696"/>
                  <a:pt x="44595" y="52555"/>
                  <a:pt x="42378" y="62068"/>
                </a:cubicBezTo>
                <a:cubicBezTo>
                  <a:pt x="40161" y="71582"/>
                  <a:pt x="34065" y="80264"/>
                  <a:pt x="27415" y="82573"/>
                </a:cubicBezTo>
                <a:cubicBezTo>
                  <a:pt x="20765" y="84882"/>
                  <a:pt x="6911" y="79341"/>
                  <a:pt x="2477" y="75923"/>
                </a:cubicBezTo>
                <a:cubicBezTo>
                  <a:pt x="-1956" y="72506"/>
                  <a:pt x="1091" y="64377"/>
                  <a:pt x="814" y="62068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10242400" y="4545950"/>
            <a:ext cx="1111400" cy="2080925"/>
          </a:xfrm>
          <a:custGeom>
            <a:rect b="b" l="l" r="r" t="t"/>
            <a:pathLst>
              <a:path extrusionOk="0" h="83237" w="44456">
                <a:moveTo>
                  <a:pt x="4694" y="0"/>
                </a:moveTo>
                <a:cubicBezTo>
                  <a:pt x="5433" y="3140"/>
                  <a:pt x="3124" y="14593"/>
                  <a:pt x="9127" y="18842"/>
                </a:cubicBezTo>
                <a:cubicBezTo>
                  <a:pt x="15131" y="23091"/>
                  <a:pt x="35173" y="18288"/>
                  <a:pt x="40715" y="25492"/>
                </a:cubicBezTo>
                <a:cubicBezTo>
                  <a:pt x="46257" y="32696"/>
                  <a:pt x="44595" y="52555"/>
                  <a:pt x="42378" y="62068"/>
                </a:cubicBezTo>
                <a:cubicBezTo>
                  <a:pt x="40161" y="71582"/>
                  <a:pt x="34065" y="80264"/>
                  <a:pt x="27415" y="82573"/>
                </a:cubicBezTo>
                <a:cubicBezTo>
                  <a:pt x="20765" y="84882"/>
                  <a:pt x="6911" y="79341"/>
                  <a:pt x="2477" y="75923"/>
                </a:cubicBezTo>
                <a:cubicBezTo>
                  <a:pt x="-1956" y="72506"/>
                  <a:pt x="1091" y="64377"/>
                  <a:pt x="814" y="62068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7308788" y="2999451"/>
            <a:ext cx="1059725" cy="2133450"/>
          </a:xfrm>
          <a:custGeom>
            <a:rect b="b" l="l" r="r" t="t"/>
            <a:pathLst>
              <a:path extrusionOk="0" h="85338" w="42389">
                <a:moveTo>
                  <a:pt x="33938" y="0"/>
                </a:moveTo>
                <a:cubicBezTo>
                  <a:pt x="33107" y="2402"/>
                  <a:pt x="34122" y="11269"/>
                  <a:pt x="28950" y="14409"/>
                </a:cubicBezTo>
                <a:cubicBezTo>
                  <a:pt x="23778" y="17549"/>
                  <a:pt x="7522" y="12284"/>
                  <a:pt x="2904" y="18842"/>
                </a:cubicBezTo>
                <a:cubicBezTo>
                  <a:pt x="-1714" y="25400"/>
                  <a:pt x="410" y="43227"/>
                  <a:pt x="1241" y="53756"/>
                </a:cubicBezTo>
                <a:cubicBezTo>
                  <a:pt x="2072" y="64286"/>
                  <a:pt x="1704" y="77216"/>
                  <a:pt x="7892" y="82019"/>
                </a:cubicBezTo>
                <a:cubicBezTo>
                  <a:pt x="14081" y="86822"/>
                  <a:pt x="32646" y="85806"/>
                  <a:pt x="38372" y="82573"/>
                </a:cubicBezTo>
                <a:cubicBezTo>
                  <a:pt x="44099" y="79340"/>
                  <a:pt x="41605" y="65948"/>
                  <a:pt x="42251" y="62623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1181875" y="2794850"/>
            <a:ext cx="1896600" cy="2279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3064625" y="1476900"/>
            <a:ext cx="5292425" cy="1870185"/>
          </a:xfrm>
          <a:custGeom>
            <a:rect b="b" l="l" r="r" t="t"/>
            <a:pathLst>
              <a:path extrusionOk="0" h="77031" w="211697">
                <a:moveTo>
                  <a:pt x="211697" y="0"/>
                </a:moveTo>
                <a:cubicBezTo>
                  <a:pt x="210312" y="3325"/>
                  <a:pt x="213055" y="12849"/>
                  <a:pt x="202987" y="16266"/>
                </a:cubicBezTo>
                <a:cubicBezTo>
                  <a:pt x="192920" y="19684"/>
                  <a:pt x="169976" y="11948"/>
                  <a:pt x="151292" y="20505"/>
                </a:cubicBezTo>
                <a:cubicBezTo>
                  <a:pt x="132609" y="29062"/>
                  <a:pt x="116101" y="58189"/>
                  <a:pt x="90886" y="67610"/>
                </a:cubicBezTo>
                <a:cubicBezTo>
                  <a:pt x="65671" y="77031"/>
                  <a:pt x="15148" y="75461"/>
                  <a:pt x="0" y="77031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3078475" y="4354465"/>
            <a:ext cx="5250875" cy="2279450"/>
          </a:xfrm>
          <a:custGeom>
            <a:rect b="b" l="l" r="r" t="t"/>
            <a:pathLst>
              <a:path extrusionOk="0" h="91178" w="210035">
                <a:moveTo>
                  <a:pt x="210035" y="71102"/>
                </a:moveTo>
                <a:cubicBezTo>
                  <a:pt x="208650" y="73596"/>
                  <a:pt x="210220" y="83848"/>
                  <a:pt x="201722" y="86065"/>
                </a:cubicBezTo>
                <a:cubicBezTo>
                  <a:pt x="193225" y="88282"/>
                  <a:pt x="174013" y="97148"/>
                  <a:pt x="159050" y="84402"/>
                </a:cubicBezTo>
                <a:cubicBezTo>
                  <a:pt x="144087" y="71656"/>
                  <a:pt x="138453" y="23627"/>
                  <a:pt x="111945" y="9588"/>
                </a:cubicBezTo>
                <a:cubicBezTo>
                  <a:pt x="85437" y="-4451"/>
                  <a:pt x="18658" y="1737"/>
                  <a:pt x="0" y="167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3112603" y="2358626"/>
            <a:ext cx="2135221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connection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(Firewire or Ethernet/Firewire)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3122268" y="4342704"/>
            <a:ext cx="24246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non-real-time connection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(Ethernet)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3069112" y="1471952"/>
            <a:ext cx="5451323" cy="2102464"/>
          </a:xfrm>
          <a:custGeom>
            <a:rect b="b" l="l" r="r" t="t"/>
            <a:pathLst>
              <a:path extrusionOk="0" h="77031" w="208654">
                <a:moveTo>
                  <a:pt x="208654" y="0"/>
                </a:moveTo>
                <a:cubicBezTo>
                  <a:pt x="207269" y="3325"/>
                  <a:pt x="209394" y="14955"/>
                  <a:pt x="199961" y="19222"/>
                </a:cubicBezTo>
                <a:cubicBezTo>
                  <a:pt x="190528" y="23489"/>
                  <a:pt x="170232" y="17538"/>
                  <a:pt x="152053" y="25603"/>
                </a:cubicBezTo>
                <a:cubicBezTo>
                  <a:pt x="133874" y="33668"/>
                  <a:pt x="116101" y="58189"/>
                  <a:pt x="90886" y="67610"/>
                </a:cubicBezTo>
                <a:cubicBezTo>
                  <a:pt x="65671" y="77031"/>
                  <a:pt x="15148" y="75461"/>
                  <a:pt x="0" y="77031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21"/>
          <p:cNvCxnSpPr/>
          <p:nvPr/>
        </p:nvCxnSpPr>
        <p:spPr>
          <a:xfrm>
            <a:off x="1699589" y="5685804"/>
            <a:ext cx="795131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21"/>
          <p:cNvCxnSpPr/>
          <p:nvPr/>
        </p:nvCxnSpPr>
        <p:spPr>
          <a:xfrm>
            <a:off x="1699589" y="6115184"/>
            <a:ext cx="795131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21"/>
          <p:cNvSpPr txBox="1"/>
          <p:nvPr/>
        </p:nvSpPr>
        <p:spPr>
          <a:xfrm>
            <a:off x="2685219" y="5468948"/>
            <a:ext cx="942564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Firewire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2685219" y="5899756"/>
            <a:ext cx="942564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Ethernet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7712765" y="6102626"/>
            <a:ext cx="467139" cy="347870"/>
          </a:xfrm>
          <a:custGeom>
            <a:rect b="b" l="l" r="r" t="t"/>
            <a:pathLst>
              <a:path extrusionOk="0" h="347870" w="467139">
                <a:moveTo>
                  <a:pt x="467139" y="0"/>
                </a:moveTo>
                <a:cubicBezTo>
                  <a:pt x="456371" y="85311"/>
                  <a:pt x="445604" y="170622"/>
                  <a:pt x="367748" y="228600"/>
                </a:cubicBezTo>
                <a:cubicBezTo>
                  <a:pt x="289891" y="286578"/>
                  <a:pt x="144945" y="317224"/>
                  <a:pt x="0" y="347870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QLA V1.5</a:t>
            </a:r>
            <a:endParaRPr/>
          </a:p>
        </p:txBody>
      </p:sp>
      <p:sp>
        <p:nvSpPr>
          <p:cNvPr id="227" name="Google Shape;227;p22"/>
          <p:cNvSpPr txBox="1"/>
          <p:nvPr>
            <p:ph idx="1" type="body"/>
          </p:nvPr>
        </p:nvSpPr>
        <p:spPr>
          <a:xfrm>
            <a:off x="566531" y="1571419"/>
            <a:ext cx="5685182" cy="48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Design changes due to parts availability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Different ADC and DAC (handled in firmware)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Other minor changes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Software selectable control: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Analog current control:  existing design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Digital current control (on FPGA)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Prototype by Stefan Kohlgrueber (MCI)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Other minor updates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Feedback of safety chain status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Measure motor supply voltage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Status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Nearly all p</a:t>
            </a:r>
            <a:r>
              <a:rPr lang="en-US" sz="2000"/>
              <a:t>arts procured (one left)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 to start soon</a:t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8980" y="1690688"/>
            <a:ext cx="5216489" cy="3731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6096000" y="5572702"/>
            <a:ext cx="56951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Kohlgrueber, Y. Kim, P. Kazanzides, “Model-based design and digital implementation to improve control of the da Vinci Research Kit telerobotic surgical system," ICRA 2021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