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4"/>
  </p:notesMasterIdLst>
  <p:sldIdLst>
    <p:sldId id="256" r:id="rId2"/>
    <p:sldId id="257" r:id="rId3"/>
    <p:sldId id="275" r:id="rId4"/>
    <p:sldId id="273" r:id="rId5"/>
    <p:sldId id="296" r:id="rId6"/>
    <p:sldId id="297" r:id="rId7"/>
    <p:sldId id="274" r:id="rId8"/>
    <p:sldId id="276" r:id="rId9"/>
    <p:sldId id="287" r:id="rId10"/>
    <p:sldId id="277" r:id="rId11"/>
    <p:sldId id="278" r:id="rId12"/>
    <p:sldId id="280" r:id="rId13"/>
    <p:sldId id="279" r:id="rId14"/>
    <p:sldId id="281" r:id="rId15"/>
    <p:sldId id="282" r:id="rId16"/>
    <p:sldId id="283" r:id="rId17"/>
    <p:sldId id="284" r:id="rId18"/>
    <p:sldId id="285" r:id="rId19"/>
    <p:sldId id="286" r:id="rId20"/>
    <p:sldId id="262" r:id="rId21"/>
    <p:sldId id="263" r:id="rId22"/>
    <p:sldId id="264" r:id="rId23"/>
    <p:sldId id="288" r:id="rId24"/>
    <p:sldId id="298" r:id="rId25"/>
    <p:sldId id="299" r:id="rId26"/>
    <p:sldId id="300" r:id="rId27"/>
    <p:sldId id="301" r:id="rId28"/>
    <p:sldId id="302" r:id="rId29"/>
    <p:sldId id="303" r:id="rId30"/>
    <p:sldId id="304" r:id="rId31"/>
    <p:sldId id="290" r:id="rId32"/>
    <p:sldId id="294" r:id="rId33"/>
    <p:sldId id="289" r:id="rId34"/>
    <p:sldId id="291" r:id="rId35"/>
    <p:sldId id="292" r:id="rId36"/>
    <p:sldId id="306" r:id="rId37"/>
    <p:sldId id="307" r:id="rId38"/>
    <p:sldId id="308" r:id="rId39"/>
    <p:sldId id="309" r:id="rId40"/>
    <p:sldId id="310" r:id="rId41"/>
    <p:sldId id="311" r:id="rId42"/>
    <p:sldId id="293"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2FD46E-A997-4ED4-83DA-4E08F5E14092}">
  <a:tblStyle styleId="{302FD46E-A997-4ED4-83DA-4E08F5E14092}"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F5E427-CD0E-374E-BF12-34B9CCDCE16E}" type="doc">
      <dgm:prSet loTypeId="urn:microsoft.com/office/officeart/2005/8/layout/process1" loCatId="" qsTypeId="urn:microsoft.com/office/officeart/2005/8/quickstyle/simple5" qsCatId="simple" csTypeId="urn:microsoft.com/office/officeart/2005/8/colors/accent3_2" csCatId="accent3" phldr="1"/>
      <dgm:spPr/>
      <dgm:t>
        <a:bodyPr/>
        <a:lstStyle/>
        <a:p>
          <a:endParaRPr lang="en-US"/>
        </a:p>
      </dgm:t>
    </dgm:pt>
    <dgm:pt modelId="{76227157-FED5-CD42-BC10-00E4905AC818}">
      <dgm:prSet phldrT="[Text]"/>
      <dgm:spPr/>
      <dgm:t>
        <a:bodyPr/>
        <a:lstStyle/>
        <a:p>
          <a:r>
            <a:rPr lang="en-US" dirty="0">
              <a:solidFill>
                <a:schemeClr val="tx1"/>
              </a:solidFill>
            </a:rPr>
            <a:t>IO: MTM ap </a:t>
          </a:r>
          <a:r>
            <a:rPr lang="en-US" b="1" dirty="0">
              <a:solidFill>
                <a:schemeClr val="tx1"/>
              </a:solidFill>
            </a:rPr>
            <a:t>+ av</a:t>
          </a:r>
        </a:p>
      </dgm:t>
    </dgm:pt>
    <dgm:pt modelId="{5B05C49C-F89E-8F47-AB7C-5BD2F321EC3F}" type="parTrans" cxnId="{A67665AB-69CC-B34E-8088-E8874370FB16}">
      <dgm:prSet/>
      <dgm:spPr/>
      <dgm:t>
        <a:bodyPr/>
        <a:lstStyle/>
        <a:p>
          <a:endParaRPr lang="en-US">
            <a:solidFill>
              <a:schemeClr val="tx1"/>
            </a:solidFill>
          </a:endParaRPr>
        </a:p>
      </dgm:t>
    </dgm:pt>
    <dgm:pt modelId="{041814F8-E2F3-AB46-9EE9-9F357B00EF39}" type="sibTrans" cxnId="{A67665AB-69CC-B34E-8088-E8874370FB16}">
      <dgm:prSet/>
      <dgm:spPr/>
      <dgm:t>
        <a:bodyPr/>
        <a:lstStyle/>
        <a:p>
          <a:endParaRPr lang="en-US">
            <a:solidFill>
              <a:schemeClr val="tx1"/>
            </a:solidFill>
          </a:endParaRPr>
        </a:p>
      </dgm:t>
    </dgm:pt>
    <dgm:pt modelId="{45C05380-07E0-A642-833F-07B3239A4CA0}">
      <dgm:prSet phldrT="[Text]"/>
      <dgm:spPr/>
      <dgm:t>
        <a:bodyPr/>
        <a:lstStyle/>
        <a:p>
          <a:r>
            <a:rPr lang="en-US" dirty="0">
              <a:solidFill>
                <a:schemeClr val="tx1"/>
              </a:solidFill>
            </a:rPr>
            <a:t>Arm: MTM cp </a:t>
          </a:r>
          <a:r>
            <a:rPr lang="en-US" b="1" dirty="0">
              <a:solidFill>
                <a:schemeClr val="tx1"/>
              </a:solidFill>
            </a:rPr>
            <a:t>+ cv</a:t>
          </a:r>
        </a:p>
      </dgm:t>
    </dgm:pt>
    <dgm:pt modelId="{4F19749B-282D-5145-B5F0-C99FAA614D67}" type="parTrans" cxnId="{C36BF3D3-E6E9-7A4A-8CD2-4604A3FEFC97}">
      <dgm:prSet/>
      <dgm:spPr/>
      <dgm:t>
        <a:bodyPr/>
        <a:lstStyle/>
        <a:p>
          <a:endParaRPr lang="en-US">
            <a:solidFill>
              <a:schemeClr val="tx1"/>
            </a:solidFill>
          </a:endParaRPr>
        </a:p>
      </dgm:t>
    </dgm:pt>
    <dgm:pt modelId="{5964E048-96CE-F54E-9FB4-091D3D47B90E}" type="sibTrans" cxnId="{C36BF3D3-E6E9-7A4A-8CD2-4604A3FEFC97}">
      <dgm:prSet/>
      <dgm:spPr/>
      <dgm:t>
        <a:bodyPr/>
        <a:lstStyle/>
        <a:p>
          <a:endParaRPr lang="en-US">
            <a:solidFill>
              <a:schemeClr val="tx1"/>
            </a:solidFill>
          </a:endParaRPr>
        </a:p>
      </dgm:t>
    </dgm:pt>
    <dgm:pt modelId="{78804EF7-1939-A745-8168-6432202F0FE7}">
      <dgm:prSet phldrT="[Text]"/>
      <dgm:spPr/>
      <dgm:t>
        <a:bodyPr/>
        <a:lstStyle/>
        <a:p>
          <a:r>
            <a:rPr lang="en-US" dirty="0" err="1">
              <a:solidFill>
                <a:schemeClr val="tx1"/>
              </a:solidFill>
            </a:rPr>
            <a:t>Teleop</a:t>
          </a:r>
          <a:r>
            <a:rPr lang="en-US" dirty="0">
              <a:solidFill>
                <a:schemeClr val="tx1"/>
              </a:solidFill>
            </a:rPr>
            <a:t>: Scale to PSM cp </a:t>
          </a:r>
          <a:r>
            <a:rPr lang="en-US" b="1" dirty="0">
              <a:solidFill>
                <a:schemeClr val="tx1"/>
              </a:solidFill>
            </a:rPr>
            <a:t>+ cv</a:t>
          </a:r>
        </a:p>
      </dgm:t>
    </dgm:pt>
    <dgm:pt modelId="{884D6D8F-D3FD-4D40-A840-67CFFF37A507}" type="parTrans" cxnId="{930C9022-62B4-EA4E-8F0F-C30E61E065A0}">
      <dgm:prSet/>
      <dgm:spPr/>
      <dgm:t>
        <a:bodyPr/>
        <a:lstStyle/>
        <a:p>
          <a:endParaRPr lang="en-US">
            <a:solidFill>
              <a:schemeClr val="tx1"/>
            </a:solidFill>
          </a:endParaRPr>
        </a:p>
      </dgm:t>
    </dgm:pt>
    <dgm:pt modelId="{39B2EF54-0851-994F-B0B3-0021DBE551F9}" type="sibTrans" cxnId="{930C9022-62B4-EA4E-8F0F-C30E61E065A0}">
      <dgm:prSet/>
      <dgm:spPr/>
      <dgm:t>
        <a:bodyPr/>
        <a:lstStyle/>
        <a:p>
          <a:endParaRPr lang="en-US">
            <a:solidFill>
              <a:schemeClr val="tx1"/>
            </a:solidFill>
          </a:endParaRPr>
        </a:p>
      </dgm:t>
    </dgm:pt>
    <dgm:pt modelId="{F8DEC33A-86E7-1740-A32F-5B430692DB5D}">
      <dgm:prSet/>
      <dgm:spPr/>
      <dgm:t>
        <a:bodyPr/>
        <a:lstStyle/>
        <a:p>
          <a:r>
            <a:rPr lang="en-US" dirty="0">
              <a:solidFill>
                <a:schemeClr val="tx1"/>
              </a:solidFill>
            </a:rPr>
            <a:t>Arm: PSM ap </a:t>
          </a:r>
          <a:r>
            <a:rPr lang="en-US" b="1" dirty="0">
              <a:solidFill>
                <a:schemeClr val="tx1"/>
              </a:solidFill>
            </a:rPr>
            <a:t>+ av</a:t>
          </a:r>
        </a:p>
      </dgm:t>
    </dgm:pt>
    <dgm:pt modelId="{E793461E-832C-D04D-80DD-E87417A1FDAD}" type="parTrans" cxnId="{371082A7-E7CB-7F4C-8AF8-FA1350CF606F}">
      <dgm:prSet/>
      <dgm:spPr/>
      <dgm:t>
        <a:bodyPr/>
        <a:lstStyle/>
        <a:p>
          <a:endParaRPr lang="en-US">
            <a:solidFill>
              <a:schemeClr val="tx1"/>
            </a:solidFill>
          </a:endParaRPr>
        </a:p>
      </dgm:t>
    </dgm:pt>
    <dgm:pt modelId="{00AE29EB-214F-9647-8F07-9947115087E4}" type="sibTrans" cxnId="{371082A7-E7CB-7F4C-8AF8-FA1350CF606F}">
      <dgm:prSet/>
      <dgm:spPr/>
      <dgm:t>
        <a:bodyPr/>
        <a:lstStyle/>
        <a:p>
          <a:endParaRPr lang="en-US">
            <a:solidFill>
              <a:schemeClr val="tx1"/>
            </a:solidFill>
          </a:endParaRPr>
        </a:p>
      </dgm:t>
    </dgm:pt>
    <dgm:pt modelId="{3FD4BC42-BC11-694C-AF86-0A7A82940BD8}">
      <dgm:prSet/>
      <dgm:spPr/>
      <dgm:t>
        <a:bodyPr/>
        <a:lstStyle/>
        <a:p>
          <a:r>
            <a:rPr lang="en-US" dirty="0">
              <a:solidFill>
                <a:schemeClr val="tx1"/>
              </a:solidFill>
            </a:rPr>
            <a:t>PID: PSM ae</a:t>
          </a:r>
        </a:p>
      </dgm:t>
    </dgm:pt>
    <dgm:pt modelId="{295CE289-FA6C-924F-B5BF-B58E796D9301}" type="parTrans" cxnId="{E417EC38-EDB3-AB44-BD88-E3387C4DB006}">
      <dgm:prSet/>
      <dgm:spPr/>
      <dgm:t>
        <a:bodyPr/>
        <a:lstStyle/>
        <a:p>
          <a:endParaRPr lang="en-US">
            <a:solidFill>
              <a:schemeClr val="tx1"/>
            </a:solidFill>
          </a:endParaRPr>
        </a:p>
      </dgm:t>
    </dgm:pt>
    <dgm:pt modelId="{5622BB23-7565-2C47-944A-BA57C3975010}" type="sibTrans" cxnId="{E417EC38-EDB3-AB44-BD88-E3387C4DB006}">
      <dgm:prSet/>
      <dgm:spPr/>
      <dgm:t>
        <a:bodyPr/>
        <a:lstStyle/>
        <a:p>
          <a:endParaRPr lang="en-US">
            <a:solidFill>
              <a:schemeClr val="tx1"/>
            </a:solidFill>
          </a:endParaRPr>
        </a:p>
      </dgm:t>
    </dgm:pt>
    <dgm:pt modelId="{327646D8-4EB6-5747-AA5C-0B0C28C22C22}" type="pres">
      <dgm:prSet presAssocID="{20F5E427-CD0E-374E-BF12-34B9CCDCE16E}" presName="Name0" presStyleCnt="0">
        <dgm:presLayoutVars>
          <dgm:dir/>
          <dgm:resizeHandles val="exact"/>
        </dgm:presLayoutVars>
      </dgm:prSet>
      <dgm:spPr/>
    </dgm:pt>
    <dgm:pt modelId="{A4E60BD0-0331-084F-8C35-F7911E69B492}" type="pres">
      <dgm:prSet presAssocID="{76227157-FED5-CD42-BC10-00E4905AC818}" presName="node" presStyleLbl="node1" presStyleIdx="0" presStyleCnt="5">
        <dgm:presLayoutVars>
          <dgm:bulletEnabled val="1"/>
        </dgm:presLayoutVars>
      </dgm:prSet>
      <dgm:spPr/>
    </dgm:pt>
    <dgm:pt modelId="{B0D1064E-3E96-E34A-896C-B9B5C75858EE}" type="pres">
      <dgm:prSet presAssocID="{041814F8-E2F3-AB46-9EE9-9F357B00EF39}" presName="sibTrans" presStyleLbl="sibTrans2D1" presStyleIdx="0" presStyleCnt="4"/>
      <dgm:spPr/>
    </dgm:pt>
    <dgm:pt modelId="{5F993838-D48E-A84A-B9B3-EF04F71C2AA4}" type="pres">
      <dgm:prSet presAssocID="{041814F8-E2F3-AB46-9EE9-9F357B00EF39}" presName="connectorText" presStyleLbl="sibTrans2D1" presStyleIdx="0" presStyleCnt="4"/>
      <dgm:spPr/>
    </dgm:pt>
    <dgm:pt modelId="{911FBACC-4568-8F43-964A-461629E8407D}" type="pres">
      <dgm:prSet presAssocID="{45C05380-07E0-A642-833F-07B3239A4CA0}" presName="node" presStyleLbl="node1" presStyleIdx="1" presStyleCnt="5">
        <dgm:presLayoutVars>
          <dgm:bulletEnabled val="1"/>
        </dgm:presLayoutVars>
      </dgm:prSet>
      <dgm:spPr/>
    </dgm:pt>
    <dgm:pt modelId="{C3C08F71-200A-0448-BC4A-672D065B86B7}" type="pres">
      <dgm:prSet presAssocID="{5964E048-96CE-F54E-9FB4-091D3D47B90E}" presName="sibTrans" presStyleLbl="sibTrans2D1" presStyleIdx="1" presStyleCnt="4"/>
      <dgm:spPr/>
    </dgm:pt>
    <dgm:pt modelId="{2AD10B0B-29BB-A14F-AC75-9B80A70B923A}" type="pres">
      <dgm:prSet presAssocID="{5964E048-96CE-F54E-9FB4-091D3D47B90E}" presName="connectorText" presStyleLbl="sibTrans2D1" presStyleIdx="1" presStyleCnt="4"/>
      <dgm:spPr/>
    </dgm:pt>
    <dgm:pt modelId="{6ABE9A92-E795-6F45-9B44-32AE2D8F319A}" type="pres">
      <dgm:prSet presAssocID="{78804EF7-1939-A745-8168-6432202F0FE7}" presName="node" presStyleLbl="node1" presStyleIdx="2" presStyleCnt="5">
        <dgm:presLayoutVars>
          <dgm:bulletEnabled val="1"/>
        </dgm:presLayoutVars>
      </dgm:prSet>
      <dgm:spPr/>
    </dgm:pt>
    <dgm:pt modelId="{EC43B1E7-41C5-3F40-AC34-DEFDDB8B1842}" type="pres">
      <dgm:prSet presAssocID="{39B2EF54-0851-994F-B0B3-0021DBE551F9}" presName="sibTrans" presStyleLbl="sibTrans2D1" presStyleIdx="2" presStyleCnt="4"/>
      <dgm:spPr/>
    </dgm:pt>
    <dgm:pt modelId="{5F877F04-926B-804E-B7E9-FACD9AFE3294}" type="pres">
      <dgm:prSet presAssocID="{39B2EF54-0851-994F-B0B3-0021DBE551F9}" presName="connectorText" presStyleLbl="sibTrans2D1" presStyleIdx="2" presStyleCnt="4"/>
      <dgm:spPr/>
    </dgm:pt>
    <dgm:pt modelId="{B5947559-E148-DC49-AC86-C86C979E1650}" type="pres">
      <dgm:prSet presAssocID="{F8DEC33A-86E7-1740-A32F-5B430692DB5D}" presName="node" presStyleLbl="node1" presStyleIdx="3" presStyleCnt="5">
        <dgm:presLayoutVars>
          <dgm:bulletEnabled val="1"/>
        </dgm:presLayoutVars>
      </dgm:prSet>
      <dgm:spPr/>
    </dgm:pt>
    <dgm:pt modelId="{B96786DB-E552-404D-8E3B-10D05EAAD06D}" type="pres">
      <dgm:prSet presAssocID="{00AE29EB-214F-9647-8F07-9947115087E4}" presName="sibTrans" presStyleLbl="sibTrans2D1" presStyleIdx="3" presStyleCnt="4"/>
      <dgm:spPr/>
    </dgm:pt>
    <dgm:pt modelId="{57F4D931-1058-4546-A138-0E3022B3558D}" type="pres">
      <dgm:prSet presAssocID="{00AE29EB-214F-9647-8F07-9947115087E4}" presName="connectorText" presStyleLbl="sibTrans2D1" presStyleIdx="3" presStyleCnt="4"/>
      <dgm:spPr/>
    </dgm:pt>
    <dgm:pt modelId="{5D60978C-215C-7447-92C4-2747D9AC3056}" type="pres">
      <dgm:prSet presAssocID="{3FD4BC42-BC11-694C-AF86-0A7A82940BD8}" presName="node" presStyleLbl="node1" presStyleIdx="4" presStyleCnt="5">
        <dgm:presLayoutVars>
          <dgm:bulletEnabled val="1"/>
        </dgm:presLayoutVars>
      </dgm:prSet>
      <dgm:spPr/>
    </dgm:pt>
  </dgm:ptLst>
  <dgm:cxnLst>
    <dgm:cxn modelId="{930C9022-62B4-EA4E-8F0F-C30E61E065A0}" srcId="{20F5E427-CD0E-374E-BF12-34B9CCDCE16E}" destId="{78804EF7-1939-A745-8168-6432202F0FE7}" srcOrd="2" destOrd="0" parTransId="{884D6D8F-D3FD-4D40-A840-67CFFF37A507}" sibTransId="{39B2EF54-0851-994F-B0B3-0021DBE551F9}"/>
    <dgm:cxn modelId="{3960E029-3E4A-DC48-9D15-21D2D90EF50F}" type="presOf" srcId="{041814F8-E2F3-AB46-9EE9-9F357B00EF39}" destId="{B0D1064E-3E96-E34A-896C-B9B5C75858EE}" srcOrd="0" destOrd="0" presId="urn:microsoft.com/office/officeart/2005/8/layout/process1"/>
    <dgm:cxn modelId="{A0513233-7511-2440-9D36-171870B7F4A4}" type="presOf" srcId="{39B2EF54-0851-994F-B0B3-0021DBE551F9}" destId="{EC43B1E7-41C5-3F40-AC34-DEFDDB8B1842}" srcOrd="0" destOrd="0" presId="urn:microsoft.com/office/officeart/2005/8/layout/process1"/>
    <dgm:cxn modelId="{E417EC38-EDB3-AB44-BD88-E3387C4DB006}" srcId="{20F5E427-CD0E-374E-BF12-34B9CCDCE16E}" destId="{3FD4BC42-BC11-694C-AF86-0A7A82940BD8}" srcOrd="4" destOrd="0" parTransId="{295CE289-FA6C-924F-B5BF-B58E796D9301}" sibTransId="{5622BB23-7565-2C47-944A-BA57C3975010}"/>
    <dgm:cxn modelId="{2A54BF4F-9C7D-DA4F-B081-1D8D45554013}" type="presOf" srcId="{041814F8-E2F3-AB46-9EE9-9F357B00EF39}" destId="{5F993838-D48E-A84A-B9B3-EF04F71C2AA4}" srcOrd="1" destOrd="0" presId="urn:microsoft.com/office/officeart/2005/8/layout/process1"/>
    <dgm:cxn modelId="{508A7C54-7F9E-BB49-AB44-1C5889A2D41C}" type="presOf" srcId="{F8DEC33A-86E7-1740-A32F-5B430692DB5D}" destId="{B5947559-E148-DC49-AC86-C86C979E1650}" srcOrd="0" destOrd="0" presId="urn:microsoft.com/office/officeart/2005/8/layout/process1"/>
    <dgm:cxn modelId="{1AB5B376-5300-9940-9D19-9E302B177D0C}" type="presOf" srcId="{5964E048-96CE-F54E-9FB4-091D3D47B90E}" destId="{2AD10B0B-29BB-A14F-AC75-9B80A70B923A}" srcOrd="1" destOrd="0" presId="urn:microsoft.com/office/officeart/2005/8/layout/process1"/>
    <dgm:cxn modelId="{9D5DF187-EB1B-D048-8351-0D991DC6935F}" type="presOf" srcId="{76227157-FED5-CD42-BC10-00E4905AC818}" destId="{A4E60BD0-0331-084F-8C35-F7911E69B492}" srcOrd="0" destOrd="0" presId="urn:microsoft.com/office/officeart/2005/8/layout/process1"/>
    <dgm:cxn modelId="{371082A7-E7CB-7F4C-8AF8-FA1350CF606F}" srcId="{20F5E427-CD0E-374E-BF12-34B9CCDCE16E}" destId="{F8DEC33A-86E7-1740-A32F-5B430692DB5D}" srcOrd="3" destOrd="0" parTransId="{E793461E-832C-D04D-80DD-E87417A1FDAD}" sibTransId="{00AE29EB-214F-9647-8F07-9947115087E4}"/>
    <dgm:cxn modelId="{A67665AB-69CC-B34E-8088-E8874370FB16}" srcId="{20F5E427-CD0E-374E-BF12-34B9CCDCE16E}" destId="{76227157-FED5-CD42-BC10-00E4905AC818}" srcOrd="0" destOrd="0" parTransId="{5B05C49C-F89E-8F47-AB7C-5BD2F321EC3F}" sibTransId="{041814F8-E2F3-AB46-9EE9-9F357B00EF39}"/>
    <dgm:cxn modelId="{64FEFDAD-E311-C946-8E18-D652AAAF6A5C}" type="presOf" srcId="{45C05380-07E0-A642-833F-07B3239A4CA0}" destId="{911FBACC-4568-8F43-964A-461629E8407D}" srcOrd="0" destOrd="0" presId="urn:microsoft.com/office/officeart/2005/8/layout/process1"/>
    <dgm:cxn modelId="{1DDAEAB4-B21F-4F4D-B018-D8A4C3119CCE}" type="presOf" srcId="{39B2EF54-0851-994F-B0B3-0021DBE551F9}" destId="{5F877F04-926B-804E-B7E9-FACD9AFE3294}" srcOrd="1" destOrd="0" presId="urn:microsoft.com/office/officeart/2005/8/layout/process1"/>
    <dgm:cxn modelId="{37A7D2B6-0D80-804E-8FD7-19BC41388AF5}" type="presOf" srcId="{5964E048-96CE-F54E-9FB4-091D3D47B90E}" destId="{C3C08F71-200A-0448-BC4A-672D065B86B7}" srcOrd="0" destOrd="0" presId="urn:microsoft.com/office/officeart/2005/8/layout/process1"/>
    <dgm:cxn modelId="{F634EBB7-B169-B440-8D2B-8C5D1D899BD8}" type="presOf" srcId="{78804EF7-1939-A745-8168-6432202F0FE7}" destId="{6ABE9A92-E795-6F45-9B44-32AE2D8F319A}" srcOrd="0" destOrd="0" presId="urn:microsoft.com/office/officeart/2005/8/layout/process1"/>
    <dgm:cxn modelId="{627495C1-9753-884D-BFB4-174B37F5B509}" type="presOf" srcId="{00AE29EB-214F-9647-8F07-9947115087E4}" destId="{57F4D931-1058-4546-A138-0E3022B3558D}" srcOrd="1" destOrd="0" presId="urn:microsoft.com/office/officeart/2005/8/layout/process1"/>
    <dgm:cxn modelId="{C36BF3D3-E6E9-7A4A-8CD2-4604A3FEFC97}" srcId="{20F5E427-CD0E-374E-BF12-34B9CCDCE16E}" destId="{45C05380-07E0-A642-833F-07B3239A4CA0}" srcOrd="1" destOrd="0" parTransId="{4F19749B-282D-5145-B5F0-C99FAA614D67}" sibTransId="{5964E048-96CE-F54E-9FB4-091D3D47B90E}"/>
    <dgm:cxn modelId="{029949E1-AED1-D34C-ABCE-62A101D683D7}" type="presOf" srcId="{20F5E427-CD0E-374E-BF12-34B9CCDCE16E}" destId="{327646D8-4EB6-5747-AA5C-0B0C28C22C22}" srcOrd="0" destOrd="0" presId="urn:microsoft.com/office/officeart/2005/8/layout/process1"/>
    <dgm:cxn modelId="{4124E6E5-FC42-A944-AC80-AD347B02EF8C}" type="presOf" srcId="{3FD4BC42-BC11-694C-AF86-0A7A82940BD8}" destId="{5D60978C-215C-7447-92C4-2747D9AC3056}" srcOrd="0" destOrd="0" presId="urn:microsoft.com/office/officeart/2005/8/layout/process1"/>
    <dgm:cxn modelId="{DB6091ED-6AE4-0D4B-9CAF-DF9FE077D9BF}" type="presOf" srcId="{00AE29EB-214F-9647-8F07-9947115087E4}" destId="{B96786DB-E552-404D-8E3B-10D05EAAD06D}" srcOrd="0" destOrd="0" presId="urn:microsoft.com/office/officeart/2005/8/layout/process1"/>
    <dgm:cxn modelId="{EF5C12B4-5F3B-404B-A7D4-6916C21B33C7}" type="presParOf" srcId="{327646D8-4EB6-5747-AA5C-0B0C28C22C22}" destId="{A4E60BD0-0331-084F-8C35-F7911E69B492}" srcOrd="0" destOrd="0" presId="urn:microsoft.com/office/officeart/2005/8/layout/process1"/>
    <dgm:cxn modelId="{1B54E02B-4402-1A47-B0F7-C71EA1DAAC0F}" type="presParOf" srcId="{327646D8-4EB6-5747-AA5C-0B0C28C22C22}" destId="{B0D1064E-3E96-E34A-896C-B9B5C75858EE}" srcOrd="1" destOrd="0" presId="urn:microsoft.com/office/officeart/2005/8/layout/process1"/>
    <dgm:cxn modelId="{40014E58-2AE1-4C43-B7AA-E0E985B1527F}" type="presParOf" srcId="{B0D1064E-3E96-E34A-896C-B9B5C75858EE}" destId="{5F993838-D48E-A84A-B9B3-EF04F71C2AA4}" srcOrd="0" destOrd="0" presId="urn:microsoft.com/office/officeart/2005/8/layout/process1"/>
    <dgm:cxn modelId="{EE1AD0FC-9307-3145-8D41-84E66B2E1198}" type="presParOf" srcId="{327646D8-4EB6-5747-AA5C-0B0C28C22C22}" destId="{911FBACC-4568-8F43-964A-461629E8407D}" srcOrd="2" destOrd="0" presId="urn:microsoft.com/office/officeart/2005/8/layout/process1"/>
    <dgm:cxn modelId="{39691DD5-9313-8841-8CFA-9E55AB0F7F0B}" type="presParOf" srcId="{327646D8-4EB6-5747-AA5C-0B0C28C22C22}" destId="{C3C08F71-200A-0448-BC4A-672D065B86B7}" srcOrd="3" destOrd="0" presId="urn:microsoft.com/office/officeart/2005/8/layout/process1"/>
    <dgm:cxn modelId="{9627AA36-1604-454E-8AF8-DB1FC727E09A}" type="presParOf" srcId="{C3C08F71-200A-0448-BC4A-672D065B86B7}" destId="{2AD10B0B-29BB-A14F-AC75-9B80A70B923A}" srcOrd="0" destOrd="0" presId="urn:microsoft.com/office/officeart/2005/8/layout/process1"/>
    <dgm:cxn modelId="{DCB34966-2656-E146-8D58-16F5A2021C73}" type="presParOf" srcId="{327646D8-4EB6-5747-AA5C-0B0C28C22C22}" destId="{6ABE9A92-E795-6F45-9B44-32AE2D8F319A}" srcOrd="4" destOrd="0" presId="urn:microsoft.com/office/officeart/2005/8/layout/process1"/>
    <dgm:cxn modelId="{7B9CFB50-73C2-4944-81B2-EFFC46C1C858}" type="presParOf" srcId="{327646D8-4EB6-5747-AA5C-0B0C28C22C22}" destId="{EC43B1E7-41C5-3F40-AC34-DEFDDB8B1842}" srcOrd="5" destOrd="0" presId="urn:microsoft.com/office/officeart/2005/8/layout/process1"/>
    <dgm:cxn modelId="{6E37CE88-4EA8-F345-A724-D90BB65F5137}" type="presParOf" srcId="{EC43B1E7-41C5-3F40-AC34-DEFDDB8B1842}" destId="{5F877F04-926B-804E-B7E9-FACD9AFE3294}" srcOrd="0" destOrd="0" presId="urn:microsoft.com/office/officeart/2005/8/layout/process1"/>
    <dgm:cxn modelId="{6C7FC7D6-7E68-FC4E-8A39-7B03F749FC71}" type="presParOf" srcId="{327646D8-4EB6-5747-AA5C-0B0C28C22C22}" destId="{B5947559-E148-DC49-AC86-C86C979E1650}" srcOrd="6" destOrd="0" presId="urn:microsoft.com/office/officeart/2005/8/layout/process1"/>
    <dgm:cxn modelId="{6446EB5E-B7A5-BD43-ABC8-5014BCD4337A}" type="presParOf" srcId="{327646D8-4EB6-5747-AA5C-0B0C28C22C22}" destId="{B96786DB-E552-404D-8E3B-10D05EAAD06D}" srcOrd="7" destOrd="0" presId="urn:microsoft.com/office/officeart/2005/8/layout/process1"/>
    <dgm:cxn modelId="{D57BF87D-29D0-CC49-B164-7B995534186F}" type="presParOf" srcId="{B96786DB-E552-404D-8E3B-10D05EAAD06D}" destId="{57F4D931-1058-4546-A138-0E3022B3558D}" srcOrd="0" destOrd="0" presId="urn:microsoft.com/office/officeart/2005/8/layout/process1"/>
    <dgm:cxn modelId="{38D766F3-10BF-6C4F-9D12-4462EAE9B3BA}" type="presParOf" srcId="{327646D8-4EB6-5747-AA5C-0B0C28C22C22}" destId="{5D60978C-215C-7447-92C4-2747D9AC3056}"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60BD0-0331-084F-8C35-F7911E69B492}">
      <dsp:nvSpPr>
        <dsp:cNvPr id="0" name=""/>
        <dsp:cNvSpPr/>
      </dsp:nvSpPr>
      <dsp:spPr>
        <a:xfrm>
          <a:off x="5447" y="592591"/>
          <a:ext cx="1688827" cy="1013296"/>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IO: MTM ap </a:t>
          </a:r>
          <a:r>
            <a:rPr lang="en-US" sz="2000" b="1" kern="1200" dirty="0">
              <a:solidFill>
                <a:schemeClr val="tx1"/>
              </a:solidFill>
            </a:rPr>
            <a:t>+ av</a:t>
          </a:r>
        </a:p>
      </dsp:txBody>
      <dsp:txXfrm>
        <a:off x="35125" y="622269"/>
        <a:ext cx="1629471" cy="953940"/>
      </dsp:txXfrm>
    </dsp:sp>
    <dsp:sp modelId="{B0D1064E-3E96-E34A-896C-B9B5C75858EE}">
      <dsp:nvSpPr>
        <dsp:cNvPr id="0" name=""/>
        <dsp:cNvSpPr/>
      </dsp:nvSpPr>
      <dsp:spPr>
        <a:xfrm>
          <a:off x="1863157" y="889824"/>
          <a:ext cx="358031" cy="418829"/>
        </a:xfrm>
        <a:prstGeom prst="righ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1863157" y="973590"/>
        <a:ext cx="250622" cy="251297"/>
      </dsp:txXfrm>
    </dsp:sp>
    <dsp:sp modelId="{911FBACC-4568-8F43-964A-461629E8407D}">
      <dsp:nvSpPr>
        <dsp:cNvPr id="0" name=""/>
        <dsp:cNvSpPr/>
      </dsp:nvSpPr>
      <dsp:spPr>
        <a:xfrm>
          <a:off x="2369805" y="592591"/>
          <a:ext cx="1688827" cy="1013296"/>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Arm: MTM cp </a:t>
          </a:r>
          <a:r>
            <a:rPr lang="en-US" sz="2000" b="1" kern="1200" dirty="0">
              <a:solidFill>
                <a:schemeClr val="tx1"/>
              </a:solidFill>
            </a:rPr>
            <a:t>+ cv</a:t>
          </a:r>
        </a:p>
      </dsp:txBody>
      <dsp:txXfrm>
        <a:off x="2399483" y="622269"/>
        <a:ext cx="1629471" cy="953940"/>
      </dsp:txXfrm>
    </dsp:sp>
    <dsp:sp modelId="{C3C08F71-200A-0448-BC4A-672D065B86B7}">
      <dsp:nvSpPr>
        <dsp:cNvPr id="0" name=""/>
        <dsp:cNvSpPr/>
      </dsp:nvSpPr>
      <dsp:spPr>
        <a:xfrm>
          <a:off x="4227515" y="889824"/>
          <a:ext cx="358031" cy="418829"/>
        </a:xfrm>
        <a:prstGeom prst="righ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4227515" y="973590"/>
        <a:ext cx="250622" cy="251297"/>
      </dsp:txXfrm>
    </dsp:sp>
    <dsp:sp modelId="{6ABE9A92-E795-6F45-9B44-32AE2D8F319A}">
      <dsp:nvSpPr>
        <dsp:cNvPr id="0" name=""/>
        <dsp:cNvSpPr/>
      </dsp:nvSpPr>
      <dsp:spPr>
        <a:xfrm>
          <a:off x="4734163" y="592591"/>
          <a:ext cx="1688827" cy="1013296"/>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tx1"/>
              </a:solidFill>
            </a:rPr>
            <a:t>Teleop</a:t>
          </a:r>
          <a:r>
            <a:rPr lang="en-US" sz="2000" kern="1200" dirty="0">
              <a:solidFill>
                <a:schemeClr val="tx1"/>
              </a:solidFill>
            </a:rPr>
            <a:t>: Scale to PSM cp </a:t>
          </a:r>
          <a:r>
            <a:rPr lang="en-US" sz="2000" b="1" kern="1200" dirty="0">
              <a:solidFill>
                <a:schemeClr val="tx1"/>
              </a:solidFill>
            </a:rPr>
            <a:t>+ cv</a:t>
          </a:r>
        </a:p>
      </dsp:txBody>
      <dsp:txXfrm>
        <a:off x="4763841" y="622269"/>
        <a:ext cx="1629471" cy="953940"/>
      </dsp:txXfrm>
    </dsp:sp>
    <dsp:sp modelId="{EC43B1E7-41C5-3F40-AC34-DEFDDB8B1842}">
      <dsp:nvSpPr>
        <dsp:cNvPr id="0" name=""/>
        <dsp:cNvSpPr/>
      </dsp:nvSpPr>
      <dsp:spPr>
        <a:xfrm>
          <a:off x="6591873" y="889824"/>
          <a:ext cx="358031" cy="418829"/>
        </a:xfrm>
        <a:prstGeom prst="righ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6591873" y="973590"/>
        <a:ext cx="250622" cy="251297"/>
      </dsp:txXfrm>
    </dsp:sp>
    <dsp:sp modelId="{B5947559-E148-DC49-AC86-C86C979E1650}">
      <dsp:nvSpPr>
        <dsp:cNvPr id="0" name=""/>
        <dsp:cNvSpPr/>
      </dsp:nvSpPr>
      <dsp:spPr>
        <a:xfrm>
          <a:off x="7098521" y="592591"/>
          <a:ext cx="1688827" cy="1013296"/>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Arm: PSM ap </a:t>
          </a:r>
          <a:r>
            <a:rPr lang="en-US" sz="2000" b="1" kern="1200" dirty="0">
              <a:solidFill>
                <a:schemeClr val="tx1"/>
              </a:solidFill>
            </a:rPr>
            <a:t>+ av</a:t>
          </a:r>
        </a:p>
      </dsp:txBody>
      <dsp:txXfrm>
        <a:off x="7128199" y="622269"/>
        <a:ext cx="1629471" cy="953940"/>
      </dsp:txXfrm>
    </dsp:sp>
    <dsp:sp modelId="{B96786DB-E552-404D-8E3B-10D05EAAD06D}">
      <dsp:nvSpPr>
        <dsp:cNvPr id="0" name=""/>
        <dsp:cNvSpPr/>
      </dsp:nvSpPr>
      <dsp:spPr>
        <a:xfrm>
          <a:off x="8956231" y="889824"/>
          <a:ext cx="358031" cy="418829"/>
        </a:xfrm>
        <a:prstGeom prst="righ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endParaRPr>
        </a:p>
      </dsp:txBody>
      <dsp:txXfrm>
        <a:off x="8956231" y="973590"/>
        <a:ext cx="250622" cy="251297"/>
      </dsp:txXfrm>
    </dsp:sp>
    <dsp:sp modelId="{5D60978C-215C-7447-92C4-2747D9AC3056}">
      <dsp:nvSpPr>
        <dsp:cNvPr id="0" name=""/>
        <dsp:cNvSpPr/>
      </dsp:nvSpPr>
      <dsp:spPr>
        <a:xfrm>
          <a:off x="9462879" y="592591"/>
          <a:ext cx="1688827" cy="1013296"/>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PID: PSM ae</a:t>
          </a:r>
        </a:p>
      </dsp:txBody>
      <dsp:txXfrm>
        <a:off x="9492557" y="622269"/>
        <a:ext cx="1629471" cy="9539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fbcd29371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fbcd29371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76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fbcd293713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fbcd29371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7023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fbcd293713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fbcd29371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436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fbcd293713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fbcd29371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0254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fbcd293713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fbcd29371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254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fbcd293713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fbcd293713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635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119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1286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9.png"/><Relationship Id="rId10"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5.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2.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collaborative-robotics.github.io/crtk-2021-research-symposium.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dirty="0"/>
              <a:t>dVRK PI Meeting</a:t>
            </a:r>
            <a:endParaRPr dirty="0"/>
          </a:p>
        </p:txBody>
      </p:sp>
      <p:sp>
        <p:nvSpPr>
          <p:cNvPr id="89" name="Google Shape;89;p14"/>
          <p:cNvSpPr txBox="1">
            <a:spLocks noGrp="1"/>
          </p:cNvSpPr>
          <p:nvPr>
            <p:ph type="subTitle" idx="1"/>
          </p:nvPr>
        </p:nvSpPr>
        <p:spPr>
          <a:xfrm>
            <a:off x="1524000" y="4352925"/>
            <a:ext cx="9144000" cy="12192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1000"/>
              </a:spcBef>
              <a:spcAft>
                <a:spcPts val="0"/>
              </a:spcAft>
              <a:buClr>
                <a:schemeClr val="dk1"/>
              </a:buClr>
              <a:buSzPts val="3200"/>
              <a:buNone/>
            </a:pPr>
            <a:r>
              <a:rPr lang="en-US" sz="3200" dirty="0"/>
              <a:t>January 25, 2023</a:t>
            </a:r>
          </a:p>
          <a:p>
            <a:pPr marL="0" lvl="0" indent="0" algn="ctr" rtl="0">
              <a:lnSpc>
                <a:spcPct val="90000"/>
              </a:lnSpc>
              <a:spcBef>
                <a:spcPts val="1000"/>
              </a:spcBef>
              <a:spcAft>
                <a:spcPts val="0"/>
              </a:spcAft>
              <a:buClr>
                <a:schemeClr val="dk1"/>
              </a:buClr>
              <a:buSzPts val="3200"/>
              <a:buNone/>
            </a:pPr>
            <a:r>
              <a:rPr lang="en-US" sz="3200" dirty="0"/>
              <a:t>(online)</a:t>
            </a:r>
            <a:endParaRPr sz="3200" dirty="0"/>
          </a:p>
        </p:txBody>
      </p:sp>
      <p:pic>
        <p:nvPicPr>
          <p:cNvPr id="90" name="Google Shape;90;p14" descr="dVRK-square"/>
          <p:cNvPicPr preferRelativeResize="0"/>
          <p:nvPr/>
        </p:nvPicPr>
        <p:blipFill rotWithShape="1">
          <a:blip r:embed="rId3">
            <a:alphaModFix/>
          </a:blip>
          <a:srcRect/>
          <a:stretch/>
        </p:blipFill>
        <p:spPr>
          <a:xfrm>
            <a:off x="9571383" y="4749442"/>
            <a:ext cx="1672530" cy="16725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 Vinci Systems and dVRK Controllers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20399" y="3859608"/>
            <a:ext cx="3465867" cy="2064116"/>
          </a:xfrm>
          <a:prstGeom prst="rect">
            <a:avLst/>
          </a:prstGeom>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8621"/>
          <a:stretch/>
        </p:blipFill>
        <p:spPr bwMode="auto">
          <a:xfrm>
            <a:off x="4414946" y="3548201"/>
            <a:ext cx="3539446" cy="250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44" t="5497" r="917" b="2670"/>
          <a:stretch/>
        </p:blipFill>
        <p:spPr>
          <a:xfrm>
            <a:off x="560913" y="3687420"/>
            <a:ext cx="3588026" cy="2236304"/>
          </a:xfrm>
          <a:prstGeom prst="rect">
            <a:avLst/>
          </a:prstGeom>
        </p:spPr>
      </p:pic>
      <p:sp>
        <p:nvSpPr>
          <p:cNvPr id="8" name="Rectangle 7"/>
          <p:cNvSpPr/>
          <p:nvPr/>
        </p:nvSpPr>
        <p:spPr>
          <a:xfrm>
            <a:off x="2868583" y="2000250"/>
            <a:ext cx="1466850" cy="10096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t>dVRK</a:t>
            </a:r>
          </a:p>
        </p:txBody>
      </p:sp>
      <p:sp>
        <p:nvSpPr>
          <p:cNvPr id="9" name="Rectangle 8"/>
          <p:cNvSpPr/>
          <p:nvPr/>
        </p:nvSpPr>
        <p:spPr>
          <a:xfrm>
            <a:off x="7220967" y="2000250"/>
            <a:ext cx="1466850" cy="10096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t>dVRK-Si</a:t>
            </a:r>
          </a:p>
        </p:txBody>
      </p:sp>
      <p:sp>
        <p:nvSpPr>
          <p:cNvPr id="10" name="TextBox 9"/>
          <p:cNvSpPr txBox="1"/>
          <p:nvPr/>
        </p:nvSpPr>
        <p:spPr>
          <a:xfrm>
            <a:off x="5887053" y="6204089"/>
            <a:ext cx="1477843" cy="369332"/>
          </a:xfrm>
          <a:prstGeom prst="rect">
            <a:avLst/>
          </a:prstGeom>
          <a:noFill/>
        </p:spPr>
        <p:txBody>
          <a:bodyPr wrap="square" rtlCol="0">
            <a:spAutoFit/>
          </a:bodyPr>
          <a:lstStyle/>
          <a:p>
            <a:r>
              <a:rPr lang="en-US" sz="1800" b="1" dirty="0"/>
              <a:t>da Vinci S</a:t>
            </a:r>
          </a:p>
        </p:txBody>
      </p:sp>
      <p:sp>
        <p:nvSpPr>
          <p:cNvPr id="11" name="TextBox 10"/>
          <p:cNvSpPr txBox="1"/>
          <p:nvPr/>
        </p:nvSpPr>
        <p:spPr>
          <a:xfrm>
            <a:off x="1732722" y="6204089"/>
            <a:ext cx="2282687" cy="369332"/>
          </a:xfrm>
          <a:prstGeom prst="rect">
            <a:avLst/>
          </a:prstGeom>
          <a:noFill/>
        </p:spPr>
        <p:txBody>
          <a:bodyPr wrap="square" rtlCol="0">
            <a:spAutoFit/>
          </a:bodyPr>
          <a:lstStyle/>
          <a:p>
            <a:r>
              <a:rPr lang="en-US" sz="1800" b="1" dirty="0"/>
              <a:t>da Vinci “Classic”</a:t>
            </a:r>
          </a:p>
        </p:txBody>
      </p:sp>
      <p:sp>
        <p:nvSpPr>
          <p:cNvPr id="12" name="TextBox 11"/>
          <p:cNvSpPr txBox="1"/>
          <p:nvPr/>
        </p:nvSpPr>
        <p:spPr>
          <a:xfrm>
            <a:off x="9481706" y="6204089"/>
            <a:ext cx="1477843" cy="369332"/>
          </a:xfrm>
          <a:prstGeom prst="rect">
            <a:avLst/>
          </a:prstGeom>
          <a:noFill/>
        </p:spPr>
        <p:txBody>
          <a:bodyPr wrap="square" rtlCol="0">
            <a:spAutoFit/>
          </a:bodyPr>
          <a:lstStyle/>
          <a:p>
            <a:r>
              <a:rPr lang="en-US" sz="1800" b="1" dirty="0"/>
              <a:t>da Vinci Si</a:t>
            </a:r>
          </a:p>
        </p:txBody>
      </p:sp>
      <p:cxnSp>
        <p:nvCxnSpPr>
          <p:cNvPr id="14" name="Straight Arrow Connector 13"/>
          <p:cNvCxnSpPr/>
          <p:nvPr/>
        </p:nvCxnSpPr>
        <p:spPr>
          <a:xfrm flipV="1">
            <a:off x="1470991" y="3009900"/>
            <a:ext cx="1397592" cy="11049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p:cNvCxnSpPr>
            <a:endCxn id="8" idx="2"/>
          </p:cNvCxnSpPr>
          <p:nvPr/>
        </p:nvCxnSpPr>
        <p:spPr>
          <a:xfrm flipV="1">
            <a:off x="3051313" y="3009900"/>
            <a:ext cx="550695" cy="8497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H="1" flipV="1">
            <a:off x="4331669" y="3009900"/>
            <a:ext cx="816702" cy="10253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flipV="1">
            <a:off x="7076661" y="3009900"/>
            <a:ext cx="536713" cy="8497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flipV="1">
            <a:off x="8497957" y="3009900"/>
            <a:ext cx="755374" cy="8497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6565165" y="3337994"/>
            <a:ext cx="745435" cy="307777"/>
          </a:xfrm>
          <a:prstGeom prst="rect">
            <a:avLst/>
          </a:prstGeom>
          <a:noFill/>
        </p:spPr>
        <p:txBody>
          <a:bodyPr wrap="square" rtlCol="0">
            <a:spAutoFit/>
          </a:bodyPr>
          <a:lstStyle/>
          <a:p>
            <a:r>
              <a:rPr lang="en-US" dirty="0"/>
              <a:t>(some)</a:t>
            </a:r>
          </a:p>
        </p:txBody>
      </p:sp>
    </p:spTree>
    <p:extLst>
      <p:ext uri="{BB962C8B-B14F-4D97-AF65-F5344CB8AC3E}">
        <p14:creationId xmlns:p14="http://schemas.microsoft.com/office/powerpoint/2010/main" val="4064501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 of da Vinci S/Si</a:t>
            </a:r>
          </a:p>
        </p:txBody>
      </p:sp>
      <p:pic>
        <p:nvPicPr>
          <p:cNvPr id="3" name="Google Shape;54;p13"/>
          <p:cNvPicPr preferRelativeResize="0"/>
          <p:nvPr/>
        </p:nvPicPr>
        <p:blipFill>
          <a:blip r:embed="rId2">
            <a:alphaModFix/>
          </a:blip>
          <a:stretch>
            <a:fillRect/>
          </a:stretch>
        </p:blipFill>
        <p:spPr>
          <a:xfrm>
            <a:off x="2401957" y="1520687"/>
            <a:ext cx="4992756" cy="4832075"/>
          </a:xfrm>
          <a:prstGeom prst="rect">
            <a:avLst/>
          </a:prstGeom>
          <a:noFill/>
          <a:ln>
            <a:noFill/>
          </a:ln>
        </p:spPr>
      </p:pic>
      <p:sp>
        <p:nvSpPr>
          <p:cNvPr id="5" name="Google Shape;56;p13"/>
          <p:cNvSpPr/>
          <p:nvPr/>
        </p:nvSpPr>
        <p:spPr>
          <a:xfrm>
            <a:off x="4304132" y="2695161"/>
            <a:ext cx="613800" cy="169200"/>
          </a:xfrm>
          <a:prstGeom prst="rect">
            <a:avLst/>
          </a:prstGeom>
          <a:solidFill>
            <a:srgbClr val="99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Helvetica Neue"/>
                <a:ea typeface="Helvetica Neue"/>
                <a:cs typeface="Helvetica Neue"/>
                <a:sym typeface="Helvetica Neue"/>
              </a:rPr>
              <a:t>ESSJ</a:t>
            </a:r>
            <a:endParaRPr sz="1200" b="1">
              <a:solidFill>
                <a:srgbClr val="FFFFFF"/>
              </a:solidFill>
              <a:latin typeface="Helvetica Neue"/>
              <a:ea typeface="Helvetica Neue"/>
              <a:cs typeface="Helvetica Neue"/>
              <a:sym typeface="Helvetica Neue"/>
            </a:endParaRPr>
          </a:p>
        </p:txBody>
      </p:sp>
      <p:sp>
        <p:nvSpPr>
          <p:cNvPr id="6" name="Google Shape;57;p13"/>
          <p:cNvSpPr/>
          <p:nvPr/>
        </p:nvSpPr>
        <p:spPr>
          <a:xfrm>
            <a:off x="3391132" y="5013611"/>
            <a:ext cx="613800" cy="169200"/>
          </a:xfrm>
          <a:prstGeom prst="rect">
            <a:avLst/>
          </a:prstGeom>
          <a:solidFill>
            <a:srgbClr val="99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Helvetica Neue"/>
                <a:ea typeface="Helvetica Neue"/>
                <a:cs typeface="Helvetica Neue"/>
                <a:sym typeface="Helvetica Neue"/>
              </a:rPr>
              <a:t>RAC</a:t>
            </a:r>
            <a:endParaRPr sz="1200" b="1">
              <a:solidFill>
                <a:srgbClr val="FFFFFF"/>
              </a:solidFill>
              <a:latin typeface="Helvetica Neue"/>
              <a:ea typeface="Helvetica Neue"/>
              <a:cs typeface="Helvetica Neue"/>
              <a:sym typeface="Helvetica Neue"/>
            </a:endParaRPr>
          </a:p>
        </p:txBody>
      </p:sp>
      <p:sp>
        <p:nvSpPr>
          <p:cNvPr id="7" name="Google Shape;58;p13"/>
          <p:cNvSpPr/>
          <p:nvPr/>
        </p:nvSpPr>
        <p:spPr>
          <a:xfrm rot="-1431">
            <a:off x="5514824" y="3968758"/>
            <a:ext cx="720600" cy="169200"/>
          </a:xfrm>
          <a:prstGeom prst="rect">
            <a:avLst/>
          </a:prstGeom>
          <a:solidFill>
            <a:srgbClr val="99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Helvetica Neue"/>
                <a:ea typeface="Helvetica Neue"/>
                <a:cs typeface="Helvetica Neue"/>
                <a:sym typeface="Helvetica Neue"/>
              </a:rPr>
              <a:t>ESPM</a:t>
            </a:r>
            <a:endParaRPr sz="1200" b="1">
              <a:solidFill>
                <a:srgbClr val="FFFFFF"/>
              </a:solidFill>
              <a:latin typeface="Helvetica Neue"/>
              <a:ea typeface="Helvetica Neue"/>
              <a:cs typeface="Helvetica Neue"/>
              <a:sym typeface="Helvetica Neue"/>
            </a:endParaRPr>
          </a:p>
        </p:txBody>
      </p:sp>
      <p:sp>
        <p:nvSpPr>
          <p:cNvPr id="8" name="Google Shape;59;p13"/>
          <p:cNvSpPr/>
          <p:nvPr/>
        </p:nvSpPr>
        <p:spPr>
          <a:xfrm rot="-1431">
            <a:off x="6796099" y="3039933"/>
            <a:ext cx="720600" cy="169200"/>
          </a:xfrm>
          <a:prstGeom prst="rect">
            <a:avLst/>
          </a:prstGeom>
          <a:solidFill>
            <a:srgbClr val="99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Helvetica Neue"/>
                <a:ea typeface="Helvetica Neue"/>
                <a:cs typeface="Helvetica Neue"/>
                <a:sym typeface="Helvetica Neue"/>
              </a:rPr>
              <a:t>ESII</a:t>
            </a:r>
            <a:endParaRPr sz="1200" b="1">
              <a:solidFill>
                <a:srgbClr val="FFFFFF"/>
              </a:solidFill>
              <a:latin typeface="Helvetica Neue"/>
              <a:ea typeface="Helvetica Neue"/>
              <a:cs typeface="Helvetica Neue"/>
              <a:sym typeface="Helvetica Neue"/>
            </a:endParaRPr>
          </a:p>
        </p:txBody>
      </p:sp>
      <p:cxnSp>
        <p:nvCxnSpPr>
          <p:cNvPr id="9" name="Google Shape;60;p13"/>
          <p:cNvCxnSpPr/>
          <p:nvPr/>
        </p:nvCxnSpPr>
        <p:spPr>
          <a:xfrm rot="16200000" flipV="1">
            <a:off x="5125671" y="4082062"/>
            <a:ext cx="2298731" cy="1444224"/>
          </a:xfrm>
          <a:prstGeom prst="curvedConnector3">
            <a:avLst>
              <a:gd name="adj1" fmla="val 50000"/>
            </a:avLst>
          </a:prstGeom>
          <a:noFill/>
          <a:ln w="19050" cap="flat" cmpd="sng">
            <a:solidFill>
              <a:schemeClr val="dk1"/>
            </a:solidFill>
            <a:prstDash val="solid"/>
            <a:round/>
            <a:headEnd type="none" w="med" len="med"/>
            <a:tailEnd type="triangle" w="med" len="med"/>
          </a:ln>
        </p:spPr>
      </p:cxnSp>
      <p:cxnSp>
        <p:nvCxnSpPr>
          <p:cNvPr id="10" name="Google Shape;61;p13"/>
          <p:cNvCxnSpPr>
            <a:stCxn id="8" idx="1"/>
          </p:cNvCxnSpPr>
          <p:nvPr/>
        </p:nvCxnSpPr>
        <p:spPr>
          <a:xfrm rot="10800000" flipV="1">
            <a:off x="6512599" y="3124683"/>
            <a:ext cx="283500" cy="226800"/>
          </a:xfrm>
          <a:prstGeom prst="curvedConnector3">
            <a:avLst>
              <a:gd name="adj1" fmla="val 50000"/>
            </a:avLst>
          </a:prstGeom>
          <a:noFill/>
          <a:ln w="19050" cap="flat" cmpd="sng">
            <a:solidFill>
              <a:schemeClr val="dk1"/>
            </a:solidFill>
            <a:prstDash val="solid"/>
            <a:round/>
            <a:headEnd type="none" w="med" len="med"/>
            <a:tailEnd type="triangle" w="med" len="med"/>
          </a:ln>
        </p:spPr>
      </p:cxnSp>
      <p:pic>
        <p:nvPicPr>
          <p:cNvPr id="11" name="Google Shape;62;p13"/>
          <p:cNvPicPr preferRelativeResize="0"/>
          <p:nvPr/>
        </p:nvPicPr>
        <p:blipFill>
          <a:blip r:embed="rId3">
            <a:alphaModFix/>
          </a:blip>
          <a:stretch>
            <a:fillRect/>
          </a:stretch>
        </p:blipFill>
        <p:spPr>
          <a:xfrm>
            <a:off x="1789795" y="4372035"/>
            <a:ext cx="1293999" cy="1725325"/>
          </a:xfrm>
          <a:prstGeom prst="rect">
            <a:avLst/>
          </a:prstGeom>
          <a:noFill/>
          <a:ln>
            <a:noFill/>
          </a:ln>
        </p:spPr>
      </p:pic>
      <p:pic>
        <p:nvPicPr>
          <p:cNvPr id="12" name="Google Shape;63;p13"/>
          <p:cNvPicPr preferRelativeResize="0"/>
          <p:nvPr/>
        </p:nvPicPr>
        <p:blipFill rotWithShape="1">
          <a:blip r:embed="rId4">
            <a:alphaModFix/>
          </a:blip>
          <a:srcRect l="12159" t="13061" r="1417" b="23562"/>
          <a:stretch/>
        </p:blipFill>
        <p:spPr>
          <a:xfrm>
            <a:off x="5841011" y="4543023"/>
            <a:ext cx="2629776" cy="1446374"/>
          </a:xfrm>
          <a:prstGeom prst="rect">
            <a:avLst/>
          </a:prstGeom>
          <a:noFill/>
          <a:ln>
            <a:noFill/>
          </a:ln>
        </p:spPr>
      </p:pic>
      <p:sp>
        <p:nvSpPr>
          <p:cNvPr id="14" name="TextBox 13"/>
          <p:cNvSpPr txBox="1"/>
          <p:nvPr/>
        </p:nvSpPr>
        <p:spPr>
          <a:xfrm>
            <a:off x="8062962" y="1860151"/>
            <a:ext cx="3634408" cy="646331"/>
          </a:xfrm>
          <a:prstGeom prst="rect">
            <a:avLst/>
          </a:prstGeom>
          <a:noFill/>
        </p:spPr>
        <p:txBody>
          <a:bodyPr wrap="square" rtlCol="0">
            <a:spAutoFit/>
          </a:bodyPr>
          <a:lstStyle/>
          <a:p>
            <a:r>
              <a:rPr lang="en-US" sz="1800" b="1" dirty="0"/>
              <a:t>Problem: Proprietary embedded devices everywhere!</a:t>
            </a:r>
          </a:p>
        </p:txBody>
      </p:sp>
      <p:sp>
        <p:nvSpPr>
          <p:cNvPr id="16" name="TextBox 15"/>
          <p:cNvSpPr txBox="1"/>
          <p:nvPr/>
        </p:nvSpPr>
        <p:spPr>
          <a:xfrm>
            <a:off x="8598861" y="4753211"/>
            <a:ext cx="3098509" cy="1200329"/>
          </a:xfrm>
          <a:prstGeom prst="rect">
            <a:avLst/>
          </a:prstGeom>
          <a:noFill/>
        </p:spPr>
        <p:txBody>
          <a:bodyPr wrap="square" rtlCol="0">
            <a:spAutoFit/>
          </a:bodyPr>
          <a:lstStyle/>
          <a:p>
            <a:r>
              <a:rPr lang="en-US" sz="1800" dirty="0"/>
              <a:t>Solution: create alternative firmware with open interface</a:t>
            </a:r>
          </a:p>
          <a:p>
            <a:endParaRPr lang="en-US" sz="1800" dirty="0"/>
          </a:p>
          <a:p>
            <a:r>
              <a:rPr lang="en-US" sz="1800" dirty="0"/>
              <a:t>(credit: </a:t>
            </a:r>
            <a:r>
              <a:rPr lang="en-US" sz="1800" dirty="0" err="1"/>
              <a:t>Jie</a:t>
            </a:r>
            <a:r>
              <a:rPr lang="en-US" sz="1800" dirty="0"/>
              <a:t> Ying Wu)</a:t>
            </a:r>
          </a:p>
        </p:txBody>
      </p:sp>
      <p:sp>
        <p:nvSpPr>
          <p:cNvPr id="17" name="TextBox 16"/>
          <p:cNvSpPr txBox="1"/>
          <p:nvPr/>
        </p:nvSpPr>
        <p:spPr>
          <a:xfrm>
            <a:off x="240541" y="3013083"/>
            <a:ext cx="3029434" cy="1200329"/>
          </a:xfrm>
          <a:prstGeom prst="rect">
            <a:avLst/>
          </a:prstGeom>
          <a:noFill/>
        </p:spPr>
        <p:txBody>
          <a:bodyPr wrap="square" rtlCol="0">
            <a:spAutoFit/>
          </a:bodyPr>
          <a:lstStyle/>
          <a:p>
            <a:r>
              <a:rPr lang="en-US" sz="1800" dirty="0"/>
              <a:t>Solution: replace with dVRK-Si controller</a:t>
            </a:r>
          </a:p>
          <a:p>
            <a:endParaRPr lang="en-US" sz="1800" dirty="0"/>
          </a:p>
          <a:p>
            <a:r>
              <a:rPr lang="en-US" sz="1800" dirty="0"/>
              <a:t>(credit: </a:t>
            </a:r>
            <a:r>
              <a:rPr lang="en-US" sz="1800" dirty="0" err="1"/>
              <a:t>Keshuai</a:t>
            </a:r>
            <a:r>
              <a:rPr lang="en-US" sz="1800" dirty="0"/>
              <a:t> Xu)</a:t>
            </a:r>
          </a:p>
        </p:txBody>
      </p:sp>
      <p:sp>
        <p:nvSpPr>
          <p:cNvPr id="18" name="Freeform 17"/>
          <p:cNvSpPr/>
          <p:nvPr/>
        </p:nvSpPr>
        <p:spPr>
          <a:xfrm>
            <a:off x="3115193" y="6012047"/>
            <a:ext cx="2991678" cy="318065"/>
          </a:xfrm>
          <a:custGeom>
            <a:avLst/>
            <a:gdLst>
              <a:gd name="connsiteX0" fmla="*/ 2991678 w 2991678"/>
              <a:gd name="connsiteY0" fmla="*/ 9939 h 318065"/>
              <a:gd name="connsiteX1" fmla="*/ 1779104 w 2991678"/>
              <a:gd name="connsiteY1" fmla="*/ 318052 h 318065"/>
              <a:gd name="connsiteX2" fmla="*/ 0 w 2991678"/>
              <a:gd name="connsiteY2" fmla="*/ 0 h 318065"/>
              <a:gd name="connsiteX3" fmla="*/ 0 w 2991678"/>
              <a:gd name="connsiteY3" fmla="*/ 0 h 318065"/>
            </a:gdLst>
            <a:ahLst/>
            <a:cxnLst>
              <a:cxn ang="0">
                <a:pos x="connsiteX0" y="connsiteY0"/>
              </a:cxn>
              <a:cxn ang="0">
                <a:pos x="connsiteX1" y="connsiteY1"/>
              </a:cxn>
              <a:cxn ang="0">
                <a:pos x="connsiteX2" y="connsiteY2"/>
              </a:cxn>
              <a:cxn ang="0">
                <a:pos x="connsiteX3" y="connsiteY3"/>
              </a:cxn>
            </a:cxnLst>
            <a:rect l="l" t="t" r="r" b="b"/>
            <a:pathLst>
              <a:path w="2991678" h="318065">
                <a:moveTo>
                  <a:pt x="2991678" y="9939"/>
                </a:moveTo>
                <a:cubicBezTo>
                  <a:pt x="2634697" y="164824"/>
                  <a:pt x="2277717" y="319709"/>
                  <a:pt x="1779104" y="318052"/>
                </a:cubicBezTo>
                <a:cubicBezTo>
                  <a:pt x="1280491" y="316396"/>
                  <a:pt x="0" y="0"/>
                  <a:pt x="0" y="0"/>
                </a:cubicBezTo>
                <a:lnTo>
                  <a:pt x="0" y="0"/>
                </a:lnTo>
              </a:path>
            </a:pathLst>
          </a:custGeom>
          <a:noFill/>
          <a:ln>
            <a:solidFill>
              <a:srgbClr val="FF00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701345" y="6346274"/>
            <a:ext cx="2723322" cy="338554"/>
          </a:xfrm>
          <a:prstGeom prst="rect">
            <a:avLst/>
          </a:prstGeom>
          <a:noFill/>
        </p:spPr>
        <p:txBody>
          <a:bodyPr wrap="square" rtlCol="0">
            <a:spAutoFit/>
          </a:bodyPr>
          <a:lstStyle/>
          <a:p>
            <a:r>
              <a:rPr lang="en-US" sz="1600" dirty="0">
                <a:solidFill>
                  <a:srgbClr val="FF0000"/>
                </a:solidFill>
              </a:rPr>
              <a:t>Sensor feedback via LVDS</a:t>
            </a:r>
          </a:p>
        </p:txBody>
      </p:sp>
    </p:spTree>
    <p:extLst>
      <p:ext uri="{BB962C8B-B14F-4D97-AF65-F5344CB8AC3E}">
        <p14:creationId xmlns:p14="http://schemas.microsoft.com/office/powerpoint/2010/main" val="1057316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dVRK-Si Controller Requirements</a:t>
            </a:r>
          </a:p>
        </p:txBody>
      </p:sp>
      <p:sp>
        <p:nvSpPr>
          <p:cNvPr id="4" name="Text Placeholder 3"/>
          <p:cNvSpPr>
            <a:spLocks noGrp="1"/>
          </p:cNvSpPr>
          <p:nvPr>
            <p:ph type="body" idx="1"/>
          </p:nvPr>
        </p:nvSpPr>
        <p:spPr/>
        <p:txBody>
          <a:bodyPr>
            <a:normAutofit/>
          </a:bodyPr>
          <a:lstStyle/>
          <a:p>
            <a:r>
              <a:rPr lang="en-US" dirty="0"/>
              <a:t>Control up to 7 motors</a:t>
            </a:r>
          </a:p>
          <a:p>
            <a:r>
              <a:rPr lang="en-US" dirty="0"/>
              <a:t>Control up to 3 brakes</a:t>
            </a:r>
          </a:p>
          <a:p>
            <a:r>
              <a:rPr lang="en-US" dirty="0"/>
              <a:t>Reuse embedded electronics in ESPM</a:t>
            </a:r>
          </a:p>
          <a:p>
            <a:pPr lvl="1"/>
            <a:r>
              <a:rPr lang="en-US" dirty="0"/>
              <a:t>Receive sensor feedback via LVDS</a:t>
            </a:r>
          </a:p>
          <a:p>
            <a:r>
              <a:rPr lang="en-US" dirty="0"/>
              <a:t>Leverage, and interoperate with, existing dVRK infrastructure</a:t>
            </a:r>
          </a:p>
          <a:p>
            <a:endParaRPr lang="en-US" dirty="0"/>
          </a:p>
          <a:p>
            <a:pPr marL="114300" indent="0">
              <a:buNone/>
            </a:pPr>
            <a:r>
              <a:rPr lang="en-US" dirty="0"/>
              <a:t>Custom electronics necessary due to non-standard acquisition of sensor feedback</a:t>
            </a:r>
          </a:p>
        </p:txBody>
      </p:sp>
    </p:spTree>
    <p:extLst>
      <p:ext uri="{BB962C8B-B14F-4D97-AF65-F5344CB8AC3E}">
        <p14:creationId xmlns:p14="http://schemas.microsoft.com/office/powerpoint/2010/main" val="2068566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dVRK-Si Approach</a:t>
            </a:r>
          </a:p>
        </p:txBody>
      </p:sp>
      <p:pic>
        <p:nvPicPr>
          <p:cNvPr id="3" name="Google Shape;90;p15"/>
          <p:cNvPicPr preferRelativeResize="0"/>
          <p:nvPr/>
        </p:nvPicPr>
        <p:blipFill>
          <a:blip r:embed="rId2">
            <a:alphaModFix/>
          </a:blip>
          <a:stretch>
            <a:fillRect/>
          </a:stretch>
        </p:blipFill>
        <p:spPr>
          <a:xfrm rot="-5400000">
            <a:off x="4733430" y="3579580"/>
            <a:ext cx="1660238" cy="2213651"/>
          </a:xfrm>
          <a:prstGeom prst="rect">
            <a:avLst/>
          </a:prstGeom>
          <a:noFill/>
          <a:ln>
            <a:noFill/>
          </a:ln>
        </p:spPr>
      </p:pic>
      <p:pic>
        <p:nvPicPr>
          <p:cNvPr id="4" name="Google Shape;91;p15"/>
          <p:cNvPicPr preferRelativeResize="0"/>
          <p:nvPr/>
        </p:nvPicPr>
        <p:blipFill>
          <a:blip r:embed="rId3">
            <a:alphaModFix/>
          </a:blip>
          <a:stretch>
            <a:fillRect/>
          </a:stretch>
        </p:blipFill>
        <p:spPr>
          <a:xfrm rot="-5400000">
            <a:off x="4733430" y="1895772"/>
            <a:ext cx="1660238" cy="2213651"/>
          </a:xfrm>
          <a:prstGeom prst="rect">
            <a:avLst/>
          </a:prstGeom>
          <a:noFill/>
          <a:ln>
            <a:noFill/>
          </a:ln>
        </p:spPr>
      </p:pic>
      <p:pic>
        <p:nvPicPr>
          <p:cNvPr id="5" name="Google Shape;92;p15"/>
          <p:cNvPicPr preferRelativeResize="0"/>
          <p:nvPr/>
        </p:nvPicPr>
        <p:blipFill>
          <a:blip r:embed="rId4">
            <a:alphaModFix/>
          </a:blip>
          <a:stretch>
            <a:fillRect/>
          </a:stretch>
        </p:blipFill>
        <p:spPr>
          <a:xfrm rot="5400000">
            <a:off x="144803" y="2575501"/>
            <a:ext cx="4582561" cy="2514432"/>
          </a:xfrm>
          <a:prstGeom prst="rect">
            <a:avLst/>
          </a:prstGeom>
          <a:noFill/>
          <a:ln>
            <a:noFill/>
          </a:ln>
        </p:spPr>
      </p:pic>
      <p:pic>
        <p:nvPicPr>
          <p:cNvPr id="6" name="Google Shape;93;p15"/>
          <p:cNvPicPr preferRelativeResize="0">
            <a:picLocks noChangeAspect="1"/>
          </p:cNvPicPr>
          <p:nvPr/>
        </p:nvPicPr>
        <p:blipFill rotWithShape="1">
          <a:blip r:embed="rId5">
            <a:alphaModFix/>
          </a:blip>
          <a:srcRect r="19897"/>
          <a:stretch/>
        </p:blipFill>
        <p:spPr>
          <a:xfrm flipH="1">
            <a:off x="7723510" y="1467905"/>
            <a:ext cx="3110141" cy="2327457"/>
          </a:xfrm>
          <a:prstGeom prst="rect">
            <a:avLst/>
          </a:prstGeom>
          <a:noFill/>
          <a:ln>
            <a:noFill/>
          </a:ln>
        </p:spPr>
      </p:pic>
      <p:pic>
        <p:nvPicPr>
          <p:cNvPr id="7" name="Google Shape;94;p15"/>
          <p:cNvPicPr preferRelativeResize="0">
            <a:picLocks noChangeAspect="1"/>
          </p:cNvPicPr>
          <p:nvPr/>
        </p:nvPicPr>
        <p:blipFill rotWithShape="1">
          <a:blip r:embed="rId6">
            <a:alphaModFix amt="50000"/>
          </a:blip>
          <a:srcRect l="12159" t="13061" r="1417" b="23562"/>
          <a:stretch/>
        </p:blipFill>
        <p:spPr>
          <a:xfrm>
            <a:off x="7135955" y="3981969"/>
            <a:ext cx="2561589" cy="1408874"/>
          </a:xfrm>
          <a:prstGeom prst="rect">
            <a:avLst/>
          </a:prstGeom>
          <a:noFill/>
          <a:ln>
            <a:noFill/>
          </a:ln>
        </p:spPr>
      </p:pic>
      <p:pic>
        <p:nvPicPr>
          <p:cNvPr id="8" name="Google Shape;95;p15"/>
          <p:cNvPicPr preferRelativeResize="0">
            <a:picLocks noChangeAspect="1"/>
          </p:cNvPicPr>
          <p:nvPr/>
        </p:nvPicPr>
        <p:blipFill rotWithShape="1">
          <a:blip r:embed="rId7">
            <a:alphaModFix/>
          </a:blip>
          <a:srcRect l="21972" t="19999" r="12634" b="32587"/>
          <a:stretch/>
        </p:blipFill>
        <p:spPr>
          <a:xfrm>
            <a:off x="10057880" y="4176933"/>
            <a:ext cx="1404565" cy="1358273"/>
          </a:xfrm>
          <a:prstGeom prst="rect">
            <a:avLst/>
          </a:prstGeom>
          <a:noFill/>
          <a:ln>
            <a:noFill/>
          </a:ln>
        </p:spPr>
      </p:pic>
      <p:sp>
        <p:nvSpPr>
          <p:cNvPr id="9" name="Google Shape;96;p15"/>
          <p:cNvSpPr txBox="1"/>
          <p:nvPr/>
        </p:nvSpPr>
        <p:spPr>
          <a:xfrm>
            <a:off x="7723510" y="5807996"/>
            <a:ext cx="3386415"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latin typeface="Helvetica Neue"/>
                <a:ea typeface="Helvetica Neue"/>
                <a:cs typeface="Helvetica Neue"/>
                <a:sym typeface="Helvetica Neue"/>
              </a:rPr>
              <a:t>Reprogram custom firmware with ESPM Programmer</a:t>
            </a:r>
            <a:endParaRPr sz="1800" b="1" dirty="0">
              <a:latin typeface="Helvetica Neue"/>
              <a:ea typeface="Helvetica Neue"/>
              <a:cs typeface="Helvetica Neue"/>
              <a:sym typeface="Helvetica Neue"/>
            </a:endParaRPr>
          </a:p>
        </p:txBody>
      </p:sp>
      <p:sp>
        <p:nvSpPr>
          <p:cNvPr id="10" name="Google Shape;97;p15"/>
          <p:cNvSpPr/>
          <p:nvPr/>
        </p:nvSpPr>
        <p:spPr>
          <a:xfrm rot="3610160">
            <a:off x="8534861" y="3000505"/>
            <a:ext cx="720692" cy="169047"/>
          </a:xfrm>
          <a:prstGeom prst="rect">
            <a:avLst/>
          </a:prstGeom>
          <a:solidFill>
            <a:srgbClr val="99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Helvetica Neue"/>
                <a:ea typeface="Helvetica Neue"/>
                <a:cs typeface="Helvetica Neue"/>
                <a:sym typeface="Helvetica Neue"/>
              </a:rPr>
              <a:t>ESPM</a:t>
            </a:r>
            <a:endParaRPr sz="1200" b="1">
              <a:solidFill>
                <a:srgbClr val="FFFFFF"/>
              </a:solidFill>
              <a:latin typeface="Helvetica Neue"/>
              <a:ea typeface="Helvetica Neue"/>
              <a:cs typeface="Helvetica Neue"/>
              <a:sym typeface="Helvetica Neue"/>
            </a:endParaRPr>
          </a:p>
        </p:txBody>
      </p:sp>
      <p:sp>
        <p:nvSpPr>
          <p:cNvPr id="11" name="Google Shape;98;p15"/>
          <p:cNvSpPr/>
          <p:nvPr/>
        </p:nvSpPr>
        <p:spPr>
          <a:xfrm rot="-1431">
            <a:off x="9697580" y="1709863"/>
            <a:ext cx="720600" cy="169200"/>
          </a:xfrm>
          <a:prstGeom prst="rect">
            <a:avLst/>
          </a:prstGeom>
          <a:solidFill>
            <a:srgbClr val="99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Helvetica Neue"/>
                <a:ea typeface="Helvetica Neue"/>
                <a:cs typeface="Helvetica Neue"/>
                <a:sym typeface="Helvetica Neue"/>
              </a:rPr>
              <a:t>ESII</a:t>
            </a:r>
            <a:endParaRPr sz="1200" b="1">
              <a:solidFill>
                <a:srgbClr val="FFFFFF"/>
              </a:solidFill>
              <a:latin typeface="Helvetica Neue"/>
              <a:ea typeface="Helvetica Neue"/>
              <a:cs typeface="Helvetica Neue"/>
              <a:sym typeface="Helvetica Neue"/>
            </a:endParaRPr>
          </a:p>
        </p:txBody>
      </p:sp>
      <p:sp>
        <p:nvSpPr>
          <p:cNvPr id="12" name="Google Shape;99;p15"/>
          <p:cNvSpPr txBox="1"/>
          <p:nvPr/>
        </p:nvSpPr>
        <p:spPr>
          <a:xfrm>
            <a:off x="4682773" y="5974747"/>
            <a:ext cx="198760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latin typeface="Helvetica Neue"/>
                <a:ea typeface="Helvetica Neue"/>
                <a:cs typeface="Helvetica Neue"/>
                <a:sym typeface="Helvetica Neue"/>
              </a:rPr>
              <a:t>dVRK-Si cables</a:t>
            </a:r>
            <a:endParaRPr sz="1800" b="1" dirty="0">
              <a:latin typeface="Helvetica Neue"/>
              <a:ea typeface="Helvetica Neue"/>
              <a:cs typeface="Helvetica Neue"/>
              <a:sym typeface="Helvetica Neue"/>
            </a:endParaRPr>
          </a:p>
        </p:txBody>
      </p:sp>
      <p:sp>
        <p:nvSpPr>
          <p:cNvPr id="13" name="Google Shape;100;p15"/>
          <p:cNvSpPr txBox="1"/>
          <p:nvPr/>
        </p:nvSpPr>
        <p:spPr>
          <a:xfrm>
            <a:off x="1441175" y="5974747"/>
            <a:ext cx="245496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latin typeface="Helvetica Neue"/>
                <a:ea typeface="Helvetica Neue"/>
                <a:cs typeface="Helvetica Neue"/>
                <a:sym typeface="Helvetica Neue"/>
              </a:rPr>
              <a:t>dVRK-Si controller</a:t>
            </a:r>
            <a:endParaRPr sz="1800" b="1" dirty="0">
              <a:latin typeface="Helvetica Neue"/>
              <a:ea typeface="Helvetica Neue"/>
              <a:cs typeface="Helvetica Neue"/>
              <a:sym typeface="Helvetica Neue"/>
            </a:endParaRPr>
          </a:p>
        </p:txBody>
      </p:sp>
    </p:spTree>
    <p:extLst>
      <p:ext uri="{BB962C8B-B14F-4D97-AF65-F5344CB8AC3E}">
        <p14:creationId xmlns:p14="http://schemas.microsoft.com/office/powerpoint/2010/main" val="3939664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Evolution</a:t>
            </a:r>
          </a:p>
        </p:txBody>
      </p:sp>
      <p:sp>
        <p:nvSpPr>
          <p:cNvPr id="3" name="Rectangle 2"/>
          <p:cNvSpPr/>
          <p:nvPr/>
        </p:nvSpPr>
        <p:spPr>
          <a:xfrm>
            <a:off x="2269424" y="5046291"/>
            <a:ext cx="1212573" cy="8746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Custom electronics required</a:t>
            </a:r>
          </a:p>
        </p:txBody>
      </p:sp>
      <p:sp>
        <p:nvSpPr>
          <p:cNvPr id="4" name="Rectangle 3"/>
          <p:cNvSpPr/>
          <p:nvPr/>
        </p:nvSpPr>
        <p:spPr>
          <a:xfrm>
            <a:off x="4694570" y="5038971"/>
            <a:ext cx="1212573" cy="8746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Optimize design for dVRK-Si</a:t>
            </a:r>
          </a:p>
        </p:txBody>
      </p:sp>
      <p:sp>
        <p:nvSpPr>
          <p:cNvPr id="5" name="Rectangle 4"/>
          <p:cNvSpPr/>
          <p:nvPr/>
        </p:nvSpPr>
        <p:spPr>
          <a:xfrm>
            <a:off x="2244578" y="2886925"/>
            <a:ext cx="1212573" cy="8746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Custom electronics available</a:t>
            </a:r>
          </a:p>
        </p:txBody>
      </p:sp>
      <p:sp>
        <p:nvSpPr>
          <p:cNvPr id="6" name="Rectangle 5"/>
          <p:cNvSpPr/>
          <p:nvPr/>
        </p:nvSpPr>
        <p:spPr>
          <a:xfrm>
            <a:off x="4673037" y="2886925"/>
            <a:ext cx="1212573" cy="8746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Adapt design for dVRK</a:t>
            </a:r>
          </a:p>
        </p:txBody>
      </p:sp>
      <p:cxnSp>
        <p:nvCxnSpPr>
          <p:cNvPr id="8" name="Straight Arrow Connector 7"/>
          <p:cNvCxnSpPr>
            <a:stCxn id="5" idx="3"/>
            <a:endCxn id="6" idx="1"/>
          </p:cNvCxnSpPr>
          <p:nvPr/>
        </p:nvCxnSpPr>
        <p:spPr>
          <a:xfrm>
            <a:off x="3457151" y="3324247"/>
            <a:ext cx="121588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p:cNvCxnSpPr>
            <a:stCxn id="3" idx="3"/>
            <a:endCxn id="4" idx="1"/>
          </p:cNvCxnSpPr>
          <p:nvPr/>
        </p:nvCxnSpPr>
        <p:spPr>
          <a:xfrm flipV="1">
            <a:off x="3481997" y="5476293"/>
            <a:ext cx="1212573" cy="73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3781830" y="3009337"/>
            <a:ext cx="596348" cy="314909"/>
          </a:xfrm>
          <a:prstGeom prst="rect">
            <a:avLst/>
          </a:prstGeom>
          <a:noFill/>
        </p:spPr>
        <p:txBody>
          <a:bodyPr wrap="square" rtlCol="0">
            <a:spAutoFit/>
          </a:bodyPr>
          <a:lstStyle/>
          <a:p>
            <a:r>
              <a:rPr lang="en-US" dirty="0"/>
              <a:t>2012</a:t>
            </a:r>
          </a:p>
        </p:txBody>
      </p:sp>
      <p:sp>
        <p:nvSpPr>
          <p:cNvPr id="14" name="TextBox 13"/>
          <p:cNvSpPr txBox="1"/>
          <p:nvPr/>
        </p:nvSpPr>
        <p:spPr>
          <a:xfrm>
            <a:off x="3806675" y="5168703"/>
            <a:ext cx="596348" cy="314909"/>
          </a:xfrm>
          <a:prstGeom prst="rect">
            <a:avLst/>
          </a:prstGeom>
          <a:noFill/>
        </p:spPr>
        <p:txBody>
          <a:bodyPr wrap="square" rtlCol="0">
            <a:spAutoFit/>
          </a:bodyPr>
          <a:lstStyle/>
          <a:p>
            <a:r>
              <a:rPr lang="en-US" dirty="0"/>
              <a:t>2019</a:t>
            </a:r>
          </a:p>
        </p:txBody>
      </p:sp>
      <p:sp>
        <p:nvSpPr>
          <p:cNvPr id="15" name="TextBox 14"/>
          <p:cNvSpPr txBox="1"/>
          <p:nvPr/>
        </p:nvSpPr>
        <p:spPr>
          <a:xfrm>
            <a:off x="6170535" y="4178559"/>
            <a:ext cx="1507435" cy="523220"/>
          </a:xfrm>
          <a:prstGeom prst="rect">
            <a:avLst/>
          </a:prstGeom>
          <a:noFill/>
        </p:spPr>
        <p:txBody>
          <a:bodyPr wrap="square" rtlCol="0">
            <a:spAutoFit/>
          </a:bodyPr>
          <a:lstStyle/>
          <a:p>
            <a:r>
              <a:rPr lang="en-US" dirty="0"/>
              <a:t>Global chip shortage (2021)</a:t>
            </a:r>
          </a:p>
        </p:txBody>
      </p:sp>
      <p:sp>
        <p:nvSpPr>
          <p:cNvPr id="16" name="Rectangle 15"/>
          <p:cNvSpPr/>
          <p:nvPr/>
        </p:nvSpPr>
        <p:spPr>
          <a:xfrm>
            <a:off x="6843077" y="2886924"/>
            <a:ext cx="1212573" cy="8746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Update design</a:t>
            </a:r>
          </a:p>
        </p:txBody>
      </p:sp>
      <p:sp>
        <p:nvSpPr>
          <p:cNvPr id="17" name="Rectangle 16"/>
          <p:cNvSpPr/>
          <p:nvPr/>
        </p:nvSpPr>
        <p:spPr>
          <a:xfrm>
            <a:off x="9596228" y="2893719"/>
            <a:ext cx="1212573" cy="8746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Optimize for dVRK</a:t>
            </a:r>
          </a:p>
        </p:txBody>
      </p:sp>
      <p:sp>
        <p:nvSpPr>
          <p:cNvPr id="18" name="TextBox 17"/>
          <p:cNvSpPr txBox="1"/>
          <p:nvPr/>
        </p:nvSpPr>
        <p:spPr>
          <a:xfrm>
            <a:off x="3443901" y="3388388"/>
            <a:ext cx="1212574" cy="307777"/>
          </a:xfrm>
          <a:prstGeom prst="rect">
            <a:avLst/>
          </a:prstGeom>
          <a:noFill/>
        </p:spPr>
        <p:txBody>
          <a:bodyPr wrap="square" rtlCol="0">
            <a:spAutoFit/>
          </a:bodyPr>
          <a:lstStyle/>
          <a:p>
            <a:r>
              <a:rPr lang="en-US" dirty="0"/>
              <a:t>FPGA, QLA</a:t>
            </a:r>
          </a:p>
        </p:txBody>
      </p:sp>
      <p:sp>
        <p:nvSpPr>
          <p:cNvPr id="19" name="TextBox 18"/>
          <p:cNvSpPr txBox="1"/>
          <p:nvPr/>
        </p:nvSpPr>
        <p:spPr>
          <a:xfrm>
            <a:off x="3773544" y="5539590"/>
            <a:ext cx="715618" cy="305590"/>
          </a:xfrm>
          <a:prstGeom prst="rect">
            <a:avLst/>
          </a:prstGeom>
          <a:noFill/>
        </p:spPr>
        <p:txBody>
          <a:bodyPr wrap="square" rtlCol="0">
            <a:spAutoFit/>
          </a:bodyPr>
          <a:lstStyle/>
          <a:p>
            <a:r>
              <a:rPr lang="en-US" dirty="0" err="1"/>
              <a:t>dRAC</a:t>
            </a:r>
            <a:endParaRPr lang="en-US" dirty="0"/>
          </a:p>
        </p:txBody>
      </p:sp>
      <p:cxnSp>
        <p:nvCxnSpPr>
          <p:cNvPr id="20" name="Straight Arrow Connector 19"/>
          <p:cNvCxnSpPr/>
          <p:nvPr/>
        </p:nvCxnSpPr>
        <p:spPr>
          <a:xfrm>
            <a:off x="3457151" y="3761567"/>
            <a:ext cx="1237419" cy="127740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4183529" y="4240919"/>
            <a:ext cx="715618" cy="305590"/>
          </a:xfrm>
          <a:prstGeom prst="rect">
            <a:avLst/>
          </a:prstGeom>
          <a:noFill/>
        </p:spPr>
        <p:txBody>
          <a:bodyPr wrap="square" rtlCol="0">
            <a:spAutoFit/>
          </a:bodyPr>
          <a:lstStyle/>
          <a:p>
            <a:r>
              <a:rPr lang="en-US" dirty="0"/>
              <a:t>FPGA</a:t>
            </a:r>
          </a:p>
        </p:txBody>
      </p:sp>
      <p:sp>
        <p:nvSpPr>
          <p:cNvPr id="25" name="TextBox 24"/>
          <p:cNvSpPr txBox="1"/>
          <p:nvPr/>
        </p:nvSpPr>
        <p:spPr>
          <a:xfrm>
            <a:off x="4909919" y="2054435"/>
            <a:ext cx="732183" cy="307777"/>
          </a:xfrm>
          <a:prstGeom prst="rect">
            <a:avLst/>
          </a:prstGeom>
          <a:noFill/>
        </p:spPr>
        <p:txBody>
          <a:bodyPr wrap="square" rtlCol="0">
            <a:spAutoFit/>
          </a:bodyPr>
          <a:lstStyle/>
          <a:p>
            <a:r>
              <a:rPr lang="en-US" dirty="0" err="1"/>
              <a:t>dMIB</a:t>
            </a:r>
            <a:endParaRPr lang="en-US" dirty="0"/>
          </a:p>
        </p:txBody>
      </p:sp>
      <p:cxnSp>
        <p:nvCxnSpPr>
          <p:cNvPr id="26" name="Straight Arrow Connector 25"/>
          <p:cNvCxnSpPr>
            <a:stCxn id="25" idx="2"/>
            <a:endCxn id="6" idx="0"/>
          </p:cNvCxnSpPr>
          <p:nvPr/>
        </p:nvCxnSpPr>
        <p:spPr>
          <a:xfrm>
            <a:off x="5276011" y="2362212"/>
            <a:ext cx="3313" cy="5247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p:cNvCxnSpPr>
            <a:stCxn id="6" idx="3"/>
            <a:endCxn id="16" idx="1"/>
          </p:cNvCxnSpPr>
          <p:nvPr/>
        </p:nvCxnSpPr>
        <p:spPr>
          <a:xfrm flipV="1">
            <a:off x="5885610" y="3324246"/>
            <a:ext cx="957467"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4" name="TextBox 33"/>
          <p:cNvSpPr txBox="1"/>
          <p:nvPr/>
        </p:nvSpPr>
        <p:spPr>
          <a:xfrm>
            <a:off x="6066169" y="3009336"/>
            <a:ext cx="596348" cy="314909"/>
          </a:xfrm>
          <a:prstGeom prst="rect">
            <a:avLst/>
          </a:prstGeom>
          <a:noFill/>
        </p:spPr>
        <p:txBody>
          <a:bodyPr wrap="square" rtlCol="0">
            <a:spAutoFit/>
          </a:bodyPr>
          <a:lstStyle/>
          <a:p>
            <a:r>
              <a:rPr lang="en-US" dirty="0"/>
              <a:t>2021</a:t>
            </a:r>
          </a:p>
        </p:txBody>
      </p:sp>
      <p:cxnSp>
        <p:nvCxnSpPr>
          <p:cNvPr id="35" name="Straight Arrow Connector 34"/>
          <p:cNvCxnSpPr>
            <a:stCxn id="16" idx="3"/>
            <a:endCxn id="17" idx="1"/>
          </p:cNvCxnSpPr>
          <p:nvPr/>
        </p:nvCxnSpPr>
        <p:spPr>
          <a:xfrm>
            <a:off x="8055650" y="3324246"/>
            <a:ext cx="1540578" cy="67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9596228" y="5025861"/>
            <a:ext cx="1212573" cy="8746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Add SUJ-Si</a:t>
            </a:r>
          </a:p>
        </p:txBody>
      </p:sp>
      <p:cxnSp>
        <p:nvCxnSpPr>
          <p:cNvPr id="40" name="Straight Arrow Connector 39"/>
          <p:cNvCxnSpPr/>
          <p:nvPr/>
        </p:nvCxnSpPr>
        <p:spPr>
          <a:xfrm>
            <a:off x="8055650" y="3761567"/>
            <a:ext cx="1519045" cy="12642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p:cNvCxnSpPr>
            <a:stCxn id="4" idx="3"/>
            <a:endCxn id="39" idx="1"/>
          </p:cNvCxnSpPr>
          <p:nvPr/>
        </p:nvCxnSpPr>
        <p:spPr>
          <a:xfrm flipV="1">
            <a:off x="5907143" y="5463183"/>
            <a:ext cx="3689085" cy="131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0" name="TextBox 49"/>
          <p:cNvSpPr txBox="1"/>
          <p:nvPr/>
        </p:nvSpPr>
        <p:spPr>
          <a:xfrm>
            <a:off x="8443282" y="2998249"/>
            <a:ext cx="765314" cy="307777"/>
          </a:xfrm>
          <a:prstGeom prst="rect">
            <a:avLst/>
          </a:prstGeom>
          <a:noFill/>
        </p:spPr>
        <p:txBody>
          <a:bodyPr wrap="square" rtlCol="0">
            <a:spAutoFit/>
          </a:bodyPr>
          <a:lstStyle/>
          <a:p>
            <a:r>
              <a:rPr lang="en-US" dirty="0"/>
              <a:t>2022</a:t>
            </a:r>
          </a:p>
        </p:txBody>
      </p:sp>
      <p:sp>
        <p:nvSpPr>
          <p:cNvPr id="51" name="TextBox 50"/>
          <p:cNvSpPr txBox="1"/>
          <p:nvPr/>
        </p:nvSpPr>
        <p:spPr>
          <a:xfrm>
            <a:off x="8100379" y="3363773"/>
            <a:ext cx="1519024" cy="307777"/>
          </a:xfrm>
          <a:prstGeom prst="rect">
            <a:avLst/>
          </a:prstGeom>
          <a:noFill/>
        </p:spPr>
        <p:txBody>
          <a:bodyPr wrap="square" rtlCol="0">
            <a:spAutoFit/>
          </a:bodyPr>
          <a:lstStyle/>
          <a:p>
            <a:r>
              <a:rPr lang="en-US" dirty="0"/>
              <a:t>FPGA V3, QLA</a:t>
            </a:r>
          </a:p>
        </p:txBody>
      </p:sp>
      <p:sp>
        <p:nvSpPr>
          <p:cNvPr id="53" name="TextBox 52"/>
          <p:cNvSpPr txBox="1"/>
          <p:nvPr/>
        </p:nvSpPr>
        <p:spPr>
          <a:xfrm>
            <a:off x="8950179" y="4192574"/>
            <a:ext cx="993913" cy="306684"/>
          </a:xfrm>
          <a:prstGeom prst="rect">
            <a:avLst/>
          </a:prstGeom>
          <a:noFill/>
        </p:spPr>
        <p:txBody>
          <a:bodyPr wrap="square" rtlCol="0">
            <a:spAutoFit/>
          </a:bodyPr>
          <a:lstStyle/>
          <a:p>
            <a:r>
              <a:rPr lang="en-US" dirty="0"/>
              <a:t>FPGA V3</a:t>
            </a:r>
          </a:p>
        </p:txBody>
      </p:sp>
      <p:sp>
        <p:nvSpPr>
          <p:cNvPr id="57" name="TextBox 56"/>
          <p:cNvSpPr txBox="1"/>
          <p:nvPr/>
        </p:nvSpPr>
        <p:spPr>
          <a:xfrm>
            <a:off x="9836422" y="2054434"/>
            <a:ext cx="732183" cy="307777"/>
          </a:xfrm>
          <a:prstGeom prst="rect">
            <a:avLst/>
          </a:prstGeom>
          <a:noFill/>
        </p:spPr>
        <p:txBody>
          <a:bodyPr wrap="square" rtlCol="0">
            <a:spAutoFit/>
          </a:bodyPr>
          <a:lstStyle/>
          <a:p>
            <a:r>
              <a:rPr lang="en-US" dirty="0"/>
              <a:t>DQLA</a:t>
            </a:r>
          </a:p>
        </p:txBody>
      </p:sp>
      <p:cxnSp>
        <p:nvCxnSpPr>
          <p:cNvPr id="58" name="Straight Arrow Connector 57"/>
          <p:cNvCxnSpPr>
            <a:stCxn id="57" idx="2"/>
            <a:endCxn id="17" idx="0"/>
          </p:cNvCxnSpPr>
          <p:nvPr/>
        </p:nvCxnSpPr>
        <p:spPr>
          <a:xfrm>
            <a:off x="10202514" y="2362211"/>
            <a:ext cx="1" cy="5315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1" name="TextBox 60"/>
          <p:cNvSpPr txBox="1"/>
          <p:nvPr/>
        </p:nvSpPr>
        <p:spPr>
          <a:xfrm>
            <a:off x="6962352" y="5535603"/>
            <a:ext cx="715618" cy="305590"/>
          </a:xfrm>
          <a:prstGeom prst="rect">
            <a:avLst/>
          </a:prstGeom>
          <a:noFill/>
        </p:spPr>
        <p:txBody>
          <a:bodyPr wrap="square" rtlCol="0">
            <a:spAutoFit/>
          </a:bodyPr>
          <a:lstStyle/>
          <a:p>
            <a:r>
              <a:rPr lang="en-US" dirty="0" err="1"/>
              <a:t>dRAC</a:t>
            </a:r>
            <a:endParaRPr lang="en-US" dirty="0"/>
          </a:p>
        </p:txBody>
      </p:sp>
      <p:sp>
        <p:nvSpPr>
          <p:cNvPr id="62" name="TextBox 61"/>
          <p:cNvSpPr txBox="1"/>
          <p:nvPr/>
        </p:nvSpPr>
        <p:spPr>
          <a:xfrm>
            <a:off x="9716323" y="6351451"/>
            <a:ext cx="972379" cy="307777"/>
          </a:xfrm>
          <a:prstGeom prst="rect">
            <a:avLst/>
          </a:prstGeom>
          <a:noFill/>
        </p:spPr>
        <p:txBody>
          <a:bodyPr wrap="square" rtlCol="0">
            <a:spAutoFit/>
          </a:bodyPr>
          <a:lstStyle/>
          <a:p>
            <a:r>
              <a:rPr lang="en-US" dirty="0" err="1"/>
              <a:t>dSIB</a:t>
            </a:r>
            <a:r>
              <a:rPr lang="en-US" dirty="0"/>
              <a:t>-Si</a:t>
            </a:r>
          </a:p>
        </p:txBody>
      </p:sp>
      <p:cxnSp>
        <p:nvCxnSpPr>
          <p:cNvPr id="63" name="Straight Arrow Connector 62"/>
          <p:cNvCxnSpPr>
            <a:stCxn id="62" idx="0"/>
            <a:endCxn id="39" idx="2"/>
          </p:cNvCxnSpPr>
          <p:nvPr/>
        </p:nvCxnSpPr>
        <p:spPr>
          <a:xfrm flipV="1">
            <a:off x="10202513" y="5900504"/>
            <a:ext cx="2" cy="45094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7" name="TextBox 66"/>
          <p:cNvSpPr txBox="1"/>
          <p:nvPr/>
        </p:nvSpPr>
        <p:spPr>
          <a:xfrm>
            <a:off x="692408" y="3110311"/>
            <a:ext cx="1162878" cy="369332"/>
          </a:xfrm>
          <a:prstGeom prst="rect">
            <a:avLst/>
          </a:prstGeom>
          <a:noFill/>
        </p:spPr>
        <p:txBody>
          <a:bodyPr wrap="square" rtlCol="0">
            <a:spAutoFit/>
          </a:bodyPr>
          <a:lstStyle/>
          <a:p>
            <a:r>
              <a:rPr lang="en-US" sz="1800" b="1" dirty="0"/>
              <a:t>dVRK</a:t>
            </a:r>
            <a:endParaRPr lang="en-US" b="1" dirty="0"/>
          </a:p>
        </p:txBody>
      </p:sp>
      <p:sp>
        <p:nvSpPr>
          <p:cNvPr id="68" name="TextBox 67"/>
          <p:cNvSpPr txBox="1"/>
          <p:nvPr/>
        </p:nvSpPr>
        <p:spPr>
          <a:xfrm>
            <a:off x="692408" y="5319066"/>
            <a:ext cx="1162878" cy="369332"/>
          </a:xfrm>
          <a:prstGeom prst="rect">
            <a:avLst/>
          </a:prstGeom>
          <a:noFill/>
        </p:spPr>
        <p:txBody>
          <a:bodyPr wrap="square" rtlCol="0">
            <a:spAutoFit/>
          </a:bodyPr>
          <a:lstStyle/>
          <a:p>
            <a:r>
              <a:rPr lang="en-US" sz="1800" b="1" dirty="0"/>
              <a:t>dVRK-Si</a:t>
            </a:r>
            <a:endParaRPr lang="en-US" b="1" dirty="0"/>
          </a:p>
        </p:txBody>
      </p:sp>
      <p:sp>
        <p:nvSpPr>
          <p:cNvPr id="69" name="Rectangle 68"/>
          <p:cNvSpPr/>
          <p:nvPr/>
        </p:nvSpPr>
        <p:spPr>
          <a:xfrm>
            <a:off x="833226" y="1544900"/>
            <a:ext cx="9909319" cy="369332"/>
          </a:xfrm>
          <a:prstGeom prst="rect">
            <a:avLst/>
          </a:prstGeom>
        </p:spPr>
        <p:txBody>
          <a:bodyPr wrap="square">
            <a:spAutoFit/>
          </a:bodyPr>
          <a:lstStyle/>
          <a:p>
            <a:r>
              <a:rPr lang="en-US" sz="1800" dirty="0"/>
              <a:t>“How the dVRK-Si controller and the global chip shortage led to an improved dVRK controller”</a:t>
            </a:r>
          </a:p>
        </p:txBody>
      </p:sp>
    </p:spTree>
    <p:extLst>
      <p:ext uri="{BB962C8B-B14F-4D97-AF65-F5344CB8AC3E}">
        <p14:creationId xmlns:p14="http://schemas.microsoft.com/office/powerpoint/2010/main" val="3291613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dVRK-Si Controller</a:t>
            </a:r>
          </a:p>
        </p:txBody>
      </p:sp>
      <p:sp>
        <p:nvSpPr>
          <p:cNvPr id="16" name="Google Shape;170;p4"/>
          <p:cNvSpPr txBox="1"/>
          <p:nvPr/>
        </p:nvSpPr>
        <p:spPr>
          <a:xfrm>
            <a:off x="1356199" y="2344412"/>
            <a:ext cx="4580123" cy="2308324"/>
          </a:xfrm>
          <a:prstGeom prst="rect">
            <a:avLst/>
          </a:prstGeom>
          <a:solidFill>
            <a:srgbClr val="D8D8D8"/>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                       Si Controller</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1;p4"/>
          <p:cNvSpPr txBox="1"/>
          <p:nvPr/>
        </p:nvSpPr>
        <p:spPr>
          <a:xfrm>
            <a:off x="1429011" y="2308512"/>
            <a:ext cx="2147975" cy="2308324"/>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dRAC</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172;p4"/>
          <p:cNvSpPr txBox="1"/>
          <p:nvPr/>
        </p:nvSpPr>
        <p:spPr>
          <a:xfrm>
            <a:off x="1471541" y="3775938"/>
            <a:ext cx="1546860" cy="923330"/>
          </a:xfrm>
          <a:prstGeom prst="rect">
            <a:avLst/>
          </a:prstGeom>
          <a:solidFill>
            <a:schemeClr val="lt2"/>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FPGA</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173;p4"/>
          <p:cNvSpPr txBox="1"/>
          <p:nvPr/>
        </p:nvSpPr>
        <p:spPr>
          <a:xfrm>
            <a:off x="4245490" y="2413844"/>
            <a:ext cx="1595478" cy="646331"/>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Logic Power Supply</a:t>
            </a:r>
            <a:endParaRPr dirty="0"/>
          </a:p>
        </p:txBody>
      </p:sp>
      <p:sp>
        <p:nvSpPr>
          <p:cNvPr id="20" name="Google Shape;174;p4"/>
          <p:cNvSpPr txBox="1"/>
          <p:nvPr/>
        </p:nvSpPr>
        <p:spPr>
          <a:xfrm>
            <a:off x="4245489" y="3096075"/>
            <a:ext cx="1595477" cy="861774"/>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Motor Power</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Supply</a:t>
            </a:r>
            <a:endParaRPr/>
          </a:p>
          <a:p>
            <a:pPr marL="0" marR="0" lvl="0" indent="0" algn="ctr" rtl="0">
              <a:spcBef>
                <a:spcPts val="0"/>
              </a:spcBef>
              <a:spcAft>
                <a:spcPts val="0"/>
              </a:spcAft>
              <a:buNone/>
            </a:pPr>
            <a:r>
              <a:rPr lang="en-US" sz="1400">
                <a:solidFill>
                  <a:schemeClr val="dk1"/>
                </a:solidFill>
                <a:latin typeface="Calibri"/>
                <a:ea typeface="Calibri"/>
                <a:cs typeface="Calibri"/>
                <a:sym typeface="Calibri"/>
              </a:rPr>
              <a:t>(48V)</a:t>
            </a:r>
            <a:endParaRPr/>
          </a:p>
        </p:txBody>
      </p:sp>
      <p:sp>
        <p:nvSpPr>
          <p:cNvPr id="21" name="Google Shape;175;p4"/>
          <p:cNvSpPr txBox="1"/>
          <p:nvPr/>
        </p:nvSpPr>
        <p:spPr>
          <a:xfrm>
            <a:off x="4463713" y="4422269"/>
            <a:ext cx="1377255" cy="276999"/>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Front LEDs</a:t>
            </a:r>
            <a:endParaRPr dirty="0"/>
          </a:p>
        </p:txBody>
      </p:sp>
      <p:sp>
        <p:nvSpPr>
          <p:cNvPr id="22" name="Google Shape;176;p4"/>
          <p:cNvSpPr txBox="1"/>
          <p:nvPr/>
        </p:nvSpPr>
        <p:spPr>
          <a:xfrm>
            <a:off x="6604825" y="2357431"/>
            <a:ext cx="4845490" cy="2339061"/>
          </a:xfrm>
          <a:prstGeom prst="rect">
            <a:avLst/>
          </a:prstGeom>
          <a:noFill/>
          <a:ln>
            <a:noFill/>
          </a:ln>
        </p:spPr>
        <p:txBody>
          <a:bodyPr spcFirstLastPara="1" wrap="square" lIns="91425" tIns="45700" rIns="91425" bIns="45700" anchor="t" anchorCtr="0">
            <a:spAutoFit/>
          </a:bodyPr>
          <a:lstStyle/>
          <a:p>
            <a:pPr marL="0" marR="0" lvl="0" indent="0" algn="l" rtl="0">
              <a:spcBef>
                <a:spcPts val="600"/>
              </a:spcBef>
              <a:spcAft>
                <a:spcPts val="0"/>
              </a:spcAft>
              <a:buNone/>
            </a:pPr>
            <a:r>
              <a:rPr lang="en-US" sz="1800" b="1" dirty="0">
                <a:solidFill>
                  <a:schemeClr val="dk1"/>
                </a:solidFill>
                <a:latin typeface="Calibri"/>
                <a:ea typeface="Calibri"/>
                <a:cs typeface="Calibri"/>
                <a:sym typeface="Calibri"/>
              </a:rPr>
              <a:t>Notes</a:t>
            </a:r>
            <a:endParaRPr sz="1800" b="1"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Ethernet and FireWire external connections use PCB-mounted connectors on FPGA</a:t>
            </a:r>
            <a:endParaRPr sz="1800"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E-Stop external connections use PCB-mounted connectors on </a:t>
            </a:r>
            <a:r>
              <a:rPr lang="en-US" sz="1800" dirty="0" err="1">
                <a:solidFill>
                  <a:schemeClr val="dk1"/>
                </a:solidFill>
                <a:latin typeface="Calibri"/>
                <a:ea typeface="Calibri"/>
                <a:cs typeface="Calibri"/>
                <a:sym typeface="Calibri"/>
              </a:rPr>
              <a:t>dRAC</a:t>
            </a:r>
            <a:endParaRPr sz="1800" dirty="0">
              <a:solidFill>
                <a:schemeClr val="dk1"/>
              </a:solidFill>
              <a:latin typeface="Calibri"/>
              <a:ea typeface="Calibri"/>
              <a:cs typeface="Calibri"/>
              <a:sym typeface="Calibri"/>
            </a:endParaRPr>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Power and serial communication (LVDS) to the arm use PCB-mounted connectors on </a:t>
            </a:r>
            <a:r>
              <a:rPr lang="en-US" sz="1800" dirty="0" err="1">
                <a:solidFill>
                  <a:schemeClr val="dk1"/>
                </a:solidFill>
                <a:latin typeface="Calibri"/>
                <a:ea typeface="Calibri"/>
                <a:cs typeface="Calibri"/>
                <a:sym typeface="Calibri"/>
              </a:rPr>
              <a:t>dRAC</a:t>
            </a:r>
            <a:endParaRPr sz="1800" dirty="0">
              <a:solidFill>
                <a:schemeClr val="dk1"/>
              </a:solidFill>
              <a:latin typeface="Calibri"/>
              <a:ea typeface="Calibri"/>
              <a:cs typeface="Calibri"/>
              <a:sym typeface="Calibri"/>
            </a:endParaRPr>
          </a:p>
        </p:txBody>
      </p:sp>
      <p:sp>
        <p:nvSpPr>
          <p:cNvPr id="23" name="Google Shape;177;p4"/>
          <p:cNvSpPr/>
          <p:nvPr/>
        </p:nvSpPr>
        <p:spPr>
          <a:xfrm>
            <a:off x="2502998" y="1920866"/>
            <a:ext cx="813317" cy="377013"/>
          </a:xfrm>
          <a:prstGeom prst="down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E-Stop</a:t>
            </a:r>
            <a:endParaRPr/>
          </a:p>
        </p:txBody>
      </p:sp>
      <p:sp>
        <p:nvSpPr>
          <p:cNvPr id="24" name="Google Shape;178;p4"/>
          <p:cNvSpPr/>
          <p:nvPr/>
        </p:nvSpPr>
        <p:spPr>
          <a:xfrm>
            <a:off x="1620234" y="1920866"/>
            <a:ext cx="813317" cy="377013"/>
          </a:xfrm>
          <a:prstGeom prst="down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Arm</a:t>
            </a:r>
            <a:endParaRPr/>
          </a:p>
        </p:txBody>
      </p:sp>
      <p:sp>
        <p:nvSpPr>
          <p:cNvPr id="25" name="Google Shape;179;p4"/>
          <p:cNvSpPr/>
          <p:nvPr/>
        </p:nvSpPr>
        <p:spPr>
          <a:xfrm>
            <a:off x="1418379" y="4699268"/>
            <a:ext cx="813317" cy="377013"/>
          </a:xfrm>
          <a:prstGeom prst="up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Ethernet</a:t>
            </a:r>
            <a:endParaRPr/>
          </a:p>
        </p:txBody>
      </p:sp>
      <p:sp>
        <p:nvSpPr>
          <p:cNvPr id="26" name="Google Shape;180;p4"/>
          <p:cNvSpPr/>
          <p:nvPr/>
        </p:nvSpPr>
        <p:spPr>
          <a:xfrm>
            <a:off x="2289768" y="4699268"/>
            <a:ext cx="813317" cy="377013"/>
          </a:xfrm>
          <a:prstGeom prst="up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FireWire</a:t>
            </a:r>
            <a:endParaRPr/>
          </a:p>
        </p:txBody>
      </p:sp>
      <p:sp>
        <p:nvSpPr>
          <p:cNvPr id="27" name="TextBox 26"/>
          <p:cNvSpPr txBox="1"/>
          <p:nvPr/>
        </p:nvSpPr>
        <p:spPr>
          <a:xfrm>
            <a:off x="4818816" y="5645498"/>
            <a:ext cx="2973462" cy="369332"/>
          </a:xfrm>
          <a:prstGeom prst="rect">
            <a:avLst/>
          </a:prstGeom>
          <a:noFill/>
        </p:spPr>
        <p:txBody>
          <a:bodyPr wrap="square" rtlCol="0">
            <a:spAutoFit/>
          </a:bodyPr>
          <a:lstStyle/>
          <a:p>
            <a:r>
              <a:rPr lang="en-US" sz="1800" b="1" dirty="0"/>
              <a:t>Minimal internal wiring!</a:t>
            </a:r>
          </a:p>
        </p:txBody>
      </p:sp>
    </p:spTree>
    <p:extLst>
      <p:ext uri="{BB962C8B-B14F-4D97-AF65-F5344CB8AC3E}">
        <p14:creationId xmlns:p14="http://schemas.microsoft.com/office/powerpoint/2010/main" val="1910282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dVRK Controller (current design)</a:t>
            </a:r>
          </a:p>
        </p:txBody>
      </p:sp>
      <p:sp>
        <p:nvSpPr>
          <p:cNvPr id="4" name="Google Shape;85;p1"/>
          <p:cNvSpPr/>
          <p:nvPr/>
        </p:nvSpPr>
        <p:spPr>
          <a:xfrm>
            <a:off x="1149379" y="1690688"/>
            <a:ext cx="813317" cy="377013"/>
          </a:xfrm>
          <a:prstGeom prst="down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E-Stop</a:t>
            </a:r>
            <a:endParaRPr/>
          </a:p>
        </p:txBody>
      </p:sp>
      <p:sp>
        <p:nvSpPr>
          <p:cNvPr id="5" name="Google Shape;86;p1"/>
          <p:cNvSpPr txBox="1"/>
          <p:nvPr/>
        </p:nvSpPr>
        <p:spPr>
          <a:xfrm>
            <a:off x="1234859" y="2154477"/>
            <a:ext cx="6480810" cy="4247317"/>
          </a:xfrm>
          <a:prstGeom prst="rect">
            <a:avLst/>
          </a:prstGeom>
          <a:solidFill>
            <a:srgbClr val="D8D8D8"/>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dVRK Classic Controller</a:t>
            </a:r>
            <a:endParaRPr/>
          </a:p>
        </p:txBody>
      </p:sp>
      <p:sp>
        <p:nvSpPr>
          <p:cNvPr id="6" name="Google Shape;87;p1"/>
          <p:cNvSpPr/>
          <p:nvPr/>
        </p:nvSpPr>
        <p:spPr>
          <a:xfrm flipH="1">
            <a:off x="5954561" y="2476941"/>
            <a:ext cx="665924" cy="1183360"/>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C55A11">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88;p1"/>
          <p:cNvSpPr/>
          <p:nvPr/>
        </p:nvSpPr>
        <p:spPr>
          <a:xfrm flipH="1">
            <a:off x="6320176" y="2469460"/>
            <a:ext cx="637323" cy="1185052"/>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2F5496">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89;p1"/>
          <p:cNvSpPr/>
          <p:nvPr/>
        </p:nvSpPr>
        <p:spPr>
          <a:xfrm>
            <a:off x="3907767" y="2476941"/>
            <a:ext cx="2334035" cy="1179861"/>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2F5496">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90;p1"/>
          <p:cNvSpPr/>
          <p:nvPr/>
        </p:nvSpPr>
        <p:spPr>
          <a:xfrm>
            <a:off x="3571864" y="2476942"/>
            <a:ext cx="2296035" cy="1186856"/>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C55A11">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91;p1"/>
          <p:cNvSpPr txBox="1"/>
          <p:nvPr/>
        </p:nvSpPr>
        <p:spPr>
          <a:xfrm>
            <a:off x="1605382" y="3660300"/>
            <a:ext cx="2674620" cy="1477328"/>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QLA</a:t>
            </a:r>
            <a:endParaRPr/>
          </a:p>
        </p:txBody>
      </p:sp>
      <p:sp>
        <p:nvSpPr>
          <p:cNvPr id="11" name="Google Shape;92;p1"/>
          <p:cNvSpPr txBox="1"/>
          <p:nvPr/>
        </p:nvSpPr>
        <p:spPr>
          <a:xfrm>
            <a:off x="4650525" y="3660300"/>
            <a:ext cx="2674620" cy="1477328"/>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QLA</a:t>
            </a:r>
            <a:endParaRPr/>
          </a:p>
        </p:txBody>
      </p:sp>
      <p:sp>
        <p:nvSpPr>
          <p:cNvPr id="12" name="Google Shape;93;p1"/>
          <p:cNvSpPr/>
          <p:nvPr/>
        </p:nvSpPr>
        <p:spPr>
          <a:xfrm flipH="1">
            <a:off x="1448919" y="2244049"/>
            <a:ext cx="2201323" cy="1759857"/>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A8D08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94;p1"/>
          <p:cNvSpPr/>
          <p:nvPr/>
        </p:nvSpPr>
        <p:spPr>
          <a:xfrm flipH="1">
            <a:off x="1668196" y="2244049"/>
            <a:ext cx="5210748" cy="1763356"/>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A8D08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95;p1"/>
          <p:cNvSpPr/>
          <p:nvPr/>
        </p:nvSpPr>
        <p:spPr>
          <a:xfrm>
            <a:off x="1821443" y="2253483"/>
            <a:ext cx="455334" cy="1406817"/>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96;p1"/>
          <p:cNvSpPr/>
          <p:nvPr/>
        </p:nvSpPr>
        <p:spPr>
          <a:xfrm>
            <a:off x="2194668" y="2074336"/>
            <a:ext cx="156754" cy="179147"/>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97;p1"/>
          <p:cNvSpPr/>
          <p:nvPr/>
        </p:nvSpPr>
        <p:spPr>
          <a:xfrm>
            <a:off x="2414461" y="2074336"/>
            <a:ext cx="156754" cy="179147"/>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98;p1"/>
          <p:cNvSpPr/>
          <p:nvPr/>
        </p:nvSpPr>
        <p:spPr>
          <a:xfrm flipH="1">
            <a:off x="2504443" y="2256981"/>
            <a:ext cx="2424598" cy="1403319"/>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99;p1"/>
          <p:cNvSpPr/>
          <p:nvPr/>
        </p:nvSpPr>
        <p:spPr>
          <a:xfrm>
            <a:off x="1906602" y="3316934"/>
            <a:ext cx="2937280" cy="343366"/>
          </a:xfrm>
          <a:custGeom>
            <a:avLst/>
            <a:gdLst/>
            <a:ahLst/>
            <a:cxnLst/>
            <a:rect l="l" t="t" r="r" b="b"/>
            <a:pathLst>
              <a:path w="2937280" h="343366" extrusionOk="0">
                <a:moveTo>
                  <a:pt x="0" y="343366"/>
                </a:moveTo>
                <a:cubicBezTo>
                  <a:pt x="10886" y="18661"/>
                  <a:pt x="977226" y="0"/>
                  <a:pt x="1466772" y="0"/>
                </a:cubicBezTo>
                <a:cubicBezTo>
                  <a:pt x="1956318" y="0"/>
                  <a:pt x="2939453" y="130629"/>
                  <a:pt x="2937277" y="343366"/>
                </a:cubicBezTo>
              </a:path>
            </a:pathLst>
          </a:custGeom>
          <a:noFill/>
          <a:ln w="2857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100;p1"/>
          <p:cNvSpPr/>
          <p:nvPr/>
        </p:nvSpPr>
        <p:spPr>
          <a:xfrm>
            <a:off x="3013476" y="2077101"/>
            <a:ext cx="156754" cy="179147"/>
          </a:xfrm>
          <a:prstGeom prst="rect">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101;p1"/>
          <p:cNvSpPr/>
          <p:nvPr/>
        </p:nvSpPr>
        <p:spPr>
          <a:xfrm>
            <a:off x="3280816" y="2072045"/>
            <a:ext cx="156754" cy="179147"/>
          </a:xfrm>
          <a:prstGeom prst="rect">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102;p1"/>
          <p:cNvSpPr/>
          <p:nvPr/>
        </p:nvSpPr>
        <p:spPr>
          <a:xfrm>
            <a:off x="2276777" y="2253482"/>
            <a:ext cx="809907" cy="1410316"/>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00B05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103;p1"/>
          <p:cNvSpPr/>
          <p:nvPr/>
        </p:nvSpPr>
        <p:spPr>
          <a:xfrm flipH="1">
            <a:off x="3364647" y="2253482"/>
            <a:ext cx="1934915" cy="1403320"/>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00B05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104;p1"/>
          <p:cNvSpPr txBox="1"/>
          <p:nvPr/>
        </p:nvSpPr>
        <p:spPr>
          <a:xfrm>
            <a:off x="4470862" y="2100373"/>
            <a:ext cx="2674620" cy="369332"/>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dMIB</a:t>
            </a:r>
            <a:endParaRPr sz="1800">
              <a:solidFill>
                <a:schemeClr val="dk1"/>
              </a:solidFill>
              <a:latin typeface="Calibri"/>
              <a:ea typeface="Calibri"/>
              <a:cs typeface="Calibri"/>
              <a:sym typeface="Calibri"/>
            </a:endParaRPr>
          </a:p>
        </p:txBody>
      </p:sp>
      <p:sp>
        <p:nvSpPr>
          <p:cNvPr id="24" name="Google Shape;105;p1"/>
          <p:cNvSpPr/>
          <p:nvPr/>
        </p:nvSpPr>
        <p:spPr>
          <a:xfrm>
            <a:off x="1370030" y="2064903"/>
            <a:ext cx="156754" cy="179147"/>
          </a:xfrm>
          <a:prstGeom prst="rect">
            <a:avLst/>
          </a:prstGeom>
          <a:solidFill>
            <a:srgbClr val="A8D08C"/>
          </a:solidFill>
          <a:ln w="12700" cap="flat" cmpd="sng">
            <a:solidFill>
              <a:srgbClr val="A8D0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106;p1"/>
          <p:cNvSpPr/>
          <p:nvPr/>
        </p:nvSpPr>
        <p:spPr>
          <a:xfrm>
            <a:off x="1589821" y="2064902"/>
            <a:ext cx="156754" cy="179147"/>
          </a:xfrm>
          <a:prstGeom prst="rect">
            <a:avLst/>
          </a:prstGeom>
          <a:solidFill>
            <a:srgbClr val="A8D08C"/>
          </a:solidFill>
          <a:ln w="12700" cap="flat" cmpd="sng">
            <a:solidFill>
              <a:srgbClr val="A8D0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107;p1"/>
          <p:cNvSpPr txBox="1"/>
          <p:nvPr/>
        </p:nvSpPr>
        <p:spPr>
          <a:xfrm>
            <a:off x="1605382" y="3660300"/>
            <a:ext cx="1546860" cy="923330"/>
          </a:xfrm>
          <a:prstGeom prst="rect">
            <a:avLst/>
          </a:prstGeom>
          <a:solidFill>
            <a:schemeClr val="lt2"/>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FPGA</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108;p1"/>
          <p:cNvSpPr txBox="1"/>
          <p:nvPr/>
        </p:nvSpPr>
        <p:spPr>
          <a:xfrm>
            <a:off x="4650525" y="3660300"/>
            <a:ext cx="1546860" cy="923330"/>
          </a:xfrm>
          <a:prstGeom prst="rect">
            <a:avLst/>
          </a:prstGeom>
          <a:solidFill>
            <a:schemeClr val="lt2"/>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FPGA</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109;p1"/>
          <p:cNvSpPr/>
          <p:nvPr/>
        </p:nvSpPr>
        <p:spPr>
          <a:xfrm>
            <a:off x="3809891" y="3791168"/>
            <a:ext cx="2889597" cy="209000"/>
          </a:xfrm>
          <a:custGeom>
            <a:avLst/>
            <a:gdLst/>
            <a:ahLst/>
            <a:cxnLst/>
            <a:rect l="l" t="t" r="r" b="b"/>
            <a:pathLst>
              <a:path w="2937280" h="343366" extrusionOk="0">
                <a:moveTo>
                  <a:pt x="0" y="343366"/>
                </a:moveTo>
                <a:cubicBezTo>
                  <a:pt x="10886" y="18661"/>
                  <a:pt x="977226" y="0"/>
                  <a:pt x="1466772" y="0"/>
                </a:cubicBezTo>
                <a:cubicBezTo>
                  <a:pt x="1956318" y="0"/>
                  <a:pt x="2939453" y="130629"/>
                  <a:pt x="2937277" y="343366"/>
                </a:cubicBezTo>
              </a:path>
            </a:pathLst>
          </a:custGeom>
          <a:noFill/>
          <a:ln w="28575" cap="flat" cmpd="sng">
            <a:solidFill>
              <a:srgbClr val="A8D08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110;p1"/>
          <p:cNvSpPr/>
          <p:nvPr/>
        </p:nvSpPr>
        <p:spPr>
          <a:xfrm>
            <a:off x="3571864" y="4007405"/>
            <a:ext cx="335903" cy="86074"/>
          </a:xfrm>
          <a:prstGeom prst="rect">
            <a:avLst/>
          </a:prstGeom>
          <a:solidFill>
            <a:srgbClr val="A8D08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111;p1"/>
          <p:cNvSpPr/>
          <p:nvPr/>
        </p:nvSpPr>
        <p:spPr>
          <a:xfrm>
            <a:off x="6620486" y="4007405"/>
            <a:ext cx="335903" cy="86074"/>
          </a:xfrm>
          <a:prstGeom prst="rect">
            <a:avLst/>
          </a:prstGeom>
          <a:solidFill>
            <a:srgbClr val="A8D08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112;p1"/>
          <p:cNvSpPr/>
          <p:nvPr/>
        </p:nvSpPr>
        <p:spPr>
          <a:xfrm>
            <a:off x="11001182" y="2602212"/>
            <a:ext cx="156754" cy="179147"/>
          </a:xfrm>
          <a:prstGeom prst="rect">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113;p1"/>
          <p:cNvSpPr txBox="1"/>
          <p:nvPr/>
        </p:nvSpPr>
        <p:spPr>
          <a:xfrm>
            <a:off x="8163762" y="2161618"/>
            <a:ext cx="2641777" cy="32008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Legend</a:t>
            </a:r>
            <a:endParaRPr sz="1800" b="1"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Ethernet pass-through</a:t>
            </a:r>
            <a:endParaRPr sz="1800"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Ethernet cable</a:t>
            </a:r>
            <a:endParaRPr sz="1800"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FireWire pass-through</a:t>
            </a:r>
            <a:endParaRPr sz="1800"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FireWire cable</a:t>
            </a:r>
            <a:endParaRPr sz="1800"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E-Stop connector</a:t>
            </a:r>
            <a:endParaRPr sz="1800"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E-Stop wiring</a:t>
            </a:r>
            <a:endParaRPr sz="1800"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Data cable (SCSI 68)</a:t>
            </a:r>
            <a:endParaRPr sz="1800"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Power cable (DB 9)</a:t>
            </a:r>
            <a:endParaRPr sz="1800" dirty="0"/>
          </a:p>
        </p:txBody>
      </p:sp>
      <p:sp>
        <p:nvSpPr>
          <p:cNvPr id="33" name="Google Shape;114;p1"/>
          <p:cNvSpPr/>
          <p:nvPr/>
        </p:nvSpPr>
        <p:spPr>
          <a:xfrm flipH="1">
            <a:off x="10909438" y="2982893"/>
            <a:ext cx="340243" cy="96252"/>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00B05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115;p1"/>
          <p:cNvSpPr/>
          <p:nvPr/>
        </p:nvSpPr>
        <p:spPr>
          <a:xfrm>
            <a:off x="11001182" y="3277337"/>
            <a:ext cx="156754" cy="179147"/>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116;p1"/>
          <p:cNvSpPr/>
          <p:nvPr/>
        </p:nvSpPr>
        <p:spPr>
          <a:xfrm flipH="1">
            <a:off x="10909438" y="3667872"/>
            <a:ext cx="340242" cy="96252"/>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117;p1"/>
          <p:cNvSpPr/>
          <p:nvPr/>
        </p:nvSpPr>
        <p:spPr>
          <a:xfrm>
            <a:off x="11001182" y="3978527"/>
            <a:ext cx="156754" cy="179147"/>
          </a:xfrm>
          <a:prstGeom prst="rect">
            <a:avLst/>
          </a:prstGeom>
          <a:solidFill>
            <a:srgbClr val="A8D08C"/>
          </a:solidFill>
          <a:ln w="12700" cap="flat" cmpd="sng">
            <a:solidFill>
              <a:srgbClr val="A8D0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118;p1"/>
          <p:cNvSpPr/>
          <p:nvPr/>
        </p:nvSpPr>
        <p:spPr>
          <a:xfrm flipH="1">
            <a:off x="10909438" y="4398964"/>
            <a:ext cx="340242" cy="96252"/>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A8D08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119;p1"/>
          <p:cNvSpPr/>
          <p:nvPr/>
        </p:nvSpPr>
        <p:spPr>
          <a:xfrm rot="10800000" flipH="1">
            <a:off x="10909438" y="4761306"/>
            <a:ext cx="340242" cy="102932"/>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C55A11">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120;p1"/>
          <p:cNvSpPr/>
          <p:nvPr/>
        </p:nvSpPr>
        <p:spPr>
          <a:xfrm flipH="1">
            <a:off x="10909439" y="5123552"/>
            <a:ext cx="340241" cy="102932"/>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2F5496">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 name="Google Shape;121;p1"/>
          <p:cNvSpPr txBox="1"/>
          <p:nvPr/>
        </p:nvSpPr>
        <p:spPr>
          <a:xfrm>
            <a:off x="1617994" y="5344116"/>
            <a:ext cx="1595478" cy="646331"/>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Logic Power Supply</a:t>
            </a:r>
            <a:endParaRPr/>
          </a:p>
        </p:txBody>
      </p:sp>
      <p:sp>
        <p:nvSpPr>
          <p:cNvPr id="41" name="Google Shape;122;p1"/>
          <p:cNvSpPr txBox="1"/>
          <p:nvPr/>
        </p:nvSpPr>
        <p:spPr>
          <a:xfrm>
            <a:off x="3609817" y="5344116"/>
            <a:ext cx="3715327" cy="584775"/>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Motor Power Supplies</a:t>
            </a:r>
            <a:endParaRPr/>
          </a:p>
          <a:p>
            <a:pPr marL="0" marR="0" lvl="0" indent="0" algn="ctr" rtl="0">
              <a:spcBef>
                <a:spcPts val="0"/>
              </a:spcBef>
              <a:spcAft>
                <a:spcPts val="0"/>
              </a:spcAft>
              <a:buNone/>
            </a:pPr>
            <a:r>
              <a:rPr lang="en-US" sz="1400">
                <a:solidFill>
                  <a:schemeClr val="dk1"/>
                </a:solidFill>
                <a:latin typeface="Calibri"/>
                <a:ea typeface="Calibri"/>
                <a:cs typeface="Calibri"/>
                <a:sym typeface="Calibri"/>
              </a:rPr>
              <a:t>MTM (12V + 24V) PSM(24V) ECM (36V) </a:t>
            </a:r>
            <a:endParaRPr/>
          </a:p>
        </p:txBody>
      </p:sp>
      <p:sp>
        <p:nvSpPr>
          <p:cNvPr id="42" name="Google Shape;123;p1"/>
          <p:cNvSpPr txBox="1"/>
          <p:nvPr/>
        </p:nvSpPr>
        <p:spPr>
          <a:xfrm>
            <a:off x="5947889" y="6190827"/>
            <a:ext cx="1377255" cy="276999"/>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Front LEDs</a:t>
            </a:r>
            <a:endParaRPr/>
          </a:p>
        </p:txBody>
      </p:sp>
      <p:sp>
        <p:nvSpPr>
          <p:cNvPr id="43" name="Google Shape;124;p1"/>
          <p:cNvSpPr/>
          <p:nvPr/>
        </p:nvSpPr>
        <p:spPr>
          <a:xfrm>
            <a:off x="5401513" y="1704034"/>
            <a:ext cx="813317" cy="377013"/>
          </a:xfrm>
          <a:prstGeom prst="down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Arm</a:t>
            </a:r>
            <a:endParaRPr/>
          </a:p>
        </p:txBody>
      </p:sp>
      <p:sp>
        <p:nvSpPr>
          <p:cNvPr id="44" name="Google Shape;125;p1"/>
          <p:cNvSpPr/>
          <p:nvPr/>
        </p:nvSpPr>
        <p:spPr>
          <a:xfrm>
            <a:off x="1982262" y="1693152"/>
            <a:ext cx="813317" cy="377013"/>
          </a:xfrm>
          <a:prstGeom prst="down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FireWire</a:t>
            </a:r>
            <a:endParaRPr/>
          </a:p>
        </p:txBody>
      </p:sp>
      <p:sp>
        <p:nvSpPr>
          <p:cNvPr id="45" name="Google Shape;126;p1"/>
          <p:cNvSpPr/>
          <p:nvPr/>
        </p:nvSpPr>
        <p:spPr>
          <a:xfrm>
            <a:off x="2818385" y="1695028"/>
            <a:ext cx="813317" cy="377013"/>
          </a:xfrm>
          <a:prstGeom prst="down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Ethernet</a:t>
            </a:r>
            <a:endParaRPr/>
          </a:p>
        </p:txBody>
      </p:sp>
    </p:spTree>
    <p:extLst>
      <p:ext uri="{BB962C8B-B14F-4D97-AF65-F5344CB8AC3E}">
        <p14:creationId xmlns:p14="http://schemas.microsoft.com/office/powerpoint/2010/main" val="1237255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dVRK Controller (new DQLA design)</a:t>
            </a:r>
          </a:p>
        </p:txBody>
      </p:sp>
      <p:sp>
        <p:nvSpPr>
          <p:cNvPr id="4" name="Google Shape;132;p2"/>
          <p:cNvSpPr txBox="1"/>
          <p:nvPr/>
        </p:nvSpPr>
        <p:spPr>
          <a:xfrm>
            <a:off x="1151788" y="2144193"/>
            <a:ext cx="6480810" cy="4247317"/>
          </a:xfrm>
          <a:prstGeom prst="rect">
            <a:avLst/>
          </a:prstGeom>
          <a:solidFill>
            <a:srgbClr val="D8D8D8"/>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dVRK Classic DQLA Controller</a:t>
            </a:r>
            <a:endParaRPr/>
          </a:p>
        </p:txBody>
      </p:sp>
      <p:sp>
        <p:nvSpPr>
          <p:cNvPr id="5" name="Google Shape;133;p2"/>
          <p:cNvSpPr/>
          <p:nvPr/>
        </p:nvSpPr>
        <p:spPr>
          <a:xfrm flipH="1">
            <a:off x="5863383" y="2449689"/>
            <a:ext cx="674031" cy="1200328"/>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C55A11">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134;p2"/>
          <p:cNvSpPr/>
          <p:nvPr/>
        </p:nvSpPr>
        <p:spPr>
          <a:xfrm flipH="1">
            <a:off x="6237105" y="2457720"/>
            <a:ext cx="637323" cy="1186508"/>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2F5496">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135;p2"/>
          <p:cNvSpPr/>
          <p:nvPr/>
        </p:nvSpPr>
        <p:spPr>
          <a:xfrm>
            <a:off x="3824696" y="2462919"/>
            <a:ext cx="2334035" cy="1183599"/>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2F5496">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136;p2"/>
          <p:cNvSpPr/>
          <p:nvPr/>
        </p:nvSpPr>
        <p:spPr>
          <a:xfrm>
            <a:off x="3488793" y="2462919"/>
            <a:ext cx="2296215" cy="1190595"/>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C55A11">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37;p2"/>
          <p:cNvSpPr txBox="1"/>
          <p:nvPr/>
        </p:nvSpPr>
        <p:spPr>
          <a:xfrm>
            <a:off x="1522311" y="3650016"/>
            <a:ext cx="2674620" cy="1477328"/>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QLA</a:t>
            </a:r>
            <a:endParaRPr/>
          </a:p>
        </p:txBody>
      </p:sp>
      <p:sp>
        <p:nvSpPr>
          <p:cNvPr id="10" name="Google Shape;138;p2"/>
          <p:cNvSpPr txBox="1"/>
          <p:nvPr/>
        </p:nvSpPr>
        <p:spPr>
          <a:xfrm>
            <a:off x="4567454" y="3650016"/>
            <a:ext cx="2674620" cy="1477328"/>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QLA</a:t>
            </a:r>
            <a:endParaRPr/>
          </a:p>
        </p:txBody>
      </p:sp>
      <p:sp>
        <p:nvSpPr>
          <p:cNvPr id="11" name="Google Shape;139;p2"/>
          <p:cNvSpPr txBox="1"/>
          <p:nvPr/>
        </p:nvSpPr>
        <p:spPr>
          <a:xfrm>
            <a:off x="1522311" y="2111001"/>
            <a:ext cx="2225738" cy="1200329"/>
          </a:xfrm>
          <a:prstGeom prst="rect">
            <a:avLst/>
          </a:prstGeom>
          <a:solidFill>
            <a:srgbClr val="BFBFBF"/>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DQLA-F</a:t>
            </a:r>
            <a:endParaRPr dirty="0"/>
          </a:p>
        </p:txBody>
      </p:sp>
      <p:sp>
        <p:nvSpPr>
          <p:cNvPr id="12" name="Google Shape;140;p2"/>
          <p:cNvSpPr txBox="1"/>
          <p:nvPr/>
        </p:nvSpPr>
        <p:spPr>
          <a:xfrm>
            <a:off x="4387791" y="2090089"/>
            <a:ext cx="2674620" cy="369332"/>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dMIB</a:t>
            </a:r>
            <a:endParaRPr sz="1800">
              <a:solidFill>
                <a:schemeClr val="dk1"/>
              </a:solidFill>
              <a:latin typeface="Calibri"/>
              <a:ea typeface="Calibri"/>
              <a:cs typeface="Calibri"/>
              <a:sym typeface="Calibri"/>
            </a:endParaRPr>
          </a:p>
        </p:txBody>
      </p:sp>
      <p:sp>
        <p:nvSpPr>
          <p:cNvPr id="13" name="Google Shape;141;p2"/>
          <p:cNvSpPr txBox="1"/>
          <p:nvPr/>
        </p:nvSpPr>
        <p:spPr>
          <a:xfrm>
            <a:off x="1815410" y="2080399"/>
            <a:ext cx="1546860" cy="923330"/>
          </a:xfrm>
          <a:prstGeom prst="rect">
            <a:avLst/>
          </a:prstGeom>
          <a:solidFill>
            <a:schemeClr val="lt2"/>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FPGA V3</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14" name="Google Shape;142;p2"/>
          <p:cNvSpPr/>
          <p:nvPr/>
        </p:nvSpPr>
        <p:spPr>
          <a:xfrm>
            <a:off x="3488793" y="3997121"/>
            <a:ext cx="335903" cy="86074"/>
          </a:xfrm>
          <a:prstGeom prst="rect">
            <a:avLst/>
          </a:prstGeom>
          <a:solidFill>
            <a:srgbClr val="A8D08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143;p2"/>
          <p:cNvSpPr/>
          <p:nvPr/>
        </p:nvSpPr>
        <p:spPr>
          <a:xfrm>
            <a:off x="6537415" y="3997121"/>
            <a:ext cx="335903" cy="86074"/>
          </a:xfrm>
          <a:prstGeom prst="rect">
            <a:avLst/>
          </a:prstGeom>
          <a:solidFill>
            <a:srgbClr val="A8D08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144;p2"/>
          <p:cNvSpPr txBox="1"/>
          <p:nvPr/>
        </p:nvSpPr>
        <p:spPr>
          <a:xfrm>
            <a:off x="8255270" y="2012032"/>
            <a:ext cx="3434231" cy="380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Legend</a:t>
            </a:r>
            <a:endParaRPr sz="1800" b="1"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Flat flex cable</a:t>
            </a:r>
            <a:endParaRPr sz="1800"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Data cable (SCSI 68)</a:t>
            </a:r>
            <a:endParaRPr sz="1800"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Power cable (DB 9)</a:t>
            </a:r>
            <a:endParaRPr sz="1800"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Notes</a:t>
            </a:r>
            <a:endParaRPr sz="1800" b="1"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Ethernet and FireWire external connections use PCB-mounted connectors on FPGA</a:t>
            </a:r>
            <a:endParaRPr sz="1800" dirty="0"/>
          </a:p>
          <a:p>
            <a:pPr marL="285750" marR="0" lvl="0" indent="-285750" algn="l" rtl="0">
              <a:spcBef>
                <a:spcPts val="60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E-Stop external connections use PCB-mounted connector on DQLA-F</a:t>
            </a:r>
            <a:endParaRPr sz="1800" dirty="0"/>
          </a:p>
        </p:txBody>
      </p:sp>
      <p:sp>
        <p:nvSpPr>
          <p:cNvPr id="17" name="Google Shape;145;p2"/>
          <p:cNvSpPr/>
          <p:nvPr/>
        </p:nvSpPr>
        <p:spPr>
          <a:xfrm rot="10800000" flipH="1">
            <a:off x="10844835" y="2863214"/>
            <a:ext cx="340242" cy="102932"/>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C55A11">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146;p2"/>
          <p:cNvSpPr/>
          <p:nvPr/>
        </p:nvSpPr>
        <p:spPr>
          <a:xfrm flipH="1">
            <a:off x="10844836" y="3236989"/>
            <a:ext cx="340241" cy="102932"/>
          </a:xfrm>
          <a:custGeom>
            <a:avLst/>
            <a:gdLst/>
            <a:ahLst/>
            <a:cxnLst/>
            <a:rect l="l" t="t" r="r" b="b"/>
            <a:pathLst>
              <a:path w="455334" h="1332411" extrusionOk="0">
                <a:moveTo>
                  <a:pt x="0" y="1332411"/>
                </a:moveTo>
                <a:cubicBezTo>
                  <a:pt x="6220" y="841000"/>
                  <a:pt x="452845" y="517538"/>
                  <a:pt x="455334" y="0"/>
                </a:cubicBezTo>
              </a:path>
            </a:pathLst>
          </a:custGeom>
          <a:noFill/>
          <a:ln w="28575" cap="flat" cmpd="sng">
            <a:solidFill>
              <a:srgbClr val="2F5496">
                <a:alpha val="49803"/>
              </a:srgbClr>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147;p2"/>
          <p:cNvSpPr txBox="1"/>
          <p:nvPr/>
        </p:nvSpPr>
        <p:spPr>
          <a:xfrm>
            <a:off x="1534923" y="5333832"/>
            <a:ext cx="1595478" cy="646331"/>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Logic Power Supply</a:t>
            </a:r>
            <a:endParaRPr/>
          </a:p>
        </p:txBody>
      </p:sp>
      <p:sp>
        <p:nvSpPr>
          <p:cNvPr id="20" name="Google Shape;148;p2"/>
          <p:cNvSpPr txBox="1"/>
          <p:nvPr/>
        </p:nvSpPr>
        <p:spPr>
          <a:xfrm>
            <a:off x="3526746" y="5333832"/>
            <a:ext cx="3715327" cy="584775"/>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Motor Power Supplies</a:t>
            </a:r>
            <a:endParaRPr/>
          </a:p>
          <a:p>
            <a:pPr marL="0" marR="0" lvl="0" indent="0" algn="ctr" rtl="0">
              <a:spcBef>
                <a:spcPts val="0"/>
              </a:spcBef>
              <a:spcAft>
                <a:spcPts val="0"/>
              </a:spcAft>
              <a:buNone/>
            </a:pPr>
            <a:r>
              <a:rPr lang="en-US" sz="1400">
                <a:solidFill>
                  <a:schemeClr val="dk1"/>
                </a:solidFill>
                <a:latin typeface="Calibri"/>
                <a:ea typeface="Calibri"/>
                <a:cs typeface="Calibri"/>
                <a:sym typeface="Calibri"/>
              </a:rPr>
              <a:t>MTM (12V + 24V) PSM(24V) ECM (36V) </a:t>
            </a:r>
            <a:endParaRPr/>
          </a:p>
        </p:txBody>
      </p:sp>
      <p:sp>
        <p:nvSpPr>
          <p:cNvPr id="21" name="Google Shape;149;p2"/>
          <p:cNvSpPr txBox="1"/>
          <p:nvPr/>
        </p:nvSpPr>
        <p:spPr>
          <a:xfrm>
            <a:off x="1522311" y="3916265"/>
            <a:ext cx="4559770" cy="369332"/>
          </a:xfrm>
          <a:prstGeom prst="rect">
            <a:avLst/>
          </a:prstGeom>
          <a:solidFill>
            <a:srgbClr val="BFBFBF"/>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DQLA-Q</a:t>
            </a:r>
            <a:endParaRPr dirty="0"/>
          </a:p>
        </p:txBody>
      </p:sp>
      <p:sp>
        <p:nvSpPr>
          <p:cNvPr id="22" name="Google Shape;150;p2"/>
          <p:cNvSpPr/>
          <p:nvPr/>
        </p:nvSpPr>
        <p:spPr>
          <a:xfrm>
            <a:off x="2165780" y="3311330"/>
            <a:ext cx="170121" cy="604935"/>
          </a:xfrm>
          <a:prstGeom prst="rect">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151;p2"/>
          <p:cNvSpPr/>
          <p:nvPr/>
        </p:nvSpPr>
        <p:spPr>
          <a:xfrm>
            <a:off x="2434663" y="3309581"/>
            <a:ext cx="170121" cy="604935"/>
          </a:xfrm>
          <a:prstGeom prst="rect">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152;p2"/>
          <p:cNvSpPr/>
          <p:nvPr/>
        </p:nvSpPr>
        <p:spPr>
          <a:xfrm rot="5400000">
            <a:off x="10963490" y="2370788"/>
            <a:ext cx="102933" cy="340242"/>
          </a:xfrm>
          <a:prstGeom prst="rect">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153;p2"/>
          <p:cNvSpPr txBox="1"/>
          <p:nvPr/>
        </p:nvSpPr>
        <p:spPr>
          <a:xfrm>
            <a:off x="5864818" y="6180543"/>
            <a:ext cx="1377255" cy="276999"/>
          </a:xfrm>
          <a:prstGeom prst="rect">
            <a:avLst/>
          </a:prstGeom>
          <a:solidFill>
            <a:srgbClr val="A5A5A5"/>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Front LEDs</a:t>
            </a:r>
            <a:endParaRPr/>
          </a:p>
        </p:txBody>
      </p:sp>
      <p:sp>
        <p:nvSpPr>
          <p:cNvPr id="26" name="Google Shape;154;p2"/>
          <p:cNvSpPr/>
          <p:nvPr/>
        </p:nvSpPr>
        <p:spPr>
          <a:xfrm>
            <a:off x="3240705" y="1733113"/>
            <a:ext cx="813317" cy="377013"/>
          </a:xfrm>
          <a:prstGeom prst="down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E-Stop</a:t>
            </a:r>
            <a:endParaRPr/>
          </a:p>
        </p:txBody>
      </p:sp>
      <p:sp>
        <p:nvSpPr>
          <p:cNvPr id="27" name="Google Shape;155;p2"/>
          <p:cNvSpPr/>
          <p:nvPr/>
        </p:nvSpPr>
        <p:spPr>
          <a:xfrm>
            <a:off x="5318442" y="1693750"/>
            <a:ext cx="813317" cy="377013"/>
          </a:xfrm>
          <a:prstGeom prst="down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Arm</a:t>
            </a:r>
            <a:endParaRPr/>
          </a:p>
        </p:txBody>
      </p:sp>
      <p:sp>
        <p:nvSpPr>
          <p:cNvPr id="28" name="Google Shape;156;p2"/>
          <p:cNvSpPr/>
          <p:nvPr/>
        </p:nvSpPr>
        <p:spPr>
          <a:xfrm>
            <a:off x="1519345" y="1693749"/>
            <a:ext cx="813317" cy="377013"/>
          </a:xfrm>
          <a:prstGeom prst="down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FireWire</a:t>
            </a:r>
            <a:endParaRPr/>
          </a:p>
        </p:txBody>
      </p:sp>
      <p:sp>
        <p:nvSpPr>
          <p:cNvPr id="29" name="Google Shape;157;p2"/>
          <p:cNvSpPr/>
          <p:nvPr/>
        </p:nvSpPr>
        <p:spPr>
          <a:xfrm>
            <a:off x="2351336" y="1696280"/>
            <a:ext cx="813317" cy="377013"/>
          </a:xfrm>
          <a:prstGeom prst="downArrowCallout">
            <a:avLst>
              <a:gd name="adj1" fmla="val 25000"/>
              <a:gd name="adj2" fmla="val 25000"/>
              <a:gd name="adj3" fmla="val 25000"/>
              <a:gd name="adj4" fmla="val 6497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Ethernet</a:t>
            </a:r>
            <a:endParaRPr/>
          </a:p>
        </p:txBody>
      </p:sp>
      <p:sp>
        <p:nvSpPr>
          <p:cNvPr id="30" name="TextBox 29"/>
          <p:cNvSpPr txBox="1"/>
          <p:nvPr/>
        </p:nvSpPr>
        <p:spPr>
          <a:xfrm>
            <a:off x="8485654" y="5967276"/>
            <a:ext cx="2973462" cy="646331"/>
          </a:xfrm>
          <a:prstGeom prst="rect">
            <a:avLst/>
          </a:prstGeom>
          <a:noFill/>
        </p:spPr>
        <p:txBody>
          <a:bodyPr wrap="square" rtlCol="0">
            <a:spAutoFit/>
          </a:bodyPr>
          <a:lstStyle/>
          <a:p>
            <a:r>
              <a:rPr lang="en-US" sz="1800" b="1" dirty="0"/>
              <a:t>Reduced internal wiring!</a:t>
            </a:r>
          </a:p>
          <a:p>
            <a:r>
              <a:rPr lang="en-US" sz="1800" b="1" dirty="0"/>
              <a:t>Enabled by FPGA V3</a:t>
            </a:r>
          </a:p>
        </p:txBody>
      </p:sp>
    </p:spTree>
    <p:extLst>
      <p:ext uri="{BB962C8B-B14F-4D97-AF65-F5344CB8AC3E}">
        <p14:creationId xmlns:p14="http://schemas.microsoft.com/office/powerpoint/2010/main" val="2025252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dVRK Controller: Original vs DQLA</a:t>
            </a:r>
          </a:p>
        </p:txBody>
      </p:sp>
      <p:graphicFrame>
        <p:nvGraphicFramePr>
          <p:cNvPr id="3" name="Google Shape;163;p3"/>
          <p:cNvGraphicFramePr/>
          <p:nvPr>
            <p:extLst>
              <p:ext uri="{D42A27DB-BD31-4B8C-83A1-F6EECF244321}">
                <p14:modId xmlns:p14="http://schemas.microsoft.com/office/powerpoint/2010/main" val="1922317052"/>
              </p:ext>
            </p:extLst>
          </p:nvPr>
        </p:nvGraphicFramePr>
        <p:xfrm>
          <a:off x="889000" y="1527741"/>
          <a:ext cx="8584625" cy="2743290"/>
        </p:xfrm>
        <a:graphic>
          <a:graphicData uri="http://schemas.openxmlformats.org/drawingml/2006/table">
            <a:tbl>
              <a:tblPr firstRow="1" bandRow="1">
                <a:noFill/>
              </a:tblPr>
              <a:tblGrid>
                <a:gridCol w="2013225">
                  <a:extLst>
                    <a:ext uri="{9D8B030D-6E8A-4147-A177-3AD203B41FA5}">
                      <a16:colId xmlns:a16="http://schemas.microsoft.com/office/drawing/2014/main" val="20000"/>
                    </a:ext>
                  </a:extLst>
                </a:gridCol>
                <a:gridCol w="1007075">
                  <a:extLst>
                    <a:ext uri="{9D8B030D-6E8A-4147-A177-3AD203B41FA5}">
                      <a16:colId xmlns:a16="http://schemas.microsoft.com/office/drawing/2014/main" val="20001"/>
                    </a:ext>
                  </a:extLst>
                </a:gridCol>
                <a:gridCol w="1070550">
                  <a:extLst>
                    <a:ext uri="{9D8B030D-6E8A-4147-A177-3AD203B41FA5}">
                      <a16:colId xmlns:a16="http://schemas.microsoft.com/office/drawing/2014/main" val="20002"/>
                    </a:ext>
                  </a:extLst>
                </a:gridCol>
                <a:gridCol w="4493775">
                  <a:extLst>
                    <a:ext uri="{9D8B030D-6E8A-4147-A177-3AD203B41FA5}">
                      <a16:colId xmlns:a16="http://schemas.microsoft.com/office/drawing/2014/main" val="20003"/>
                    </a:ext>
                  </a:extLst>
                </a:gridCol>
              </a:tblGrid>
              <a:tr h="231925">
                <a:tc>
                  <a:txBody>
                    <a:bodyPr/>
                    <a:lstStyle/>
                    <a:p>
                      <a:pPr marL="0" marR="0" lvl="0" indent="0" algn="l" rtl="0">
                        <a:spcBef>
                          <a:spcPts val="0"/>
                        </a:spcBef>
                        <a:spcAft>
                          <a:spcPts val="0"/>
                        </a:spcAft>
                        <a:buNone/>
                      </a:pPr>
                      <a:r>
                        <a:rPr lang="en-US" sz="1400" u="none" strike="noStrike" cap="none"/>
                        <a:t>Components</a:t>
                      </a:r>
                      <a:endParaRPr/>
                    </a:p>
                  </a:txBody>
                  <a:tcPr marL="91450" marR="91450" marT="45725" marB="45725"/>
                </a:tc>
                <a:tc>
                  <a:txBody>
                    <a:bodyPr/>
                    <a:lstStyle/>
                    <a:p>
                      <a:pPr marL="0" marR="0" lvl="0" indent="0" algn="l" rtl="0">
                        <a:spcBef>
                          <a:spcPts val="0"/>
                        </a:spcBef>
                        <a:spcAft>
                          <a:spcPts val="0"/>
                        </a:spcAft>
                        <a:buNone/>
                      </a:pPr>
                      <a:r>
                        <a:rPr lang="en-US" sz="1400" dirty="0"/>
                        <a:t>Original</a:t>
                      </a:r>
                      <a:endParaRPr dirty="0"/>
                    </a:p>
                  </a:txBody>
                  <a:tcPr marL="91450" marR="91450" marT="45725" marB="45725"/>
                </a:tc>
                <a:tc>
                  <a:txBody>
                    <a:bodyPr/>
                    <a:lstStyle/>
                    <a:p>
                      <a:pPr marL="0" marR="0" lvl="0" indent="0" algn="l" rtl="0">
                        <a:spcBef>
                          <a:spcPts val="0"/>
                        </a:spcBef>
                        <a:spcAft>
                          <a:spcPts val="0"/>
                        </a:spcAft>
                        <a:buNone/>
                      </a:pPr>
                      <a:r>
                        <a:rPr lang="en-US" sz="1400"/>
                        <a:t>DQLA</a:t>
                      </a:r>
                      <a:endParaRPr/>
                    </a:p>
                  </a:txBody>
                  <a:tcPr marL="91450" marR="91450" marT="45725" marB="45725"/>
                </a:tc>
                <a:tc>
                  <a:txBody>
                    <a:bodyPr/>
                    <a:lstStyle/>
                    <a:p>
                      <a:pPr marL="0" marR="0" lvl="0" indent="0" algn="l" rtl="0">
                        <a:spcBef>
                          <a:spcPts val="0"/>
                        </a:spcBef>
                        <a:spcAft>
                          <a:spcPts val="0"/>
                        </a:spcAft>
                        <a:buNone/>
                      </a:pPr>
                      <a:r>
                        <a:rPr lang="en-US" sz="1400"/>
                        <a:t>Notes</a:t>
                      </a:r>
                      <a:endParaRPr/>
                    </a:p>
                  </a:txBody>
                  <a:tcPr marL="91450" marR="91450" marT="45725" marB="45725"/>
                </a:tc>
                <a:extLst>
                  <a:ext uri="{0D108BD9-81ED-4DB2-BD59-A6C34878D82A}">
                    <a16:rowId xmlns:a16="http://schemas.microsoft.com/office/drawing/2014/main" val="10000"/>
                  </a:ext>
                </a:extLst>
              </a:tr>
              <a:tr h="231925">
                <a:tc>
                  <a:txBody>
                    <a:bodyPr/>
                    <a:lstStyle/>
                    <a:p>
                      <a:pPr marL="0" marR="0" lvl="0" indent="0" algn="l" rtl="0">
                        <a:spcBef>
                          <a:spcPts val="0"/>
                        </a:spcBef>
                        <a:spcAft>
                          <a:spcPts val="0"/>
                        </a:spcAft>
                        <a:buNone/>
                      </a:pPr>
                      <a:r>
                        <a:rPr lang="en-US" sz="1400"/>
                        <a:t>FPGA</a:t>
                      </a:r>
                      <a:endParaRPr/>
                    </a:p>
                  </a:txBody>
                  <a:tcPr marL="91450" marR="91450" marT="45725" marB="45725"/>
                </a:tc>
                <a:tc>
                  <a:txBody>
                    <a:bodyPr/>
                    <a:lstStyle/>
                    <a:p>
                      <a:pPr marL="0" marR="0" lvl="0" indent="0" algn="l" rtl="0">
                        <a:spcBef>
                          <a:spcPts val="0"/>
                        </a:spcBef>
                        <a:spcAft>
                          <a:spcPts val="0"/>
                        </a:spcAft>
                        <a:buNone/>
                      </a:pPr>
                      <a:r>
                        <a:rPr lang="en-US" sz="1400">
                          <a:solidFill>
                            <a:srgbClr val="FF0000"/>
                          </a:solidFill>
                        </a:rPr>
                        <a:t>2</a:t>
                      </a:r>
                      <a:endParaRPr/>
                    </a:p>
                  </a:txBody>
                  <a:tcPr marL="91450" marR="91450" marT="45725" marB="45725"/>
                </a:tc>
                <a:tc>
                  <a:txBody>
                    <a:bodyPr/>
                    <a:lstStyle/>
                    <a:p>
                      <a:pPr marL="0" marR="0" lvl="0" indent="0" algn="l" rtl="0">
                        <a:spcBef>
                          <a:spcPts val="0"/>
                        </a:spcBef>
                        <a:spcAft>
                          <a:spcPts val="0"/>
                        </a:spcAft>
                        <a:buNone/>
                      </a:pPr>
                      <a:r>
                        <a:rPr lang="en-US" sz="1400">
                          <a:solidFill>
                            <a:srgbClr val="00B050"/>
                          </a:solidFill>
                        </a:rPr>
                        <a:t>1</a:t>
                      </a:r>
                      <a:endParaRPr/>
                    </a:p>
                  </a:txBody>
                  <a:tcPr marL="91450" marR="91450" marT="45725" marB="45725"/>
                </a:tc>
                <a:tc>
                  <a:txBody>
                    <a:bodyPr/>
                    <a:lstStyle/>
                    <a:p>
                      <a:pPr marL="0" marR="0" lvl="0" indent="0" algn="l" rtl="0">
                        <a:spcBef>
                          <a:spcPts val="0"/>
                        </a:spcBef>
                        <a:spcAft>
                          <a:spcPts val="0"/>
                        </a:spcAft>
                        <a:buNone/>
                      </a:pPr>
                      <a:r>
                        <a:rPr lang="en-US" sz="1400" dirty="0"/>
                        <a:t>Cost savings;</a:t>
                      </a:r>
                      <a:r>
                        <a:rPr lang="en-US" sz="1400" baseline="0" dirty="0"/>
                        <a:t> all joints handled together</a:t>
                      </a:r>
                      <a:endParaRPr dirty="0"/>
                    </a:p>
                  </a:txBody>
                  <a:tcPr marL="91450" marR="91450" marT="45725" marB="45725"/>
                </a:tc>
                <a:extLst>
                  <a:ext uri="{0D108BD9-81ED-4DB2-BD59-A6C34878D82A}">
                    <a16:rowId xmlns:a16="http://schemas.microsoft.com/office/drawing/2014/main" val="10001"/>
                  </a:ext>
                </a:extLst>
              </a:tr>
              <a:tr h="231925">
                <a:tc>
                  <a:txBody>
                    <a:bodyPr/>
                    <a:lstStyle/>
                    <a:p>
                      <a:pPr marL="0" marR="0" lvl="0" indent="0" algn="l" rtl="0">
                        <a:spcBef>
                          <a:spcPts val="0"/>
                        </a:spcBef>
                        <a:spcAft>
                          <a:spcPts val="0"/>
                        </a:spcAft>
                        <a:buNone/>
                      </a:pPr>
                      <a:r>
                        <a:rPr lang="en-US" sz="1400"/>
                        <a:t>Firewire cables</a:t>
                      </a:r>
                      <a:endParaRPr/>
                    </a:p>
                  </a:txBody>
                  <a:tcPr marL="91450" marR="91450" marT="45725" marB="45725"/>
                </a:tc>
                <a:tc>
                  <a:txBody>
                    <a:bodyPr/>
                    <a:lstStyle/>
                    <a:p>
                      <a:pPr marL="0" marR="0" lvl="0" indent="0" algn="l" rtl="0">
                        <a:spcBef>
                          <a:spcPts val="0"/>
                        </a:spcBef>
                        <a:spcAft>
                          <a:spcPts val="0"/>
                        </a:spcAft>
                        <a:buNone/>
                      </a:pPr>
                      <a:r>
                        <a:rPr lang="en-US" sz="1400">
                          <a:solidFill>
                            <a:srgbClr val="FF0000"/>
                          </a:solidFill>
                        </a:rPr>
                        <a:t>3</a:t>
                      </a:r>
                      <a:endParaRPr/>
                    </a:p>
                  </a:txBody>
                  <a:tcPr marL="91450" marR="91450" marT="45725" marB="45725"/>
                </a:tc>
                <a:tc>
                  <a:txBody>
                    <a:bodyPr/>
                    <a:lstStyle/>
                    <a:p>
                      <a:pPr marL="0" marR="0" lvl="0" indent="0" algn="l" rtl="0">
                        <a:spcBef>
                          <a:spcPts val="0"/>
                        </a:spcBef>
                        <a:spcAft>
                          <a:spcPts val="0"/>
                        </a:spcAft>
                        <a:buNone/>
                      </a:pPr>
                      <a:r>
                        <a:rPr lang="en-US" sz="1400">
                          <a:solidFill>
                            <a:srgbClr val="00B050"/>
                          </a:solidFill>
                        </a:rPr>
                        <a:t>0</a:t>
                      </a:r>
                      <a:endParaRPr/>
                    </a:p>
                  </a:txBody>
                  <a:tcPr marL="91450" marR="91450" marT="45725" marB="45725"/>
                </a:tc>
                <a:tc>
                  <a:txBody>
                    <a:bodyPr/>
                    <a:lstStyle/>
                    <a:p>
                      <a:pPr marL="0" marR="0" lvl="0" indent="0" algn="l" rtl="0">
                        <a:spcBef>
                          <a:spcPts val="0"/>
                        </a:spcBef>
                        <a:spcAft>
                          <a:spcPts val="0"/>
                        </a:spcAft>
                        <a:buNone/>
                      </a:pPr>
                      <a:r>
                        <a:rPr lang="en-US" sz="1400" dirty="0"/>
                        <a:t>Fewer “hops”, reduce daisy chaining issues</a:t>
                      </a:r>
                      <a:endParaRPr dirty="0"/>
                    </a:p>
                  </a:txBody>
                  <a:tcPr marL="91450" marR="91450" marT="45725" marB="45725"/>
                </a:tc>
                <a:extLst>
                  <a:ext uri="{0D108BD9-81ED-4DB2-BD59-A6C34878D82A}">
                    <a16:rowId xmlns:a16="http://schemas.microsoft.com/office/drawing/2014/main" val="10002"/>
                  </a:ext>
                </a:extLst>
              </a:tr>
              <a:tr h="231925">
                <a:tc>
                  <a:txBody>
                    <a:bodyPr/>
                    <a:lstStyle/>
                    <a:p>
                      <a:pPr marL="0" marR="0" lvl="0" indent="0" algn="l" rtl="0">
                        <a:spcBef>
                          <a:spcPts val="0"/>
                        </a:spcBef>
                        <a:spcAft>
                          <a:spcPts val="0"/>
                        </a:spcAft>
                        <a:buNone/>
                      </a:pPr>
                      <a:r>
                        <a:rPr lang="en-US" sz="1400"/>
                        <a:t>FireWire pass-through</a:t>
                      </a:r>
                      <a:endParaRPr/>
                    </a:p>
                  </a:txBody>
                  <a:tcPr marL="91450" marR="91450" marT="45725" marB="45725"/>
                </a:tc>
                <a:tc>
                  <a:txBody>
                    <a:bodyPr/>
                    <a:lstStyle/>
                    <a:p>
                      <a:pPr marL="0" marR="0" lvl="0" indent="0" algn="l" rtl="0">
                        <a:spcBef>
                          <a:spcPts val="0"/>
                        </a:spcBef>
                        <a:spcAft>
                          <a:spcPts val="0"/>
                        </a:spcAft>
                        <a:buNone/>
                      </a:pPr>
                      <a:r>
                        <a:rPr lang="en-US" sz="1400">
                          <a:solidFill>
                            <a:srgbClr val="FF0000"/>
                          </a:solidFill>
                        </a:rPr>
                        <a:t>2</a:t>
                      </a:r>
                      <a:endParaRPr/>
                    </a:p>
                  </a:txBody>
                  <a:tcPr marL="91450" marR="91450" marT="45725" marB="45725"/>
                </a:tc>
                <a:tc>
                  <a:txBody>
                    <a:bodyPr/>
                    <a:lstStyle/>
                    <a:p>
                      <a:pPr marL="0" marR="0" lvl="0" indent="0" algn="l" rtl="0">
                        <a:spcBef>
                          <a:spcPts val="0"/>
                        </a:spcBef>
                        <a:spcAft>
                          <a:spcPts val="0"/>
                        </a:spcAft>
                        <a:buNone/>
                      </a:pPr>
                      <a:r>
                        <a:rPr lang="en-US" sz="1400">
                          <a:solidFill>
                            <a:srgbClr val="00B050"/>
                          </a:solidFill>
                        </a:rPr>
                        <a:t>0</a:t>
                      </a:r>
                      <a:endParaRPr/>
                    </a:p>
                  </a:txBody>
                  <a:tcPr marL="91450" marR="91450" marT="45725" marB="45725"/>
                </a:tc>
                <a:tc>
                  <a:txBody>
                    <a:bodyPr/>
                    <a:lstStyle/>
                    <a:p>
                      <a:pPr marL="0" marR="0" lvl="0" indent="0" algn="l" rtl="0">
                        <a:spcBef>
                          <a:spcPts val="0"/>
                        </a:spcBef>
                        <a:spcAft>
                          <a:spcPts val="0"/>
                        </a:spcAft>
                        <a:buNone/>
                      </a:pPr>
                      <a:r>
                        <a:rPr lang="en-US" sz="1400" dirty="0"/>
                        <a:t>Getting hard to find, fewer “hops”</a:t>
                      </a:r>
                      <a:endParaRPr dirty="0"/>
                    </a:p>
                  </a:txBody>
                  <a:tcPr marL="91450" marR="91450" marT="45725" marB="45725"/>
                </a:tc>
                <a:extLst>
                  <a:ext uri="{0D108BD9-81ED-4DB2-BD59-A6C34878D82A}">
                    <a16:rowId xmlns:a16="http://schemas.microsoft.com/office/drawing/2014/main" val="10003"/>
                  </a:ext>
                </a:extLst>
              </a:tr>
              <a:tr h="231925">
                <a:tc>
                  <a:txBody>
                    <a:bodyPr/>
                    <a:lstStyle/>
                    <a:p>
                      <a:pPr marL="0" marR="0" lvl="0" indent="0" algn="l" rtl="0">
                        <a:spcBef>
                          <a:spcPts val="0"/>
                        </a:spcBef>
                        <a:spcAft>
                          <a:spcPts val="0"/>
                        </a:spcAft>
                        <a:buNone/>
                      </a:pPr>
                      <a:r>
                        <a:rPr lang="en-US" sz="1400"/>
                        <a:t>Ethernet cables</a:t>
                      </a:r>
                      <a:endParaRPr/>
                    </a:p>
                  </a:txBody>
                  <a:tcPr marL="91450" marR="91450" marT="45725" marB="45725"/>
                </a:tc>
                <a:tc>
                  <a:txBody>
                    <a:bodyPr/>
                    <a:lstStyle/>
                    <a:p>
                      <a:pPr marL="0" marR="0" lvl="0" indent="0" algn="l" rtl="0">
                        <a:spcBef>
                          <a:spcPts val="0"/>
                        </a:spcBef>
                        <a:spcAft>
                          <a:spcPts val="0"/>
                        </a:spcAft>
                        <a:buNone/>
                      </a:pPr>
                      <a:r>
                        <a:rPr lang="en-US" sz="1400">
                          <a:solidFill>
                            <a:srgbClr val="FF0000"/>
                          </a:solidFill>
                        </a:rPr>
                        <a:t>2</a:t>
                      </a:r>
                      <a:endParaRPr/>
                    </a:p>
                  </a:txBody>
                  <a:tcPr marL="91450" marR="91450" marT="45725" marB="45725"/>
                </a:tc>
                <a:tc>
                  <a:txBody>
                    <a:bodyPr/>
                    <a:lstStyle/>
                    <a:p>
                      <a:pPr marL="0" marR="0" lvl="0" indent="0" algn="l" rtl="0">
                        <a:spcBef>
                          <a:spcPts val="0"/>
                        </a:spcBef>
                        <a:spcAft>
                          <a:spcPts val="0"/>
                        </a:spcAft>
                        <a:buNone/>
                      </a:pPr>
                      <a:r>
                        <a:rPr lang="en-US" sz="1400">
                          <a:solidFill>
                            <a:srgbClr val="00B050"/>
                          </a:solidFill>
                        </a:rPr>
                        <a:t>0</a:t>
                      </a:r>
                      <a:endParaRPr/>
                    </a:p>
                  </a:txBody>
                  <a:tcPr marL="91450" marR="91450" marT="45725" marB="45725"/>
                </a:tc>
                <a:tc>
                  <a:txBody>
                    <a:bodyPr/>
                    <a:lstStyle/>
                    <a:p>
                      <a:pPr marL="0" marR="0" lvl="0" indent="0" algn="l" rtl="0">
                        <a:spcBef>
                          <a:spcPts val="0"/>
                        </a:spcBef>
                        <a:spcAft>
                          <a:spcPts val="0"/>
                        </a:spcAft>
                        <a:buNone/>
                      </a:pPr>
                      <a:endParaRPr sz="1400"/>
                    </a:p>
                  </a:txBody>
                  <a:tcPr marL="91450" marR="91450" marT="45725" marB="45725"/>
                </a:tc>
                <a:extLst>
                  <a:ext uri="{0D108BD9-81ED-4DB2-BD59-A6C34878D82A}">
                    <a16:rowId xmlns:a16="http://schemas.microsoft.com/office/drawing/2014/main" val="10004"/>
                  </a:ext>
                </a:extLst>
              </a:tr>
              <a:tr h="231925">
                <a:tc>
                  <a:txBody>
                    <a:bodyPr/>
                    <a:lstStyle/>
                    <a:p>
                      <a:pPr marL="0" marR="0" lvl="0" indent="0" algn="l" rtl="0">
                        <a:spcBef>
                          <a:spcPts val="0"/>
                        </a:spcBef>
                        <a:spcAft>
                          <a:spcPts val="0"/>
                        </a:spcAft>
                        <a:buNone/>
                      </a:pPr>
                      <a:r>
                        <a:rPr lang="en-US" sz="1400"/>
                        <a:t>Ethernet pass-through</a:t>
                      </a:r>
                      <a:endParaRPr/>
                    </a:p>
                  </a:txBody>
                  <a:tcPr marL="91450" marR="91450" marT="45725" marB="45725"/>
                </a:tc>
                <a:tc>
                  <a:txBody>
                    <a:bodyPr/>
                    <a:lstStyle/>
                    <a:p>
                      <a:pPr marL="0" marR="0" lvl="0" indent="0" algn="l" rtl="0">
                        <a:spcBef>
                          <a:spcPts val="0"/>
                        </a:spcBef>
                        <a:spcAft>
                          <a:spcPts val="0"/>
                        </a:spcAft>
                        <a:buNone/>
                      </a:pPr>
                      <a:r>
                        <a:rPr lang="en-US" sz="1400">
                          <a:solidFill>
                            <a:srgbClr val="FF0000"/>
                          </a:solidFill>
                        </a:rPr>
                        <a:t>2</a:t>
                      </a:r>
                      <a:endParaRPr/>
                    </a:p>
                  </a:txBody>
                  <a:tcPr marL="91450" marR="91450" marT="45725" marB="45725"/>
                </a:tc>
                <a:tc>
                  <a:txBody>
                    <a:bodyPr/>
                    <a:lstStyle/>
                    <a:p>
                      <a:pPr marL="0" marR="0" lvl="0" indent="0" algn="l" rtl="0">
                        <a:spcBef>
                          <a:spcPts val="0"/>
                        </a:spcBef>
                        <a:spcAft>
                          <a:spcPts val="0"/>
                        </a:spcAft>
                        <a:buNone/>
                      </a:pPr>
                      <a:r>
                        <a:rPr lang="en-US" sz="1400">
                          <a:solidFill>
                            <a:srgbClr val="00B050"/>
                          </a:solidFill>
                        </a:rPr>
                        <a:t>0</a:t>
                      </a:r>
                      <a:endParaRPr/>
                    </a:p>
                  </a:txBody>
                  <a:tcPr marL="91450" marR="91450" marT="45725" marB="45725"/>
                </a:tc>
                <a:tc>
                  <a:txBody>
                    <a:bodyPr/>
                    <a:lstStyle/>
                    <a:p>
                      <a:pPr marL="0" marR="0" lvl="0" indent="0" algn="l" rtl="0">
                        <a:spcBef>
                          <a:spcPts val="0"/>
                        </a:spcBef>
                        <a:spcAft>
                          <a:spcPts val="0"/>
                        </a:spcAft>
                        <a:buNone/>
                      </a:pPr>
                      <a:endParaRPr sz="1400"/>
                    </a:p>
                  </a:txBody>
                  <a:tcPr marL="91450" marR="91450" marT="45725" marB="45725"/>
                </a:tc>
                <a:extLst>
                  <a:ext uri="{0D108BD9-81ED-4DB2-BD59-A6C34878D82A}">
                    <a16:rowId xmlns:a16="http://schemas.microsoft.com/office/drawing/2014/main" val="10005"/>
                  </a:ext>
                </a:extLst>
              </a:tr>
              <a:tr h="231925">
                <a:tc>
                  <a:txBody>
                    <a:bodyPr/>
                    <a:lstStyle/>
                    <a:p>
                      <a:pPr marL="0" marR="0" lvl="0" indent="0" algn="l" rtl="0">
                        <a:spcBef>
                          <a:spcPts val="0"/>
                        </a:spcBef>
                        <a:spcAft>
                          <a:spcPts val="0"/>
                        </a:spcAft>
                        <a:buNone/>
                      </a:pPr>
                      <a:r>
                        <a:rPr lang="en-US" sz="1400"/>
                        <a:t>E-Stop wires</a:t>
                      </a:r>
                      <a:endParaRPr/>
                    </a:p>
                  </a:txBody>
                  <a:tcPr marL="91450" marR="91450" marT="45725" marB="45725"/>
                </a:tc>
                <a:tc>
                  <a:txBody>
                    <a:bodyPr/>
                    <a:lstStyle/>
                    <a:p>
                      <a:pPr marL="0" marR="0" lvl="0" indent="0" algn="l" rtl="0">
                        <a:spcBef>
                          <a:spcPts val="0"/>
                        </a:spcBef>
                        <a:spcAft>
                          <a:spcPts val="0"/>
                        </a:spcAft>
                        <a:buNone/>
                      </a:pPr>
                      <a:r>
                        <a:rPr lang="en-US" sz="1400">
                          <a:solidFill>
                            <a:srgbClr val="FF0000"/>
                          </a:solidFill>
                        </a:rPr>
                        <a:t>3</a:t>
                      </a:r>
                      <a:endParaRPr/>
                    </a:p>
                  </a:txBody>
                  <a:tcPr marL="91450" marR="91450" marT="45725" marB="45725"/>
                </a:tc>
                <a:tc>
                  <a:txBody>
                    <a:bodyPr/>
                    <a:lstStyle/>
                    <a:p>
                      <a:pPr marL="0" marR="0" lvl="0" indent="0" algn="l" rtl="0">
                        <a:spcBef>
                          <a:spcPts val="0"/>
                        </a:spcBef>
                        <a:spcAft>
                          <a:spcPts val="0"/>
                        </a:spcAft>
                        <a:buNone/>
                      </a:pPr>
                      <a:r>
                        <a:rPr lang="en-US" sz="1400">
                          <a:solidFill>
                            <a:srgbClr val="00B050"/>
                          </a:solidFill>
                        </a:rPr>
                        <a:t>0</a:t>
                      </a:r>
                      <a:endParaRPr/>
                    </a:p>
                  </a:txBody>
                  <a:tcPr marL="91450" marR="91450" marT="45725" marB="45725"/>
                </a:tc>
                <a:tc>
                  <a:txBody>
                    <a:bodyPr/>
                    <a:lstStyle/>
                    <a:p>
                      <a:pPr marL="0" marR="0" lvl="0" indent="0" algn="l" rtl="0">
                        <a:spcBef>
                          <a:spcPts val="0"/>
                        </a:spcBef>
                        <a:spcAft>
                          <a:spcPts val="0"/>
                        </a:spcAft>
                        <a:buNone/>
                      </a:pPr>
                      <a:endParaRPr sz="1400"/>
                    </a:p>
                  </a:txBody>
                  <a:tcPr marL="91450" marR="91450" marT="45725" marB="45725"/>
                </a:tc>
                <a:extLst>
                  <a:ext uri="{0D108BD9-81ED-4DB2-BD59-A6C34878D82A}">
                    <a16:rowId xmlns:a16="http://schemas.microsoft.com/office/drawing/2014/main" val="10006"/>
                  </a:ext>
                </a:extLst>
              </a:tr>
              <a:tr h="231925">
                <a:tc>
                  <a:txBody>
                    <a:bodyPr/>
                    <a:lstStyle/>
                    <a:p>
                      <a:pPr marL="0" marR="0" lvl="0" indent="0" algn="l" rtl="0">
                        <a:spcBef>
                          <a:spcPts val="0"/>
                        </a:spcBef>
                        <a:spcAft>
                          <a:spcPts val="0"/>
                        </a:spcAft>
                        <a:buNone/>
                      </a:pPr>
                      <a:r>
                        <a:rPr lang="en-US" sz="1400"/>
                        <a:t>E-Stop connectors</a:t>
                      </a:r>
                      <a:endParaRPr/>
                    </a:p>
                  </a:txBody>
                  <a:tcPr marL="91450" marR="91450" marT="45725" marB="45725"/>
                </a:tc>
                <a:tc>
                  <a:txBody>
                    <a:bodyPr/>
                    <a:lstStyle/>
                    <a:p>
                      <a:pPr marL="0" marR="0" lvl="0" indent="0" algn="l" rtl="0">
                        <a:spcBef>
                          <a:spcPts val="0"/>
                        </a:spcBef>
                        <a:spcAft>
                          <a:spcPts val="0"/>
                        </a:spcAft>
                        <a:buNone/>
                      </a:pPr>
                      <a:r>
                        <a:rPr lang="en-US" sz="1400"/>
                        <a:t>2</a:t>
                      </a:r>
                      <a:endParaRPr/>
                    </a:p>
                  </a:txBody>
                  <a:tcPr marL="91450" marR="91450" marT="45725" marB="45725"/>
                </a:tc>
                <a:tc>
                  <a:txBody>
                    <a:bodyPr/>
                    <a:lstStyle/>
                    <a:p>
                      <a:pPr marL="0" marR="0" lvl="0" indent="0" algn="l" rtl="0">
                        <a:spcBef>
                          <a:spcPts val="0"/>
                        </a:spcBef>
                        <a:spcAft>
                          <a:spcPts val="0"/>
                        </a:spcAft>
                        <a:buNone/>
                      </a:pPr>
                      <a:r>
                        <a:rPr lang="en-US" sz="1400"/>
                        <a:t>2</a:t>
                      </a:r>
                      <a:endParaRPr/>
                    </a:p>
                  </a:txBody>
                  <a:tcPr marL="91450" marR="91450" marT="45725" marB="45725"/>
                </a:tc>
                <a:tc>
                  <a:txBody>
                    <a:bodyPr/>
                    <a:lstStyle/>
                    <a:p>
                      <a:pPr marL="0" marR="0" lvl="0" indent="0" algn="l" rtl="0">
                        <a:spcBef>
                          <a:spcPts val="0"/>
                        </a:spcBef>
                        <a:spcAft>
                          <a:spcPts val="0"/>
                        </a:spcAft>
                        <a:buNone/>
                      </a:pPr>
                      <a:r>
                        <a:rPr lang="en-US" sz="1400" dirty="0"/>
                        <a:t>Now mounted on FPGA Interface Board (DQLA-F)</a:t>
                      </a:r>
                      <a:endParaRPr dirty="0"/>
                    </a:p>
                  </a:txBody>
                  <a:tcPr marL="91450" marR="91450" marT="45725" marB="45725"/>
                </a:tc>
                <a:extLst>
                  <a:ext uri="{0D108BD9-81ED-4DB2-BD59-A6C34878D82A}">
                    <a16:rowId xmlns:a16="http://schemas.microsoft.com/office/drawing/2014/main" val="10007"/>
                  </a:ext>
                </a:extLst>
              </a:tr>
              <a:tr h="231925">
                <a:tc>
                  <a:txBody>
                    <a:bodyPr/>
                    <a:lstStyle/>
                    <a:p>
                      <a:pPr marL="0" marR="0" lvl="0" indent="0" algn="l" rtl="0">
                        <a:spcBef>
                          <a:spcPts val="0"/>
                        </a:spcBef>
                        <a:spcAft>
                          <a:spcPts val="0"/>
                        </a:spcAft>
                        <a:buNone/>
                      </a:pPr>
                      <a:r>
                        <a:rPr lang="en-US" sz="1400"/>
                        <a:t>Interface boards</a:t>
                      </a:r>
                      <a:endParaRPr/>
                    </a:p>
                  </a:txBody>
                  <a:tcPr marL="91450" marR="91450" marT="45725" marB="45725"/>
                </a:tc>
                <a:tc>
                  <a:txBody>
                    <a:bodyPr/>
                    <a:lstStyle/>
                    <a:p>
                      <a:pPr marL="0" marR="0" lvl="0" indent="0" algn="l" rtl="0">
                        <a:spcBef>
                          <a:spcPts val="0"/>
                        </a:spcBef>
                        <a:spcAft>
                          <a:spcPts val="0"/>
                        </a:spcAft>
                        <a:buNone/>
                      </a:pPr>
                      <a:r>
                        <a:rPr lang="en-US" sz="1400">
                          <a:solidFill>
                            <a:srgbClr val="00B050"/>
                          </a:solidFill>
                        </a:rPr>
                        <a:t>0</a:t>
                      </a:r>
                      <a:endParaRPr/>
                    </a:p>
                  </a:txBody>
                  <a:tcPr marL="91450" marR="91450" marT="45725" marB="45725"/>
                </a:tc>
                <a:tc>
                  <a:txBody>
                    <a:bodyPr/>
                    <a:lstStyle/>
                    <a:p>
                      <a:pPr marL="0" marR="0" lvl="0" indent="0" algn="l" rtl="0">
                        <a:spcBef>
                          <a:spcPts val="0"/>
                        </a:spcBef>
                        <a:spcAft>
                          <a:spcPts val="0"/>
                        </a:spcAft>
                        <a:buNone/>
                      </a:pPr>
                      <a:r>
                        <a:rPr lang="en-US" sz="1400">
                          <a:solidFill>
                            <a:srgbClr val="FF0000"/>
                          </a:solidFill>
                        </a:rPr>
                        <a:t>2</a:t>
                      </a:r>
                      <a:endParaRPr/>
                    </a:p>
                  </a:txBody>
                  <a:tcPr marL="91450" marR="91450" marT="45725" marB="45725"/>
                </a:tc>
                <a:tc>
                  <a:txBody>
                    <a:bodyPr/>
                    <a:lstStyle/>
                    <a:p>
                      <a:pPr marL="0" marR="0" lvl="0" indent="0" algn="l" rtl="0">
                        <a:spcBef>
                          <a:spcPts val="0"/>
                        </a:spcBef>
                        <a:spcAft>
                          <a:spcPts val="0"/>
                        </a:spcAft>
                        <a:buNone/>
                      </a:pPr>
                      <a:r>
                        <a:rPr lang="en-US" sz="1400" dirty="0"/>
                        <a:t>Inexpensive to manufacture</a:t>
                      </a:r>
                      <a:endParaRPr dirty="0"/>
                    </a:p>
                  </a:txBody>
                  <a:tcPr marL="91450" marR="91450" marT="45725" marB="45725"/>
                </a:tc>
                <a:extLst>
                  <a:ext uri="{0D108BD9-81ED-4DB2-BD59-A6C34878D82A}">
                    <a16:rowId xmlns:a16="http://schemas.microsoft.com/office/drawing/2014/main" val="10008"/>
                  </a:ext>
                </a:extLst>
              </a:tr>
            </a:tbl>
          </a:graphicData>
        </a:graphic>
      </p:graphicFrame>
      <p:sp>
        <p:nvSpPr>
          <p:cNvPr id="4" name="Google Shape;164;p3"/>
          <p:cNvSpPr txBox="1"/>
          <p:nvPr/>
        </p:nvSpPr>
        <p:spPr>
          <a:xfrm>
            <a:off x="889000" y="4418004"/>
            <a:ext cx="10143435"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Other benefits</a:t>
            </a:r>
            <a:endParaRPr sz="1800" b="1" dirty="0"/>
          </a:p>
          <a:p>
            <a:pPr marL="285750" marR="0" lvl="0" indent="-285750" algn="l" rtl="0">
              <a:spcBef>
                <a:spcPts val="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Fewer cables will simplify manufacturing and help troubleshoot hardware issues</a:t>
            </a:r>
            <a:endParaRPr sz="1800" dirty="0"/>
          </a:p>
          <a:p>
            <a:pPr marL="285750" marR="0" lvl="0" indent="-285750" algn="l" rtl="0">
              <a:spcBef>
                <a:spcPts val="0"/>
              </a:spcBef>
              <a:spcAft>
                <a:spcPts val="0"/>
              </a:spcAft>
              <a:buClr>
                <a:schemeClr val="dk1"/>
              </a:buClr>
              <a:buSzPts val="1400"/>
              <a:buFont typeface="Arial"/>
              <a:buChar char="•"/>
            </a:pPr>
            <a:r>
              <a:rPr lang="en-US" sz="1800" dirty="0">
                <a:solidFill>
                  <a:schemeClr val="dk1"/>
                </a:solidFill>
                <a:latin typeface="Calibri"/>
                <a:ea typeface="Calibri"/>
                <a:cs typeface="Calibri"/>
                <a:sym typeface="Calibri"/>
              </a:rPr>
              <a:t>Fewer FPGAs means:</a:t>
            </a:r>
            <a:endParaRPr sz="1800" dirty="0"/>
          </a:p>
          <a:p>
            <a:pPr marL="742950" marR="0" lvl="1" indent="-285750" algn="l" rtl="0">
              <a:spcBef>
                <a:spcPts val="0"/>
              </a:spcBef>
              <a:spcAft>
                <a:spcPts val="0"/>
              </a:spcAft>
              <a:buClr>
                <a:schemeClr val="dk1"/>
              </a:buClr>
              <a:buSzPts val="1400"/>
              <a:buFont typeface="Arial"/>
              <a:buChar char="•"/>
            </a:pPr>
            <a:r>
              <a:rPr lang="en-US" sz="1800" b="0" i="0" u="none" strike="noStrike" cap="none" dirty="0">
                <a:solidFill>
                  <a:schemeClr val="dk1"/>
                </a:solidFill>
                <a:latin typeface="Calibri"/>
                <a:ea typeface="Calibri"/>
                <a:cs typeface="Calibri"/>
                <a:sym typeface="Calibri"/>
              </a:rPr>
              <a:t>Fewer FireWire I/O issues</a:t>
            </a:r>
            <a:endParaRPr sz="1800" dirty="0"/>
          </a:p>
          <a:p>
            <a:pPr marL="742950" marR="0" lvl="1" indent="-285750" algn="l" rtl="0">
              <a:spcBef>
                <a:spcPts val="0"/>
              </a:spcBef>
              <a:spcAft>
                <a:spcPts val="0"/>
              </a:spcAft>
              <a:buClr>
                <a:schemeClr val="dk1"/>
              </a:buClr>
              <a:buSzPts val="1400"/>
              <a:buFont typeface="Arial"/>
              <a:buChar char="•"/>
            </a:pPr>
            <a:r>
              <a:rPr lang="en-US" sz="1800" b="0" i="0" u="none" strike="noStrike" cap="none" dirty="0">
                <a:solidFill>
                  <a:schemeClr val="dk1"/>
                </a:solidFill>
                <a:latin typeface="Calibri"/>
                <a:ea typeface="Calibri"/>
                <a:cs typeface="Calibri"/>
                <a:sym typeface="Calibri"/>
              </a:rPr>
              <a:t>Fewer firmware updates</a:t>
            </a:r>
            <a:endParaRPr sz="1800" dirty="0"/>
          </a:p>
          <a:p>
            <a:pPr marL="742950" marR="0" lvl="1" indent="-285750" algn="l" rtl="0">
              <a:spcBef>
                <a:spcPts val="0"/>
              </a:spcBef>
              <a:spcAft>
                <a:spcPts val="0"/>
              </a:spcAft>
              <a:buClr>
                <a:schemeClr val="dk1"/>
              </a:buClr>
              <a:buSzPts val="1400"/>
              <a:buFont typeface="Arial"/>
              <a:buChar char="•"/>
            </a:pPr>
            <a:r>
              <a:rPr lang="en-US" sz="1800" dirty="0">
                <a:solidFill>
                  <a:schemeClr val="dk1"/>
                </a:solidFill>
                <a:latin typeface="Calibri"/>
                <a:cs typeface="Calibri"/>
                <a:sym typeface="Calibri"/>
              </a:rPr>
              <a:t>All axes controlled by same CPU with FPGA v3: better for synchronization, coupling… (future use)</a:t>
            </a:r>
          </a:p>
          <a:p>
            <a:pPr marL="742950" lvl="1" indent="-285750">
              <a:buClr>
                <a:schemeClr val="dk1"/>
              </a:buClr>
              <a:buSzPts val="1400"/>
              <a:buFont typeface="Arial"/>
              <a:buChar char="•"/>
            </a:pPr>
            <a:r>
              <a:rPr lang="en-US" sz="1800" b="0" i="0" u="none" strike="noStrike" cap="none" dirty="0">
                <a:solidFill>
                  <a:schemeClr val="dk1"/>
                </a:solidFill>
                <a:latin typeface="Calibri"/>
                <a:ea typeface="Calibri"/>
                <a:cs typeface="Calibri"/>
                <a:sym typeface="Calibri"/>
              </a:rPr>
              <a:t>Fewer ethernet messages to FPGA v3 ARM cores (future use)</a:t>
            </a:r>
          </a:p>
        </p:txBody>
      </p:sp>
    </p:spTree>
    <p:extLst>
      <p:ext uri="{BB962C8B-B14F-4D97-AF65-F5344CB8AC3E}">
        <p14:creationId xmlns:p14="http://schemas.microsoft.com/office/powerpoint/2010/main" val="47472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dVRK / dVRK-Si Hardware Details</a:t>
            </a:r>
          </a:p>
        </p:txBody>
      </p:sp>
      <p:sp>
        <p:nvSpPr>
          <p:cNvPr id="3" name="Text Placeholder 2"/>
          <p:cNvSpPr>
            <a:spLocks noGrp="1"/>
          </p:cNvSpPr>
          <p:nvPr>
            <p:ph type="body" idx="1"/>
          </p:nvPr>
        </p:nvSpPr>
        <p:spPr/>
        <p:txBody>
          <a:bodyPr/>
          <a:lstStyle/>
          <a:p>
            <a:r>
              <a:rPr lang="en-US" dirty="0"/>
              <a:t>FPGA V3.1</a:t>
            </a:r>
          </a:p>
          <a:p>
            <a:r>
              <a:rPr lang="en-US" dirty="0"/>
              <a:t>QLA V1.6</a:t>
            </a:r>
          </a:p>
          <a:p>
            <a:pPr lvl="1"/>
            <a:r>
              <a:rPr lang="en-US" dirty="0"/>
              <a:t>Possible QLA problem (prior to V1.6)</a:t>
            </a:r>
          </a:p>
          <a:p>
            <a:r>
              <a:rPr lang="en-US" dirty="0"/>
              <a:t>DQLA design</a:t>
            </a:r>
          </a:p>
          <a:p>
            <a:r>
              <a:rPr lang="en-US" dirty="0"/>
              <a:t>dVRK-Si </a:t>
            </a:r>
          </a:p>
          <a:p>
            <a:r>
              <a:rPr lang="en-US" dirty="0"/>
              <a:t>Firmware design</a:t>
            </a:r>
          </a:p>
        </p:txBody>
      </p:sp>
    </p:spTree>
    <p:extLst>
      <p:ext uri="{BB962C8B-B14F-4D97-AF65-F5344CB8AC3E}">
        <p14:creationId xmlns:p14="http://schemas.microsoft.com/office/powerpoint/2010/main" val="3864064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Agenda</a:t>
            </a:r>
            <a:endParaRPr dirty="0"/>
          </a:p>
        </p:txBody>
      </p:sp>
      <p:sp>
        <p:nvSpPr>
          <p:cNvPr id="96" name="Google Shape;96;p15"/>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dk1"/>
              </a:buClr>
              <a:buSzPts val="2400"/>
              <a:buChar char="•"/>
            </a:pPr>
            <a:r>
              <a:rPr lang="en-US" sz="2400" dirty="0"/>
              <a:t>Introduction </a:t>
            </a:r>
          </a:p>
          <a:p>
            <a:pPr marL="228600" lvl="0" indent="-228600" algn="l" rtl="0">
              <a:lnSpc>
                <a:spcPct val="120000"/>
              </a:lnSpc>
              <a:spcBef>
                <a:spcPts val="0"/>
              </a:spcBef>
              <a:spcAft>
                <a:spcPts val="0"/>
              </a:spcAft>
              <a:buClr>
                <a:schemeClr val="dk1"/>
              </a:buClr>
              <a:buSzPts val="2400"/>
              <a:buChar char="•"/>
            </a:pPr>
            <a:r>
              <a:rPr lang="en-US" sz="2400" dirty="0"/>
              <a:t>Announcements</a:t>
            </a:r>
          </a:p>
          <a:p>
            <a:pPr marL="228600" lvl="0" indent="-228600" algn="l" rtl="0">
              <a:lnSpc>
                <a:spcPct val="120000"/>
              </a:lnSpc>
              <a:spcBef>
                <a:spcPts val="0"/>
              </a:spcBef>
              <a:spcAft>
                <a:spcPts val="0"/>
              </a:spcAft>
              <a:buClr>
                <a:schemeClr val="dk1"/>
              </a:buClr>
              <a:buSzPts val="2400"/>
              <a:buChar char="•"/>
            </a:pPr>
            <a:r>
              <a:rPr lang="en-US" sz="2400" dirty="0"/>
              <a:t>Community Presentation: Pietro </a:t>
            </a:r>
            <a:r>
              <a:rPr lang="en-US" sz="2400" dirty="0" err="1"/>
              <a:t>Valdastri</a:t>
            </a:r>
            <a:r>
              <a:rPr lang="en-US" sz="2400" dirty="0"/>
              <a:t> (Univ. of Leeds)</a:t>
            </a:r>
            <a:endParaRPr sz="2400" dirty="0"/>
          </a:p>
          <a:p>
            <a:pPr marL="228600" lvl="0" indent="-228600" algn="l" rtl="0">
              <a:lnSpc>
                <a:spcPct val="120000"/>
              </a:lnSpc>
              <a:spcBef>
                <a:spcPts val="0"/>
              </a:spcBef>
              <a:spcAft>
                <a:spcPts val="0"/>
              </a:spcAft>
              <a:buClr>
                <a:schemeClr val="dk1"/>
              </a:buClr>
              <a:buSzPts val="2400"/>
              <a:buChar char="•"/>
            </a:pPr>
            <a:r>
              <a:rPr lang="en-US" sz="2400" dirty="0"/>
              <a:t>dVRK/dVRK-Si Controller Hardware</a:t>
            </a:r>
          </a:p>
          <a:p>
            <a:pPr marL="685800" lvl="1" indent="-228600">
              <a:lnSpc>
                <a:spcPct val="120000"/>
              </a:lnSpc>
              <a:spcBef>
                <a:spcPts val="0"/>
              </a:spcBef>
              <a:buSzPts val="2400"/>
            </a:pPr>
            <a:r>
              <a:rPr lang="en-US" sz="2000" dirty="0"/>
              <a:t>Overview</a:t>
            </a:r>
          </a:p>
          <a:p>
            <a:pPr marL="685800" lvl="1" indent="-228600">
              <a:lnSpc>
                <a:spcPct val="120000"/>
              </a:lnSpc>
              <a:spcBef>
                <a:spcPts val="0"/>
              </a:spcBef>
              <a:buSzPts val="2400"/>
            </a:pPr>
            <a:r>
              <a:rPr lang="en-US" sz="2000" dirty="0"/>
              <a:t>Technical details</a:t>
            </a:r>
          </a:p>
          <a:p>
            <a:pPr marL="685800" lvl="1" indent="-228600">
              <a:lnSpc>
                <a:spcPct val="120000"/>
              </a:lnSpc>
              <a:spcBef>
                <a:spcPts val="0"/>
              </a:spcBef>
              <a:buSzPts val="2400"/>
            </a:pPr>
            <a:r>
              <a:rPr lang="en-US" sz="2000" dirty="0"/>
              <a:t>Controller build</a:t>
            </a:r>
          </a:p>
          <a:p>
            <a:pPr marL="228600" lvl="0" indent="-228600" algn="l" rtl="0">
              <a:lnSpc>
                <a:spcPct val="120000"/>
              </a:lnSpc>
              <a:spcBef>
                <a:spcPts val="0"/>
              </a:spcBef>
              <a:spcAft>
                <a:spcPts val="0"/>
              </a:spcAft>
              <a:buClr>
                <a:schemeClr val="dk1"/>
              </a:buClr>
              <a:buSzPts val="2400"/>
              <a:buChar char="•"/>
            </a:pPr>
            <a:r>
              <a:rPr lang="en-US" sz="2400" dirty="0"/>
              <a:t>dVRK Software Update</a:t>
            </a:r>
          </a:p>
          <a:p>
            <a:pPr marL="228600" lvl="0" indent="-228600" algn="l" rtl="0">
              <a:lnSpc>
                <a:spcPct val="120000"/>
              </a:lnSpc>
              <a:spcBef>
                <a:spcPts val="0"/>
              </a:spcBef>
              <a:spcAft>
                <a:spcPts val="0"/>
              </a:spcAft>
              <a:buClr>
                <a:schemeClr val="dk1"/>
              </a:buClr>
              <a:buSzPts val="2400"/>
              <a:buChar char="•"/>
            </a:pPr>
            <a:r>
              <a:rPr lang="en-US" sz="2400" dirty="0"/>
              <a:t>Open discussion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FPGA V3.1</a:t>
            </a:r>
            <a:endParaRPr dirty="0"/>
          </a:p>
        </p:txBody>
      </p:sp>
      <p:sp>
        <p:nvSpPr>
          <p:cNvPr id="171" name="Google Shape;171;p20"/>
          <p:cNvSpPr txBox="1">
            <a:spLocks noGrp="1"/>
          </p:cNvSpPr>
          <p:nvPr>
            <p:ph type="body" idx="1"/>
          </p:nvPr>
        </p:nvSpPr>
        <p:spPr>
          <a:xfrm>
            <a:off x="838200" y="1690688"/>
            <a:ext cx="6059557" cy="111635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Upgrade from Spartan 6 to </a:t>
            </a:r>
            <a:r>
              <a:rPr lang="en-US" sz="2400" dirty="0" err="1"/>
              <a:t>Zynq</a:t>
            </a:r>
            <a:r>
              <a:rPr lang="en-US" sz="2400" dirty="0"/>
              <a:t> (Spartan 7)</a:t>
            </a:r>
            <a:endParaRPr dirty="0"/>
          </a:p>
          <a:p>
            <a:pPr marL="228600" lvl="0" indent="-228600" algn="l" rtl="0">
              <a:lnSpc>
                <a:spcPct val="90000"/>
              </a:lnSpc>
              <a:spcBef>
                <a:spcPts val="1000"/>
              </a:spcBef>
              <a:spcAft>
                <a:spcPts val="0"/>
              </a:spcAft>
              <a:buClr>
                <a:schemeClr val="dk1"/>
              </a:buClr>
              <a:buSzPts val="2400"/>
              <a:buChar char="•"/>
            </a:pPr>
            <a:r>
              <a:rPr lang="en-US" sz="2400" dirty="0"/>
              <a:t>Bigger FPGA + dual-core ARM processor</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76" name="Google Shape;176;p20"/>
          <p:cNvSpPr txBox="1"/>
          <p:nvPr/>
        </p:nvSpPr>
        <p:spPr>
          <a:xfrm>
            <a:off x="8907119" y="3777535"/>
            <a:ext cx="8249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FPGA</a:t>
            </a:r>
            <a:endParaRPr sz="1800">
              <a:solidFill>
                <a:schemeClr val="lt1"/>
              </a:solidFill>
              <a:latin typeface="Calibri"/>
              <a:ea typeface="Calibri"/>
              <a:cs typeface="Calibri"/>
              <a:sym typeface="Calibri"/>
            </a:endParaRPr>
          </a:p>
        </p:txBody>
      </p:sp>
      <p:sp>
        <p:nvSpPr>
          <p:cNvPr id="178" name="Google Shape;178;p20"/>
          <p:cNvSpPr txBox="1"/>
          <p:nvPr/>
        </p:nvSpPr>
        <p:spPr>
          <a:xfrm>
            <a:off x="838200" y="2664257"/>
            <a:ext cx="5501309" cy="36009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Key features:</a:t>
            </a:r>
            <a:endParaRPr dirty="0"/>
          </a:p>
          <a:p>
            <a:pPr marL="285750" marR="0" lvl="0" indent="-285750" algn="l" rtl="0">
              <a:spcBef>
                <a:spcPts val="60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Backward compatible with prior FPGA versions</a:t>
            </a:r>
            <a:endParaRPr dirty="0"/>
          </a:p>
          <a:p>
            <a:pPr marL="285750" marR="0" lvl="0" indent="-285750" algn="l" rtl="0">
              <a:spcBef>
                <a:spcPts val="60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Additional Ethernet port (2 total, 1GB each)</a:t>
            </a:r>
            <a:endParaRPr dirty="0"/>
          </a:p>
          <a:p>
            <a:pPr marL="285750" marR="0" lvl="0" indent="-285750" algn="l" rtl="0">
              <a:spcBef>
                <a:spcPts val="60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Linux on ARM processor (1 GB DDR3 RAM)</a:t>
            </a:r>
            <a:endParaRPr dirty="0"/>
          </a:p>
          <a:p>
            <a:pPr marL="285750" marR="0" lvl="0" indent="-285750" algn="l" rtl="0">
              <a:spcBef>
                <a:spcPts val="60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Micro-SD for firmware upgrades</a:t>
            </a:r>
          </a:p>
          <a:p>
            <a:pPr marL="285750" marR="0" lvl="0" indent="-285750" algn="l" rtl="0">
              <a:spcBef>
                <a:spcPts val="600"/>
              </a:spcBef>
              <a:spcAft>
                <a:spcPts val="0"/>
              </a:spcAft>
              <a:buClr>
                <a:schemeClr val="dk1"/>
              </a:buClr>
              <a:buSzPts val="2000"/>
              <a:buFont typeface="Arial"/>
              <a:buChar char="•"/>
            </a:pPr>
            <a:r>
              <a:rPr lang="en-US" sz="2000" dirty="0">
                <a:solidFill>
                  <a:schemeClr val="dk1"/>
                </a:solidFill>
                <a:latin typeface="Calibri"/>
                <a:cs typeface="Calibri"/>
                <a:sym typeface="Calibri"/>
              </a:rPr>
              <a:t>4 additional I/O (V3.1)</a:t>
            </a:r>
            <a:endParaRPr dirty="0"/>
          </a:p>
          <a:p>
            <a:pPr marL="0" marR="0" lvl="0" indent="0" algn="l" rtl="0">
              <a:spcBef>
                <a:spcPts val="600"/>
              </a:spcBef>
              <a:spcAft>
                <a:spcPts val="0"/>
              </a:spcAft>
              <a:buNone/>
            </a:pPr>
            <a:r>
              <a:rPr lang="en-US" sz="2400" dirty="0">
                <a:solidFill>
                  <a:schemeClr val="dk1"/>
                </a:solidFill>
                <a:latin typeface="Calibri"/>
                <a:ea typeface="Calibri"/>
                <a:cs typeface="Calibri"/>
                <a:sym typeface="Calibri"/>
              </a:rPr>
              <a:t>Status:</a:t>
            </a:r>
            <a:endParaRPr dirty="0"/>
          </a:p>
          <a:p>
            <a:pPr marL="342900" marR="0" lvl="0" indent="-342900" algn="l" rtl="0">
              <a:spcBef>
                <a:spcPts val="600"/>
              </a:spcBef>
              <a:spcAft>
                <a:spcPts val="0"/>
              </a:spcAft>
              <a:buClr>
                <a:schemeClr val="dk1"/>
              </a:buClr>
              <a:buSzPts val="2000"/>
              <a:buFont typeface="Arial"/>
              <a:buChar char="•"/>
            </a:pPr>
            <a:r>
              <a:rPr lang="en-US" sz="2000" dirty="0">
                <a:solidFill>
                  <a:schemeClr val="dk1"/>
                </a:solidFill>
                <a:latin typeface="Calibri"/>
                <a:cs typeface="Calibri"/>
                <a:sym typeface="Calibri"/>
              </a:rPr>
              <a:t>Two prototype builds (V3.0 and V3.1)</a:t>
            </a:r>
            <a:endParaRPr dirty="0"/>
          </a:p>
          <a:p>
            <a:pPr marL="342900" marR="0" lvl="0" indent="-342900" algn="l" rtl="0">
              <a:spcBef>
                <a:spcPts val="600"/>
              </a:spcBef>
              <a:spcAft>
                <a:spcPts val="0"/>
              </a:spcAft>
              <a:buClr>
                <a:schemeClr val="dk1"/>
              </a:buClr>
              <a:buSzPts val="2000"/>
              <a:buFont typeface="Arial"/>
              <a:buChar char="•"/>
            </a:pPr>
            <a:r>
              <a:rPr lang="en-US" sz="2000" dirty="0">
                <a:solidFill>
                  <a:schemeClr val="dk1"/>
                </a:solidFill>
                <a:latin typeface="Calibri"/>
                <a:cs typeface="Calibri"/>
                <a:sym typeface="Calibri"/>
              </a:rPr>
              <a:t>Full build of V3.1 in process (expected Feb 10)</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561609" y="1618222"/>
            <a:ext cx="3515968" cy="4687957"/>
          </a:xfrm>
          <a:prstGeom prst="rect">
            <a:avLst/>
          </a:prstGeom>
        </p:spPr>
      </p:pic>
      <p:sp>
        <p:nvSpPr>
          <p:cNvPr id="177" name="Google Shape;177;p20"/>
          <p:cNvSpPr txBox="1"/>
          <p:nvPr/>
        </p:nvSpPr>
        <p:spPr>
          <a:xfrm>
            <a:off x="8907119" y="4564194"/>
            <a:ext cx="10833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bg1"/>
                </a:solidFill>
                <a:latin typeface="Calibri"/>
                <a:ea typeface="Calibri"/>
                <a:cs typeface="Calibri"/>
                <a:sym typeface="Calibri"/>
              </a:rPr>
              <a:t>DRAM</a:t>
            </a:r>
            <a:endParaRPr sz="1800" dirty="0">
              <a:solidFill>
                <a:schemeClr val="bg1"/>
              </a:solidFill>
              <a:latin typeface="Calibri"/>
              <a:ea typeface="Calibri"/>
              <a:cs typeface="Calibri"/>
              <a:sym typeface="Calibri"/>
            </a:endParaRPr>
          </a:p>
        </p:txBody>
      </p:sp>
      <p:sp>
        <p:nvSpPr>
          <p:cNvPr id="173" name="Google Shape;173;p20"/>
          <p:cNvSpPr txBox="1"/>
          <p:nvPr/>
        </p:nvSpPr>
        <p:spPr>
          <a:xfrm>
            <a:off x="9861276" y="2763952"/>
            <a:ext cx="15107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bg1"/>
                </a:solidFill>
                <a:latin typeface="Calibri"/>
                <a:ea typeface="Calibri"/>
                <a:cs typeface="Calibri"/>
                <a:sym typeface="Calibri"/>
              </a:rPr>
              <a:t>Ethernet x 2</a:t>
            </a:r>
            <a:endParaRPr sz="1800" dirty="0">
              <a:solidFill>
                <a:schemeClr val="bg1"/>
              </a:solidFill>
              <a:latin typeface="Calibri"/>
              <a:ea typeface="Calibri"/>
              <a:cs typeface="Calibri"/>
              <a:sym typeface="Calibri"/>
            </a:endParaRPr>
          </a:p>
        </p:txBody>
      </p:sp>
      <p:sp>
        <p:nvSpPr>
          <p:cNvPr id="175" name="Google Shape;175;p20"/>
          <p:cNvSpPr txBox="1"/>
          <p:nvPr/>
        </p:nvSpPr>
        <p:spPr>
          <a:xfrm>
            <a:off x="8811041" y="2259683"/>
            <a:ext cx="10833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bg1"/>
                </a:solidFill>
                <a:latin typeface="Calibri"/>
                <a:ea typeface="Calibri"/>
                <a:cs typeface="Calibri"/>
                <a:sym typeface="Calibri"/>
              </a:rPr>
              <a:t>Micro-SD</a:t>
            </a:r>
            <a:endParaRPr sz="1800" dirty="0">
              <a:solidFill>
                <a:schemeClr val="bg1"/>
              </a:solidFill>
              <a:latin typeface="Calibri"/>
              <a:ea typeface="Calibri"/>
              <a:cs typeface="Calibri"/>
              <a:sym typeface="Calibri"/>
            </a:endParaRPr>
          </a:p>
        </p:txBody>
      </p:sp>
      <p:sp>
        <p:nvSpPr>
          <p:cNvPr id="174" name="Google Shape;174;p20"/>
          <p:cNvSpPr txBox="1"/>
          <p:nvPr/>
        </p:nvSpPr>
        <p:spPr>
          <a:xfrm>
            <a:off x="7533862" y="2246029"/>
            <a:ext cx="15107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bg1"/>
                </a:solidFill>
                <a:latin typeface="Calibri"/>
                <a:ea typeface="Calibri"/>
                <a:cs typeface="Calibri"/>
                <a:sym typeface="Calibri"/>
              </a:rPr>
              <a:t>Firewire</a:t>
            </a:r>
            <a:r>
              <a:rPr lang="en-US" sz="1800" dirty="0">
                <a:solidFill>
                  <a:schemeClr val="bg1"/>
                </a:solidFill>
                <a:latin typeface="Calibri"/>
                <a:ea typeface="Calibri"/>
                <a:cs typeface="Calibri"/>
                <a:sym typeface="Calibri"/>
              </a:rPr>
              <a:t> x 2</a:t>
            </a:r>
            <a:endParaRPr sz="1800" dirty="0">
              <a:solidFill>
                <a:schemeClr val="bg1"/>
              </a:solidFill>
              <a:latin typeface="Calibri"/>
              <a:ea typeface="Calibri"/>
              <a:cs typeface="Calibri"/>
              <a:sym typeface="Calibri"/>
            </a:endParaRPr>
          </a:p>
        </p:txBody>
      </p:sp>
      <p:sp>
        <p:nvSpPr>
          <p:cNvPr id="13" name="Google Shape;177;p20"/>
          <p:cNvSpPr txBox="1"/>
          <p:nvPr/>
        </p:nvSpPr>
        <p:spPr>
          <a:xfrm>
            <a:off x="8907119" y="3777535"/>
            <a:ext cx="10833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bg1"/>
                </a:solidFill>
                <a:latin typeface="Calibri"/>
                <a:ea typeface="Calibri"/>
                <a:cs typeface="Calibri"/>
                <a:sym typeface="Calibri"/>
              </a:rPr>
              <a:t>FPGA</a:t>
            </a:r>
            <a:endParaRPr sz="1800" dirty="0">
              <a:solidFill>
                <a:schemeClr val="bg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Network Connections</a:t>
            </a:r>
            <a:endParaRPr/>
          </a:p>
        </p:txBody>
      </p:sp>
      <p:sp>
        <p:nvSpPr>
          <p:cNvPr id="185" name="Google Shape;185;p21"/>
          <p:cNvSpPr/>
          <p:nvPr/>
        </p:nvSpPr>
        <p:spPr>
          <a:xfrm>
            <a:off x="7790450" y="615925"/>
            <a:ext cx="2328520" cy="10749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6" name="Google Shape;186;p21"/>
          <p:cNvSpPr/>
          <p:nvPr/>
        </p:nvSpPr>
        <p:spPr>
          <a:xfrm>
            <a:off x="8033337" y="873099"/>
            <a:ext cx="1181100" cy="5892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FPGA</a:t>
            </a:r>
            <a:endParaRPr sz="1800" b="0" i="0" u="none" strike="noStrike" cap="none" dirty="0">
              <a:solidFill>
                <a:schemeClr val="dk1"/>
              </a:solidFill>
              <a:latin typeface="Calibri"/>
              <a:ea typeface="Calibri"/>
              <a:cs typeface="Calibri"/>
              <a:sym typeface="Calibri"/>
            </a:endParaRPr>
          </a:p>
        </p:txBody>
      </p:sp>
      <p:sp>
        <p:nvSpPr>
          <p:cNvPr id="188" name="Google Shape;188;p21"/>
          <p:cNvSpPr/>
          <p:nvPr/>
        </p:nvSpPr>
        <p:spPr>
          <a:xfrm>
            <a:off x="7790450" y="5255713"/>
            <a:ext cx="2339983" cy="10749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9" name="Google Shape;189;p21"/>
          <p:cNvSpPr/>
          <p:nvPr/>
        </p:nvSpPr>
        <p:spPr>
          <a:xfrm>
            <a:off x="8033337" y="5512887"/>
            <a:ext cx="1181100" cy="5892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FPGA</a:t>
            </a:r>
            <a:endParaRPr sz="1800" b="0" i="0" u="none" strike="noStrike" cap="none" dirty="0">
              <a:solidFill>
                <a:schemeClr val="dk1"/>
              </a:solidFill>
              <a:latin typeface="Calibri"/>
              <a:ea typeface="Calibri"/>
              <a:cs typeface="Calibri"/>
              <a:sym typeface="Calibri"/>
            </a:endParaRPr>
          </a:p>
        </p:txBody>
      </p:sp>
      <p:sp>
        <p:nvSpPr>
          <p:cNvPr id="191" name="Google Shape;191;p21"/>
          <p:cNvSpPr/>
          <p:nvPr/>
        </p:nvSpPr>
        <p:spPr>
          <a:xfrm>
            <a:off x="7790450" y="3699575"/>
            <a:ext cx="2339983" cy="10749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2" name="Google Shape;192;p21"/>
          <p:cNvSpPr/>
          <p:nvPr/>
        </p:nvSpPr>
        <p:spPr>
          <a:xfrm>
            <a:off x="8033337" y="3956749"/>
            <a:ext cx="1181100" cy="5892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FPGA</a:t>
            </a:r>
            <a:endParaRPr sz="1800" b="0" i="0" u="none" strike="noStrike" cap="none" dirty="0">
              <a:solidFill>
                <a:schemeClr val="dk1"/>
              </a:solidFill>
              <a:latin typeface="Calibri"/>
              <a:ea typeface="Calibri"/>
              <a:cs typeface="Calibri"/>
              <a:sym typeface="Calibri"/>
            </a:endParaRPr>
          </a:p>
        </p:txBody>
      </p:sp>
      <p:sp>
        <p:nvSpPr>
          <p:cNvPr id="194" name="Google Shape;194;p21"/>
          <p:cNvSpPr/>
          <p:nvPr/>
        </p:nvSpPr>
        <p:spPr>
          <a:xfrm>
            <a:off x="7790450" y="2157750"/>
            <a:ext cx="2328520" cy="10749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5" name="Google Shape;195;p21"/>
          <p:cNvSpPr/>
          <p:nvPr/>
        </p:nvSpPr>
        <p:spPr>
          <a:xfrm>
            <a:off x="8033337" y="2400599"/>
            <a:ext cx="1181100" cy="5892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FPGA</a:t>
            </a:r>
            <a:endParaRPr sz="1800" b="0" i="0" u="none" strike="noStrike" cap="none" dirty="0">
              <a:solidFill>
                <a:schemeClr val="dk1"/>
              </a:solidFill>
              <a:latin typeface="Calibri"/>
              <a:ea typeface="Calibri"/>
              <a:cs typeface="Calibri"/>
              <a:sym typeface="Calibri"/>
            </a:endParaRPr>
          </a:p>
        </p:txBody>
      </p:sp>
      <p:sp>
        <p:nvSpPr>
          <p:cNvPr id="201" name="Google Shape;201;p21"/>
          <p:cNvSpPr/>
          <p:nvPr/>
        </p:nvSpPr>
        <p:spPr>
          <a:xfrm>
            <a:off x="8738589" y="1478188"/>
            <a:ext cx="1111400" cy="2080925"/>
          </a:xfrm>
          <a:custGeom>
            <a:avLst/>
            <a:gdLst/>
            <a:ahLst/>
            <a:cxnLst/>
            <a:rect l="l" t="t" r="r" b="b"/>
            <a:pathLst>
              <a:path w="44456" h="83237" extrusionOk="0">
                <a:moveTo>
                  <a:pt x="4694" y="0"/>
                </a:moveTo>
                <a:cubicBezTo>
                  <a:pt x="5433" y="3140"/>
                  <a:pt x="3124" y="14593"/>
                  <a:pt x="9127" y="18842"/>
                </a:cubicBezTo>
                <a:cubicBezTo>
                  <a:pt x="15131" y="23091"/>
                  <a:pt x="35173" y="18288"/>
                  <a:pt x="40715" y="25492"/>
                </a:cubicBezTo>
                <a:cubicBezTo>
                  <a:pt x="46257" y="32696"/>
                  <a:pt x="44595" y="52555"/>
                  <a:pt x="42378" y="62068"/>
                </a:cubicBezTo>
                <a:cubicBezTo>
                  <a:pt x="40161" y="71582"/>
                  <a:pt x="34065" y="80264"/>
                  <a:pt x="27415" y="82573"/>
                </a:cubicBezTo>
                <a:cubicBezTo>
                  <a:pt x="20765" y="84882"/>
                  <a:pt x="6911" y="79341"/>
                  <a:pt x="2477" y="75923"/>
                </a:cubicBezTo>
                <a:cubicBezTo>
                  <a:pt x="-1956" y="72506"/>
                  <a:pt x="1091" y="64377"/>
                  <a:pt x="814" y="62068"/>
                </a:cubicBezTo>
              </a:path>
            </a:pathLst>
          </a:cu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a:off x="8717364" y="4567116"/>
            <a:ext cx="1111400" cy="2080925"/>
          </a:xfrm>
          <a:custGeom>
            <a:avLst/>
            <a:gdLst/>
            <a:ahLst/>
            <a:cxnLst/>
            <a:rect l="l" t="t" r="r" b="b"/>
            <a:pathLst>
              <a:path w="44456" h="83237" extrusionOk="0">
                <a:moveTo>
                  <a:pt x="4694" y="0"/>
                </a:moveTo>
                <a:cubicBezTo>
                  <a:pt x="5433" y="3140"/>
                  <a:pt x="3124" y="14593"/>
                  <a:pt x="9127" y="18842"/>
                </a:cubicBezTo>
                <a:cubicBezTo>
                  <a:pt x="15131" y="23091"/>
                  <a:pt x="35173" y="18288"/>
                  <a:pt x="40715" y="25492"/>
                </a:cubicBezTo>
                <a:cubicBezTo>
                  <a:pt x="46257" y="32696"/>
                  <a:pt x="44595" y="52555"/>
                  <a:pt x="42378" y="62068"/>
                </a:cubicBezTo>
                <a:cubicBezTo>
                  <a:pt x="40161" y="71582"/>
                  <a:pt x="34065" y="80264"/>
                  <a:pt x="27415" y="82573"/>
                </a:cubicBezTo>
                <a:cubicBezTo>
                  <a:pt x="20765" y="84882"/>
                  <a:pt x="6911" y="79341"/>
                  <a:pt x="2477" y="75923"/>
                </a:cubicBezTo>
                <a:cubicBezTo>
                  <a:pt x="-1956" y="72506"/>
                  <a:pt x="1091" y="64377"/>
                  <a:pt x="814" y="62068"/>
                </a:cubicBezTo>
              </a:path>
            </a:pathLst>
          </a:cu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1"/>
          <p:cNvSpPr/>
          <p:nvPr/>
        </p:nvSpPr>
        <p:spPr>
          <a:xfrm>
            <a:off x="7430890" y="2976279"/>
            <a:ext cx="1059725" cy="2133450"/>
          </a:xfrm>
          <a:custGeom>
            <a:avLst/>
            <a:gdLst/>
            <a:ahLst/>
            <a:cxnLst/>
            <a:rect l="l" t="t" r="r" b="b"/>
            <a:pathLst>
              <a:path w="42389" h="85338" extrusionOk="0">
                <a:moveTo>
                  <a:pt x="33938" y="0"/>
                </a:moveTo>
                <a:cubicBezTo>
                  <a:pt x="33107" y="2402"/>
                  <a:pt x="34122" y="11269"/>
                  <a:pt x="28950" y="14409"/>
                </a:cubicBezTo>
                <a:cubicBezTo>
                  <a:pt x="23778" y="17549"/>
                  <a:pt x="7522" y="12284"/>
                  <a:pt x="2904" y="18842"/>
                </a:cubicBezTo>
                <a:cubicBezTo>
                  <a:pt x="-1714" y="25400"/>
                  <a:pt x="410" y="43227"/>
                  <a:pt x="1241" y="53756"/>
                </a:cubicBezTo>
                <a:cubicBezTo>
                  <a:pt x="2072" y="64286"/>
                  <a:pt x="1704" y="77216"/>
                  <a:pt x="7892" y="82019"/>
                </a:cubicBezTo>
                <a:cubicBezTo>
                  <a:pt x="14081" y="86822"/>
                  <a:pt x="32646" y="85806"/>
                  <a:pt x="38372" y="82573"/>
                </a:cubicBezTo>
                <a:cubicBezTo>
                  <a:pt x="44099" y="79340"/>
                  <a:pt x="41605" y="65948"/>
                  <a:pt x="42251" y="62623"/>
                </a:cubicBezTo>
              </a:path>
            </a:pathLst>
          </a:cu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1"/>
          <p:cNvSpPr/>
          <p:nvPr/>
        </p:nvSpPr>
        <p:spPr>
          <a:xfrm>
            <a:off x="8864433" y="1471952"/>
            <a:ext cx="1111400" cy="2080925"/>
          </a:xfrm>
          <a:custGeom>
            <a:avLst/>
            <a:gdLst/>
            <a:ahLst/>
            <a:cxnLst/>
            <a:rect l="l" t="t" r="r" b="b"/>
            <a:pathLst>
              <a:path w="44456" h="83237" extrusionOk="0">
                <a:moveTo>
                  <a:pt x="4694" y="0"/>
                </a:moveTo>
                <a:cubicBezTo>
                  <a:pt x="5433" y="3140"/>
                  <a:pt x="3124" y="14593"/>
                  <a:pt x="9127" y="18842"/>
                </a:cubicBezTo>
                <a:cubicBezTo>
                  <a:pt x="15131" y="23091"/>
                  <a:pt x="35173" y="18288"/>
                  <a:pt x="40715" y="25492"/>
                </a:cubicBezTo>
                <a:cubicBezTo>
                  <a:pt x="46257" y="32696"/>
                  <a:pt x="44595" y="52555"/>
                  <a:pt x="42378" y="62068"/>
                </a:cubicBezTo>
                <a:cubicBezTo>
                  <a:pt x="40161" y="71582"/>
                  <a:pt x="34065" y="80264"/>
                  <a:pt x="27415" y="82573"/>
                </a:cubicBezTo>
                <a:cubicBezTo>
                  <a:pt x="20765" y="84882"/>
                  <a:pt x="6911" y="79341"/>
                  <a:pt x="2477" y="75923"/>
                </a:cubicBezTo>
                <a:cubicBezTo>
                  <a:pt x="-1956" y="72506"/>
                  <a:pt x="1091" y="64377"/>
                  <a:pt x="814" y="62068"/>
                </a:cubicBezTo>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1"/>
          <p:cNvSpPr/>
          <p:nvPr/>
        </p:nvSpPr>
        <p:spPr>
          <a:xfrm>
            <a:off x="8829331" y="4567116"/>
            <a:ext cx="1111400" cy="2080925"/>
          </a:xfrm>
          <a:custGeom>
            <a:avLst/>
            <a:gdLst/>
            <a:ahLst/>
            <a:cxnLst/>
            <a:rect l="l" t="t" r="r" b="b"/>
            <a:pathLst>
              <a:path w="44456" h="83237" extrusionOk="0">
                <a:moveTo>
                  <a:pt x="4694" y="0"/>
                </a:moveTo>
                <a:cubicBezTo>
                  <a:pt x="5433" y="3140"/>
                  <a:pt x="3124" y="14593"/>
                  <a:pt x="9127" y="18842"/>
                </a:cubicBezTo>
                <a:cubicBezTo>
                  <a:pt x="15131" y="23091"/>
                  <a:pt x="35173" y="18288"/>
                  <a:pt x="40715" y="25492"/>
                </a:cubicBezTo>
                <a:cubicBezTo>
                  <a:pt x="46257" y="32696"/>
                  <a:pt x="44595" y="52555"/>
                  <a:pt x="42378" y="62068"/>
                </a:cubicBezTo>
                <a:cubicBezTo>
                  <a:pt x="40161" y="71582"/>
                  <a:pt x="34065" y="80264"/>
                  <a:pt x="27415" y="82573"/>
                </a:cubicBezTo>
                <a:cubicBezTo>
                  <a:pt x="20765" y="84882"/>
                  <a:pt x="6911" y="79341"/>
                  <a:pt x="2477" y="75923"/>
                </a:cubicBezTo>
                <a:cubicBezTo>
                  <a:pt x="-1956" y="72506"/>
                  <a:pt x="1091" y="64377"/>
                  <a:pt x="814" y="62068"/>
                </a:cubicBezTo>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1"/>
          <p:cNvSpPr/>
          <p:nvPr/>
        </p:nvSpPr>
        <p:spPr>
          <a:xfrm>
            <a:off x="7308788" y="2999451"/>
            <a:ext cx="1059725" cy="2133450"/>
          </a:xfrm>
          <a:custGeom>
            <a:avLst/>
            <a:gdLst/>
            <a:ahLst/>
            <a:cxnLst/>
            <a:rect l="l" t="t" r="r" b="b"/>
            <a:pathLst>
              <a:path w="42389" h="85338" extrusionOk="0">
                <a:moveTo>
                  <a:pt x="33938" y="0"/>
                </a:moveTo>
                <a:cubicBezTo>
                  <a:pt x="33107" y="2402"/>
                  <a:pt x="34122" y="11269"/>
                  <a:pt x="28950" y="14409"/>
                </a:cubicBezTo>
                <a:cubicBezTo>
                  <a:pt x="23778" y="17549"/>
                  <a:pt x="7522" y="12284"/>
                  <a:pt x="2904" y="18842"/>
                </a:cubicBezTo>
                <a:cubicBezTo>
                  <a:pt x="-1714" y="25400"/>
                  <a:pt x="410" y="43227"/>
                  <a:pt x="1241" y="53756"/>
                </a:cubicBezTo>
                <a:cubicBezTo>
                  <a:pt x="2072" y="64286"/>
                  <a:pt x="1704" y="77216"/>
                  <a:pt x="7892" y="82019"/>
                </a:cubicBezTo>
                <a:cubicBezTo>
                  <a:pt x="14081" y="86822"/>
                  <a:pt x="32646" y="85806"/>
                  <a:pt x="38372" y="82573"/>
                </a:cubicBezTo>
                <a:cubicBezTo>
                  <a:pt x="44099" y="79340"/>
                  <a:pt x="41605" y="65948"/>
                  <a:pt x="42251" y="62623"/>
                </a:cubicBezTo>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1"/>
          <p:cNvSpPr/>
          <p:nvPr/>
        </p:nvSpPr>
        <p:spPr>
          <a:xfrm>
            <a:off x="1181875" y="2794850"/>
            <a:ext cx="1896600" cy="22794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PC</a:t>
            </a:r>
            <a:endParaRPr sz="1800" b="0" i="0" u="none" strike="noStrike" cap="none">
              <a:solidFill>
                <a:schemeClr val="dk1"/>
              </a:solidFill>
              <a:latin typeface="Calibri"/>
              <a:ea typeface="Calibri"/>
              <a:cs typeface="Calibri"/>
              <a:sym typeface="Calibri"/>
            </a:endParaRPr>
          </a:p>
        </p:txBody>
      </p:sp>
      <p:sp>
        <p:nvSpPr>
          <p:cNvPr id="212" name="Google Shape;212;p21"/>
          <p:cNvSpPr/>
          <p:nvPr/>
        </p:nvSpPr>
        <p:spPr>
          <a:xfrm>
            <a:off x="3064625" y="1476900"/>
            <a:ext cx="5292425" cy="1870185"/>
          </a:xfrm>
          <a:custGeom>
            <a:avLst/>
            <a:gdLst/>
            <a:ahLst/>
            <a:cxnLst/>
            <a:rect l="l" t="t" r="r" b="b"/>
            <a:pathLst>
              <a:path w="211697" h="77031" extrusionOk="0">
                <a:moveTo>
                  <a:pt x="211697" y="0"/>
                </a:moveTo>
                <a:cubicBezTo>
                  <a:pt x="210312" y="3325"/>
                  <a:pt x="213055" y="12849"/>
                  <a:pt x="202987" y="16266"/>
                </a:cubicBezTo>
                <a:cubicBezTo>
                  <a:pt x="192920" y="19684"/>
                  <a:pt x="169976" y="11948"/>
                  <a:pt x="151292" y="20505"/>
                </a:cubicBezTo>
                <a:cubicBezTo>
                  <a:pt x="132609" y="29062"/>
                  <a:pt x="116101" y="58189"/>
                  <a:pt x="90886" y="67610"/>
                </a:cubicBezTo>
                <a:cubicBezTo>
                  <a:pt x="65671" y="77031"/>
                  <a:pt x="15148" y="75461"/>
                  <a:pt x="0" y="77031"/>
                </a:cubicBezTo>
              </a:path>
            </a:pathLst>
          </a:cu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1"/>
          <p:cNvSpPr/>
          <p:nvPr/>
        </p:nvSpPr>
        <p:spPr>
          <a:xfrm>
            <a:off x="3078475" y="4354465"/>
            <a:ext cx="5250875" cy="2279450"/>
          </a:xfrm>
          <a:custGeom>
            <a:avLst/>
            <a:gdLst/>
            <a:ahLst/>
            <a:cxnLst/>
            <a:rect l="l" t="t" r="r" b="b"/>
            <a:pathLst>
              <a:path w="210035" h="91178" extrusionOk="0">
                <a:moveTo>
                  <a:pt x="210035" y="71102"/>
                </a:moveTo>
                <a:cubicBezTo>
                  <a:pt x="208650" y="73596"/>
                  <a:pt x="210220" y="83848"/>
                  <a:pt x="201722" y="86065"/>
                </a:cubicBezTo>
                <a:cubicBezTo>
                  <a:pt x="193225" y="88282"/>
                  <a:pt x="174013" y="97148"/>
                  <a:pt x="159050" y="84402"/>
                </a:cubicBezTo>
                <a:cubicBezTo>
                  <a:pt x="144087" y="71656"/>
                  <a:pt x="138453" y="23627"/>
                  <a:pt x="111945" y="9588"/>
                </a:cubicBezTo>
                <a:cubicBezTo>
                  <a:pt x="85437" y="-4451"/>
                  <a:pt x="18658" y="1737"/>
                  <a:pt x="0" y="167"/>
                </a:cubicBezTo>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1"/>
          <p:cNvSpPr txBox="1"/>
          <p:nvPr/>
        </p:nvSpPr>
        <p:spPr>
          <a:xfrm>
            <a:off x="3112603" y="2358626"/>
            <a:ext cx="2135221" cy="92329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real-time connection</a:t>
            </a:r>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(Firewire or Ethernet/Firewire)</a:t>
            </a:r>
            <a:endParaRPr sz="1600">
              <a:solidFill>
                <a:schemeClr val="dk1"/>
              </a:solidFill>
              <a:latin typeface="Calibri"/>
              <a:ea typeface="Calibri"/>
              <a:cs typeface="Calibri"/>
              <a:sym typeface="Calibri"/>
            </a:endParaRPr>
          </a:p>
        </p:txBody>
      </p:sp>
      <p:sp>
        <p:nvSpPr>
          <p:cNvPr id="215" name="Google Shape;215;p21"/>
          <p:cNvSpPr txBox="1"/>
          <p:nvPr/>
        </p:nvSpPr>
        <p:spPr>
          <a:xfrm>
            <a:off x="3122268" y="4342704"/>
            <a:ext cx="2424600" cy="6770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non-real-time connection</a:t>
            </a:r>
            <a:endParaRPr/>
          </a:p>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(Ethernet)</a:t>
            </a:r>
            <a:endParaRPr sz="1600">
              <a:solidFill>
                <a:schemeClr val="dk1"/>
              </a:solidFill>
              <a:latin typeface="Calibri"/>
              <a:ea typeface="Calibri"/>
              <a:cs typeface="Calibri"/>
              <a:sym typeface="Calibri"/>
            </a:endParaRPr>
          </a:p>
        </p:txBody>
      </p:sp>
      <p:sp>
        <p:nvSpPr>
          <p:cNvPr id="216" name="Google Shape;216;p21"/>
          <p:cNvSpPr/>
          <p:nvPr/>
        </p:nvSpPr>
        <p:spPr>
          <a:xfrm>
            <a:off x="3069112" y="1471952"/>
            <a:ext cx="5451323" cy="2102464"/>
          </a:xfrm>
          <a:custGeom>
            <a:avLst/>
            <a:gdLst/>
            <a:ahLst/>
            <a:cxnLst/>
            <a:rect l="l" t="t" r="r" b="b"/>
            <a:pathLst>
              <a:path w="208654" h="77031" extrusionOk="0">
                <a:moveTo>
                  <a:pt x="208654" y="0"/>
                </a:moveTo>
                <a:cubicBezTo>
                  <a:pt x="207269" y="3325"/>
                  <a:pt x="209394" y="14955"/>
                  <a:pt x="199961" y="19222"/>
                </a:cubicBezTo>
                <a:cubicBezTo>
                  <a:pt x="190528" y="23489"/>
                  <a:pt x="170232" y="17538"/>
                  <a:pt x="152053" y="25603"/>
                </a:cubicBezTo>
                <a:cubicBezTo>
                  <a:pt x="133874" y="33668"/>
                  <a:pt x="116101" y="58189"/>
                  <a:pt x="90886" y="67610"/>
                </a:cubicBezTo>
                <a:cubicBezTo>
                  <a:pt x="65671" y="77031"/>
                  <a:pt x="15148" y="75461"/>
                  <a:pt x="0" y="77031"/>
                </a:cubicBezTo>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7" name="Google Shape;217;p21"/>
          <p:cNvCxnSpPr/>
          <p:nvPr/>
        </p:nvCxnSpPr>
        <p:spPr>
          <a:xfrm>
            <a:off x="4979294" y="3774755"/>
            <a:ext cx="795131" cy="0"/>
          </a:xfrm>
          <a:prstGeom prst="straightConnector1">
            <a:avLst/>
          </a:prstGeom>
          <a:noFill/>
          <a:ln w="25400" cap="flat" cmpd="sng">
            <a:solidFill>
              <a:srgbClr val="FF0000"/>
            </a:solidFill>
            <a:prstDash val="solid"/>
            <a:miter lim="800000"/>
            <a:headEnd type="none" w="sm" len="sm"/>
            <a:tailEnd type="none" w="sm" len="sm"/>
          </a:ln>
        </p:spPr>
      </p:cxnSp>
      <p:cxnSp>
        <p:nvCxnSpPr>
          <p:cNvPr id="218" name="Google Shape;218;p21"/>
          <p:cNvCxnSpPr/>
          <p:nvPr/>
        </p:nvCxnSpPr>
        <p:spPr>
          <a:xfrm>
            <a:off x="4979294" y="4134561"/>
            <a:ext cx="795131" cy="0"/>
          </a:xfrm>
          <a:prstGeom prst="straightConnector1">
            <a:avLst/>
          </a:prstGeom>
          <a:noFill/>
          <a:ln w="25400" cap="flat" cmpd="sng">
            <a:solidFill>
              <a:schemeClr val="dk1"/>
            </a:solidFill>
            <a:prstDash val="solid"/>
            <a:miter lim="800000"/>
            <a:headEnd type="none" w="sm" len="sm"/>
            <a:tailEnd type="none" w="sm" len="sm"/>
          </a:ln>
        </p:spPr>
      </p:cxnSp>
      <p:sp>
        <p:nvSpPr>
          <p:cNvPr id="219" name="Google Shape;219;p21"/>
          <p:cNvSpPr txBox="1"/>
          <p:nvPr/>
        </p:nvSpPr>
        <p:spPr>
          <a:xfrm>
            <a:off x="5956546" y="3568354"/>
            <a:ext cx="942564" cy="43085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FF0000"/>
              </a:buClr>
              <a:buSzPts val="1600"/>
              <a:buFont typeface="Calibri"/>
              <a:buNone/>
            </a:pPr>
            <a:r>
              <a:rPr lang="en-US" sz="1600" dirty="0" err="1">
                <a:solidFill>
                  <a:srgbClr val="FF0000"/>
                </a:solidFill>
                <a:latin typeface="Calibri"/>
                <a:ea typeface="Calibri"/>
                <a:cs typeface="Calibri"/>
                <a:sym typeface="Calibri"/>
              </a:rPr>
              <a:t>Firewire</a:t>
            </a:r>
            <a:endParaRPr sz="1600" dirty="0">
              <a:solidFill>
                <a:srgbClr val="FF0000"/>
              </a:solidFill>
              <a:latin typeface="Calibri"/>
              <a:ea typeface="Calibri"/>
              <a:cs typeface="Calibri"/>
              <a:sym typeface="Calibri"/>
            </a:endParaRPr>
          </a:p>
        </p:txBody>
      </p:sp>
      <p:sp>
        <p:nvSpPr>
          <p:cNvPr id="220" name="Google Shape;220;p21"/>
          <p:cNvSpPr txBox="1"/>
          <p:nvPr/>
        </p:nvSpPr>
        <p:spPr>
          <a:xfrm>
            <a:off x="5964924" y="3909194"/>
            <a:ext cx="942564" cy="43085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Ethernet</a:t>
            </a:r>
            <a:endParaRPr sz="1600" dirty="0">
              <a:solidFill>
                <a:schemeClr val="dk1"/>
              </a:solidFill>
              <a:latin typeface="Calibri"/>
              <a:ea typeface="Calibri"/>
              <a:cs typeface="Calibri"/>
              <a:sym typeface="Calibri"/>
            </a:endParaRPr>
          </a:p>
        </p:txBody>
      </p:sp>
      <p:sp>
        <p:nvSpPr>
          <p:cNvPr id="221" name="Google Shape;221;p21"/>
          <p:cNvSpPr/>
          <p:nvPr/>
        </p:nvSpPr>
        <p:spPr>
          <a:xfrm>
            <a:off x="7712765" y="6102626"/>
            <a:ext cx="467139" cy="347870"/>
          </a:xfrm>
          <a:custGeom>
            <a:avLst/>
            <a:gdLst/>
            <a:ahLst/>
            <a:cxnLst/>
            <a:rect l="l" t="t" r="r" b="b"/>
            <a:pathLst>
              <a:path w="467139" h="347870" extrusionOk="0">
                <a:moveTo>
                  <a:pt x="467139" y="0"/>
                </a:moveTo>
                <a:cubicBezTo>
                  <a:pt x="456371" y="85311"/>
                  <a:pt x="445604" y="170622"/>
                  <a:pt x="367748" y="228600"/>
                </a:cubicBezTo>
                <a:cubicBezTo>
                  <a:pt x="289891" y="286578"/>
                  <a:pt x="144945" y="317224"/>
                  <a:pt x="0" y="347870"/>
                </a:cubicBezTo>
              </a:path>
            </a:pathLst>
          </a:cu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p:cNvSpPr txBox="1"/>
          <p:nvPr/>
        </p:nvSpPr>
        <p:spPr>
          <a:xfrm>
            <a:off x="526775" y="5544283"/>
            <a:ext cx="5848066" cy="338554"/>
          </a:xfrm>
          <a:prstGeom prst="rect">
            <a:avLst/>
          </a:prstGeom>
          <a:noFill/>
        </p:spPr>
        <p:txBody>
          <a:bodyPr wrap="square" rtlCol="0">
            <a:spAutoFit/>
          </a:bodyPr>
          <a:lstStyle/>
          <a:p>
            <a:r>
              <a:rPr lang="en-US" sz="1600" dirty="0"/>
              <a:t>Note:  Ethernet daisy-chain not yet supported by firmware</a:t>
            </a:r>
          </a:p>
        </p:txBody>
      </p:sp>
      <p:sp>
        <p:nvSpPr>
          <p:cNvPr id="41" name="TextBox 40"/>
          <p:cNvSpPr txBox="1"/>
          <p:nvPr/>
        </p:nvSpPr>
        <p:spPr>
          <a:xfrm>
            <a:off x="526774" y="6087575"/>
            <a:ext cx="5657568" cy="338554"/>
          </a:xfrm>
          <a:prstGeom prst="rect">
            <a:avLst/>
          </a:prstGeom>
          <a:noFill/>
        </p:spPr>
        <p:txBody>
          <a:bodyPr wrap="square" rtlCol="0">
            <a:spAutoFit/>
          </a:bodyPr>
          <a:lstStyle/>
          <a:p>
            <a:r>
              <a:rPr lang="en-US" sz="1600" dirty="0" err="1"/>
              <a:t>EtherCAT</a:t>
            </a:r>
            <a:r>
              <a:rPr lang="en-US" sz="1600" dirty="0"/>
              <a:t> could be an option (would need to license IP core)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QLA V1.6</a:t>
            </a:r>
            <a:endParaRPr dirty="0"/>
          </a:p>
        </p:txBody>
      </p:sp>
      <p:sp>
        <p:nvSpPr>
          <p:cNvPr id="227" name="Google Shape;227;p22"/>
          <p:cNvSpPr txBox="1">
            <a:spLocks noGrp="1"/>
          </p:cNvSpPr>
          <p:nvPr>
            <p:ph type="body" idx="1"/>
          </p:nvPr>
        </p:nvSpPr>
        <p:spPr>
          <a:xfrm>
            <a:off x="566531" y="1571419"/>
            <a:ext cx="5685182" cy="483228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dirty="0"/>
              <a:t>Design changes due to parts availability</a:t>
            </a:r>
            <a:endParaRPr dirty="0"/>
          </a:p>
          <a:p>
            <a:pPr marL="685800" lvl="1" indent="-228600" algn="l" rtl="0">
              <a:lnSpc>
                <a:spcPct val="90000"/>
              </a:lnSpc>
              <a:spcBef>
                <a:spcPts val="500"/>
              </a:spcBef>
              <a:spcAft>
                <a:spcPts val="0"/>
              </a:spcAft>
              <a:buClr>
                <a:schemeClr val="dk1"/>
              </a:buClr>
              <a:buSzPts val="2000"/>
              <a:buChar char="•"/>
            </a:pPr>
            <a:r>
              <a:rPr lang="en-US" sz="2000" dirty="0"/>
              <a:t>Different ADC and DAC (handled in firmware)</a:t>
            </a:r>
            <a:endParaRPr dirty="0"/>
          </a:p>
          <a:p>
            <a:pPr marL="685800" lvl="1" indent="-228600" algn="l" rtl="0">
              <a:lnSpc>
                <a:spcPct val="90000"/>
              </a:lnSpc>
              <a:spcBef>
                <a:spcPts val="500"/>
              </a:spcBef>
              <a:spcAft>
                <a:spcPts val="0"/>
              </a:spcAft>
              <a:buClr>
                <a:schemeClr val="dk1"/>
              </a:buClr>
              <a:buSzPts val="2000"/>
              <a:buChar char="•"/>
            </a:pPr>
            <a:r>
              <a:rPr lang="en-US" sz="2000" dirty="0"/>
              <a:t>Other minor changes</a:t>
            </a:r>
            <a:endParaRPr dirty="0"/>
          </a:p>
          <a:p>
            <a:pPr marL="228600" lvl="0" indent="-228600" algn="l" rtl="0">
              <a:lnSpc>
                <a:spcPct val="90000"/>
              </a:lnSpc>
              <a:spcBef>
                <a:spcPts val="1000"/>
              </a:spcBef>
              <a:spcAft>
                <a:spcPts val="0"/>
              </a:spcAft>
              <a:buClr>
                <a:schemeClr val="dk1"/>
              </a:buClr>
              <a:buSzPts val="2400"/>
              <a:buChar char="•"/>
            </a:pPr>
            <a:r>
              <a:rPr lang="en-US" sz="2400" dirty="0"/>
              <a:t>Software selectable control:</a:t>
            </a:r>
            <a:endParaRPr dirty="0"/>
          </a:p>
          <a:p>
            <a:pPr marL="685800" lvl="1" indent="-228600" algn="l" rtl="0">
              <a:lnSpc>
                <a:spcPct val="90000"/>
              </a:lnSpc>
              <a:spcBef>
                <a:spcPts val="500"/>
              </a:spcBef>
              <a:spcAft>
                <a:spcPts val="0"/>
              </a:spcAft>
              <a:buClr>
                <a:schemeClr val="dk1"/>
              </a:buClr>
              <a:buSzPts val="2000"/>
              <a:buChar char="•"/>
            </a:pPr>
            <a:r>
              <a:rPr lang="en-US" sz="2000" dirty="0"/>
              <a:t>Analog current control:  existing design</a:t>
            </a:r>
            <a:endParaRPr dirty="0"/>
          </a:p>
          <a:p>
            <a:pPr marL="685800" lvl="1" indent="-228600" algn="l" rtl="0">
              <a:lnSpc>
                <a:spcPct val="90000"/>
              </a:lnSpc>
              <a:spcBef>
                <a:spcPts val="500"/>
              </a:spcBef>
              <a:spcAft>
                <a:spcPts val="0"/>
              </a:spcAft>
              <a:buClr>
                <a:schemeClr val="dk1"/>
              </a:buClr>
              <a:buSzPts val="2000"/>
              <a:buChar char="•"/>
            </a:pPr>
            <a:r>
              <a:rPr lang="en-US" sz="2000" dirty="0"/>
              <a:t>Digital current control (on FPGA)</a:t>
            </a:r>
            <a:endParaRPr dirty="0"/>
          </a:p>
          <a:p>
            <a:pPr marL="1143000" lvl="2" indent="-228600" algn="l" rtl="0">
              <a:lnSpc>
                <a:spcPct val="90000"/>
              </a:lnSpc>
              <a:spcBef>
                <a:spcPts val="500"/>
              </a:spcBef>
              <a:spcAft>
                <a:spcPts val="0"/>
              </a:spcAft>
              <a:buClr>
                <a:schemeClr val="dk1"/>
              </a:buClr>
              <a:buSzPts val="1800"/>
              <a:buChar char="•"/>
            </a:pPr>
            <a:r>
              <a:rPr lang="en-US" sz="1800" dirty="0"/>
              <a:t>Prototype by Stefan </a:t>
            </a:r>
            <a:r>
              <a:rPr lang="en-US" sz="1800" dirty="0" err="1"/>
              <a:t>Kohlgrueber</a:t>
            </a:r>
            <a:r>
              <a:rPr lang="en-US" sz="1800" dirty="0"/>
              <a:t> (MCI)</a:t>
            </a:r>
            <a:endParaRPr dirty="0"/>
          </a:p>
          <a:p>
            <a:pPr marL="228600" lvl="0" indent="-228600" algn="l" rtl="0">
              <a:lnSpc>
                <a:spcPct val="90000"/>
              </a:lnSpc>
              <a:spcBef>
                <a:spcPts val="1000"/>
              </a:spcBef>
              <a:spcAft>
                <a:spcPts val="0"/>
              </a:spcAft>
              <a:buClr>
                <a:schemeClr val="dk1"/>
              </a:buClr>
              <a:buSzPts val="2400"/>
              <a:buChar char="•"/>
            </a:pPr>
            <a:r>
              <a:rPr lang="en-US" sz="2400" dirty="0"/>
              <a:t>Status</a:t>
            </a:r>
            <a:endParaRPr dirty="0"/>
          </a:p>
          <a:p>
            <a:pPr marL="685800" lvl="1" indent="-228600" algn="l" rtl="0">
              <a:lnSpc>
                <a:spcPct val="90000"/>
              </a:lnSpc>
              <a:spcBef>
                <a:spcPts val="500"/>
              </a:spcBef>
              <a:spcAft>
                <a:spcPts val="0"/>
              </a:spcAft>
              <a:buClr>
                <a:schemeClr val="dk1"/>
              </a:buClr>
              <a:buSzPts val="2000"/>
              <a:buChar char="•"/>
            </a:pPr>
            <a:r>
              <a:rPr lang="en-US" sz="2000" dirty="0"/>
              <a:t>One prototype build (V1.5)</a:t>
            </a:r>
            <a:endParaRPr dirty="0"/>
          </a:p>
          <a:p>
            <a:pPr marL="685800" lvl="1" indent="-228600" algn="l" rtl="0">
              <a:lnSpc>
                <a:spcPct val="90000"/>
              </a:lnSpc>
              <a:spcBef>
                <a:spcPts val="500"/>
              </a:spcBef>
              <a:spcAft>
                <a:spcPts val="0"/>
              </a:spcAft>
              <a:buClr>
                <a:schemeClr val="dk1"/>
              </a:buClr>
              <a:buSzPts val="2000"/>
              <a:buChar char="•"/>
            </a:pPr>
            <a:r>
              <a:rPr lang="en-US" sz="2000" dirty="0"/>
              <a:t>Full build of V1.6 to start soon (first, need blank PCBs)</a:t>
            </a:r>
            <a:endParaRPr dirty="0"/>
          </a:p>
        </p:txBody>
      </p:sp>
      <p:pic>
        <p:nvPicPr>
          <p:cNvPr id="228" name="Google Shape;228;p22"/>
          <p:cNvPicPr preferRelativeResize="0"/>
          <p:nvPr/>
        </p:nvPicPr>
        <p:blipFill rotWithShape="1">
          <a:blip r:embed="rId3">
            <a:alphaModFix/>
          </a:blip>
          <a:srcRect/>
          <a:stretch/>
        </p:blipFill>
        <p:spPr>
          <a:xfrm>
            <a:off x="6408980" y="1690688"/>
            <a:ext cx="5216489" cy="3731411"/>
          </a:xfrm>
          <a:prstGeom prst="rect">
            <a:avLst/>
          </a:prstGeom>
          <a:noFill/>
          <a:ln>
            <a:noFill/>
          </a:ln>
        </p:spPr>
      </p:pic>
      <p:sp>
        <p:nvSpPr>
          <p:cNvPr id="229" name="Google Shape;229;p22"/>
          <p:cNvSpPr txBox="1"/>
          <p:nvPr/>
        </p:nvSpPr>
        <p:spPr>
          <a:xfrm>
            <a:off x="6096000" y="5572702"/>
            <a:ext cx="569512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Calibri"/>
                <a:ea typeface="Calibri"/>
                <a:cs typeface="Calibri"/>
                <a:sym typeface="Calibri"/>
              </a:rPr>
              <a:t>S. Kohlgrueber, Y. Kim, P. Kazanzides, “Model-based design and digital implementation to improve control of the da Vinci Research Kit telerobotic surgical system," ICRA 2021</a:t>
            </a:r>
            <a:endParaRPr sz="1600" i="1">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Possible QLA problem (prior to Rev 1.6)</a:t>
            </a:r>
          </a:p>
        </p:txBody>
      </p:sp>
      <p:pic>
        <p:nvPicPr>
          <p:cNvPr id="5" name="Picture 4"/>
          <p:cNvPicPr>
            <a:picLocks noChangeAspect="1"/>
          </p:cNvPicPr>
          <p:nvPr/>
        </p:nvPicPr>
        <p:blipFill>
          <a:blip r:embed="rId2"/>
          <a:stretch>
            <a:fillRect/>
          </a:stretch>
        </p:blipFill>
        <p:spPr>
          <a:xfrm>
            <a:off x="3632973" y="1959951"/>
            <a:ext cx="3719809" cy="1647161"/>
          </a:xfrm>
          <a:prstGeom prst="rect">
            <a:avLst/>
          </a:prstGeom>
        </p:spPr>
      </p:pic>
      <p:sp>
        <p:nvSpPr>
          <p:cNvPr id="6" name="TextBox 5"/>
          <p:cNvSpPr txBox="1"/>
          <p:nvPr/>
        </p:nvSpPr>
        <p:spPr>
          <a:xfrm>
            <a:off x="1381539" y="4104975"/>
            <a:ext cx="9253330" cy="2308324"/>
          </a:xfrm>
          <a:prstGeom prst="rect">
            <a:avLst/>
          </a:prstGeom>
          <a:noFill/>
        </p:spPr>
        <p:txBody>
          <a:bodyPr wrap="square" rtlCol="0">
            <a:spAutoFit/>
          </a:bodyPr>
          <a:lstStyle/>
          <a:p>
            <a:r>
              <a:rPr lang="en-US" sz="1800" dirty="0"/>
              <a:t>C74 is rated for 16V for all versions of QLA prior to Rev 1.6, but op amp output can be larger than that, especially for ECM (36V supply) and SUJ (48V supply)</a:t>
            </a:r>
          </a:p>
          <a:p>
            <a:endParaRPr lang="en-US" sz="1800" dirty="0"/>
          </a:p>
          <a:p>
            <a:r>
              <a:rPr lang="en-US" sz="1800" dirty="0"/>
              <a:t>Symptom of missing (or damaged) C74 is that op amp output may oscillate, which would cause excessive heating</a:t>
            </a:r>
          </a:p>
          <a:p>
            <a:endParaRPr lang="en-US" sz="1800" dirty="0"/>
          </a:p>
          <a:p>
            <a:r>
              <a:rPr lang="en-US" sz="1800" dirty="0"/>
              <a:t>This does not seem to have happened, but one easy solution is to solder a higher-rated cap on back on PCB</a:t>
            </a:r>
          </a:p>
        </p:txBody>
      </p:sp>
    </p:spTree>
    <p:extLst>
      <p:ext uri="{BB962C8B-B14F-4D97-AF65-F5344CB8AC3E}">
        <p14:creationId xmlns:p14="http://schemas.microsoft.com/office/powerpoint/2010/main" val="3886531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a:t>dVRK-Si electronics</a:t>
            </a:r>
            <a:endParaRPr/>
          </a:p>
          <a:p>
            <a:endParaRPr/>
          </a:p>
        </p:txBody>
      </p:sp>
      <p:pic>
        <p:nvPicPr>
          <p:cNvPr id="55" name="Google Shape;55;p13"/>
          <p:cNvPicPr preferRelativeResize="0"/>
          <p:nvPr/>
        </p:nvPicPr>
        <p:blipFill rotWithShape="1">
          <a:blip r:embed="rId3">
            <a:alphaModFix/>
          </a:blip>
          <a:srcRect/>
          <a:stretch/>
        </p:blipFill>
        <p:spPr>
          <a:xfrm>
            <a:off x="2541661" y="2246231"/>
            <a:ext cx="2067201" cy="1134267"/>
          </a:xfrm>
          <a:prstGeom prst="rect">
            <a:avLst/>
          </a:prstGeom>
          <a:noFill/>
          <a:ln>
            <a:noFill/>
          </a:ln>
        </p:spPr>
      </p:pic>
      <p:pic>
        <p:nvPicPr>
          <p:cNvPr id="56" name="Google Shape;56;p13"/>
          <p:cNvPicPr preferRelativeResize="0"/>
          <p:nvPr/>
        </p:nvPicPr>
        <p:blipFill rotWithShape="1">
          <a:blip r:embed="rId4">
            <a:alphaModFix/>
          </a:blip>
          <a:srcRect r="19897"/>
          <a:stretch/>
        </p:blipFill>
        <p:spPr>
          <a:xfrm flipH="1">
            <a:off x="7336242" y="2170501"/>
            <a:ext cx="1515725" cy="1134267"/>
          </a:xfrm>
          <a:prstGeom prst="rect">
            <a:avLst/>
          </a:prstGeom>
          <a:noFill/>
          <a:ln>
            <a:noFill/>
          </a:ln>
        </p:spPr>
      </p:pic>
      <p:pic>
        <p:nvPicPr>
          <p:cNvPr id="57" name="Google Shape;57;p13"/>
          <p:cNvPicPr preferRelativeResize="0"/>
          <p:nvPr/>
        </p:nvPicPr>
        <p:blipFill rotWithShape="1">
          <a:blip r:embed="rId5">
            <a:alphaModFix/>
          </a:blip>
          <a:srcRect l="21972" t="19999" r="12634" b="32587"/>
          <a:stretch/>
        </p:blipFill>
        <p:spPr>
          <a:xfrm>
            <a:off x="5935133" y="2284101"/>
            <a:ext cx="1094619" cy="1058535"/>
          </a:xfrm>
          <a:prstGeom prst="rect">
            <a:avLst/>
          </a:prstGeom>
          <a:noFill/>
          <a:ln>
            <a:noFill/>
          </a:ln>
        </p:spPr>
      </p:pic>
      <p:pic>
        <p:nvPicPr>
          <p:cNvPr id="58" name="Google Shape;58;p13"/>
          <p:cNvPicPr preferRelativeResize="0"/>
          <p:nvPr/>
        </p:nvPicPr>
        <p:blipFill rotWithShape="1">
          <a:blip r:embed="rId6">
            <a:alphaModFix/>
          </a:blip>
          <a:srcRect/>
          <a:stretch/>
        </p:blipFill>
        <p:spPr>
          <a:xfrm rot="-5400000">
            <a:off x="4913655" y="2723508"/>
            <a:ext cx="563136" cy="750848"/>
          </a:xfrm>
          <a:prstGeom prst="rect">
            <a:avLst/>
          </a:prstGeom>
          <a:noFill/>
          <a:ln>
            <a:noFill/>
          </a:ln>
        </p:spPr>
      </p:pic>
      <p:pic>
        <p:nvPicPr>
          <p:cNvPr id="59" name="Google Shape;59;p13"/>
          <p:cNvPicPr preferRelativeResize="0"/>
          <p:nvPr/>
        </p:nvPicPr>
        <p:blipFill rotWithShape="1">
          <a:blip r:embed="rId7">
            <a:alphaModFix/>
          </a:blip>
          <a:srcRect/>
          <a:stretch/>
        </p:blipFill>
        <p:spPr>
          <a:xfrm rot="-5400000">
            <a:off x="4913655" y="2152377"/>
            <a:ext cx="563136" cy="750848"/>
          </a:xfrm>
          <a:prstGeom prst="rect">
            <a:avLst/>
          </a:prstGeom>
          <a:noFill/>
          <a:ln>
            <a:noFill/>
          </a:ln>
        </p:spPr>
      </p:pic>
      <p:sp>
        <p:nvSpPr>
          <p:cNvPr id="60" name="Google Shape;60;p13"/>
          <p:cNvSpPr txBox="1"/>
          <p:nvPr/>
        </p:nvSpPr>
        <p:spPr>
          <a:xfrm>
            <a:off x="415600" y="1535300"/>
            <a:ext cx="9630800" cy="533504"/>
          </a:xfrm>
          <a:prstGeom prst="rect">
            <a:avLst/>
          </a:prstGeom>
          <a:noFill/>
          <a:ln>
            <a:noFill/>
          </a:ln>
        </p:spPr>
        <p:txBody>
          <a:bodyPr spcFirstLastPara="1" wrap="square" lIns="121900" tIns="121900" rIns="121900" bIns="121900" anchor="t" anchorCtr="0">
            <a:spAutoFit/>
          </a:bodyPr>
          <a:lstStyle/>
          <a:p>
            <a:r>
              <a:rPr lang="en" sz="1867" b="1"/>
              <a:t>If you get arms from Intuitive:</a:t>
            </a:r>
            <a:r>
              <a:rPr lang="en" sz="1867"/>
              <a:t> Controller + </a:t>
            </a:r>
            <a:r>
              <a:rPr lang="en" sz="1867">
                <a:solidFill>
                  <a:srgbClr val="990000"/>
                </a:solidFill>
              </a:rPr>
              <a:t>Cables</a:t>
            </a:r>
            <a:r>
              <a:rPr lang="en" sz="1867"/>
              <a:t> + ESPM Programmer + Arm</a:t>
            </a:r>
            <a:endParaRPr sz="1867"/>
          </a:p>
        </p:txBody>
      </p:sp>
      <p:pic>
        <p:nvPicPr>
          <p:cNvPr id="61" name="Google Shape;61;p13"/>
          <p:cNvPicPr preferRelativeResize="0"/>
          <p:nvPr/>
        </p:nvPicPr>
        <p:blipFill>
          <a:blip r:embed="rId8">
            <a:alphaModFix/>
          </a:blip>
          <a:stretch>
            <a:fillRect/>
          </a:stretch>
        </p:blipFill>
        <p:spPr>
          <a:xfrm>
            <a:off x="4741334" y="4928431"/>
            <a:ext cx="1774289" cy="727951"/>
          </a:xfrm>
          <a:prstGeom prst="rect">
            <a:avLst/>
          </a:prstGeom>
          <a:noFill/>
          <a:ln>
            <a:noFill/>
          </a:ln>
        </p:spPr>
      </p:pic>
      <p:sp>
        <p:nvSpPr>
          <p:cNvPr id="62" name="Google Shape;62;p13"/>
          <p:cNvSpPr txBox="1"/>
          <p:nvPr/>
        </p:nvSpPr>
        <p:spPr>
          <a:xfrm>
            <a:off x="415600" y="3770500"/>
            <a:ext cx="11042800" cy="533504"/>
          </a:xfrm>
          <a:prstGeom prst="rect">
            <a:avLst/>
          </a:prstGeom>
          <a:noFill/>
          <a:ln>
            <a:noFill/>
          </a:ln>
        </p:spPr>
        <p:txBody>
          <a:bodyPr spcFirstLastPara="1" wrap="square" lIns="121900" tIns="121900" rIns="121900" bIns="121900" anchor="t" anchorCtr="0">
            <a:spAutoFit/>
          </a:bodyPr>
          <a:lstStyle/>
          <a:p>
            <a:r>
              <a:rPr lang="en" sz="1867" b="1"/>
              <a:t>If you have an SUJ:</a:t>
            </a:r>
            <a:r>
              <a:rPr lang="en" sz="1867"/>
              <a:t> Controller + </a:t>
            </a:r>
            <a:r>
              <a:rPr lang="en" sz="1867">
                <a:solidFill>
                  <a:srgbClr val="990000"/>
                </a:solidFill>
              </a:rPr>
              <a:t>dSIB-Si</a:t>
            </a:r>
            <a:r>
              <a:rPr lang="en" sz="1867"/>
              <a:t> + </a:t>
            </a:r>
            <a:r>
              <a:rPr lang="en" sz="1867">
                <a:solidFill>
                  <a:srgbClr val="990000"/>
                </a:solidFill>
              </a:rPr>
              <a:t>dESSJ</a:t>
            </a:r>
            <a:r>
              <a:rPr lang="en" sz="1867"/>
              <a:t> + ESPM Programmer + Patient Cart</a:t>
            </a:r>
            <a:endParaRPr sz="1867"/>
          </a:p>
        </p:txBody>
      </p:sp>
      <p:pic>
        <p:nvPicPr>
          <p:cNvPr id="63" name="Google Shape;63;p13"/>
          <p:cNvPicPr preferRelativeResize="0"/>
          <p:nvPr/>
        </p:nvPicPr>
        <p:blipFill>
          <a:blip r:embed="rId9">
            <a:alphaModFix/>
          </a:blip>
          <a:stretch>
            <a:fillRect/>
          </a:stretch>
        </p:blipFill>
        <p:spPr>
          <a:xfrm>
            <a:off x="2481664" y="4441034"/>
            <a:ext cx="2192433" cy="1340868"/>
          </a:xfrm>
          <a:prstGeom prst="rect">
            <a:avLst/>
          </a:prstGeom>
          <a:noFill/>
          <a:ln>
            <a:noFill/>
          </a:ln>
        </p:spPr>
      </p:pic>
      <p:pic>
        <p:nvPicPr>
          <p:cNvPr id="64" name="Google Shape;64;p13"/>
          <p:cNvPicPr preferRelativeResize="0"/>
          <p:nvPr/>
        </p:nvPicPr>
        <p:blipFill rotWithShape="1">
          <a:blip r:embed="rId5">
            <a:alphaModFix/>
          </a:blip>
          <a:srcRect l="21972" t="19999" r="12634" b="32587"/>
          <a:stretch/>
        </p:blipFill>
        <p:spPr>
          <a:xfrm>
            <a:off x="6849533" y="4722501"/>
            <a:ext cx="1094619" cy="1058535"/>
          </a:xfrm>
          <a:prstGeom prst="rect">
            <a:avLst/>
          </a:prstGeom>
          <a:noFill/>
          <a:ln>
            <a:noFill/>
          </a:ln>
        </p:spPr>
      </p:pic>
      <p:pic>
        <p:nvPicPr>
          <p:cNvPr id="65" name="Google Shape;65;p13"/>
          <p:cNvPicPr preferRelativeResize="0"/>
          <p:nvPr/>
        </p:nvPicPr>
        <p:blipFill rotWithShape="1">
          <a:blip r:embed="rId10">
            <a:alphaModFix/>
          </a:blip>
          <a:srcRect/>
          <a:stretch/>
        </p:blipFill>
        <p:spPr>
          <a:xfrm>
            <a:off x="8222562" y="4722495"/>
            <a:ext cx="1094633" cy="1059403"/>
          </a:xfrm>
          <a:prstGeom prst="rect">
            <a:avLst/>
          </a:prstGeom>
          <a:noFill/>
          <a:ln>
            <a:noFill/>
          </a:ln>
        </p:spPr>
      </p:pic>
    </p:spTree>
    <p:extLst>
      <p:ext uri="{BB962C8B-B14F-4D97-AF65-F5344CB8AC3E}">
        <p14:creationId xmlns:p14="http://schemas.microsoft.com/office/powerpoint/2010/main" val="2734898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4"/>
          <p:cNvPicPr preferRelativeResize="0"/>
          <p:nvPr/>
        </p:nvPicPr>
        <p:blipFill rotWithShape="1">
          <a:blip r:embed="rId3">
            <a:alphaModFix/>
          </a:blip>
          <a:srcRect l="4549" r="5360"/>
          <a:stretch/>
        </p:blipFill>
        <p:spPr>
          <a:xfrm>
            <a:off x="7192067" y="3995700"/>
            <a:ext cx="4923501" cy="824200"/>
          </a:xfrm>
          <a:prstGeom prst="rect">
            <a:avLst/>
          </a:prstGeom>
          <a:noFill/>
          <a:ln>
            <a:noFill/>
          </a:ln>
        </p:spPr>
      </p:pic>
      <p:sp>
        <p:nvSpPr>
          <p:cNvPr id="71" name="Google Shape;71;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a:t>dVRK-Si Controller</a:t>
            </a:r>
            <a:endParaRPr/>
          </a:p>
        </p:txBody>
      </p:sp>
      <p:pic>
        <p:nvPicPr>
          <p:cNvPr id="72" name="Google Shape;72;p14"/>
          <p:cNvPicPr preferRelativeResize="0"/>
          <p:nvPr/>
        </p:nvPicPr>
        <p:blipFill rotWithShape="1">
          <a:blip r:embed="rId4">
            <a:alphaModFix/>
          </a:blip>
          <a:srcRect/>
          <a:stretch/>
        </p:blipFill>
        <p:spPr>
          <a:xfrm>
            <a:off x="2948061" y="2043031"/>
            <a:ext cx="2067201" cy="1134267"/>
          </a:xfrm>
          <a:prstGeom prst="rect">
            <a:avLst/>
          </a:prstGeom>
          <a:noFill/>
          <a:ln>
            <a:noFill/>
          </a:ln>
        </p:spPr>
      </p:pic>
      <p:pic>
        <p:nvPicPr>
          <p:cNvPr id="73" name="Google Shape;73;p14"/>
          <p:cNvPicPr preferRelativeResize="0"/>
          <p:nvPr/>
        </p:nvPicPr>
        <p:blipFill rotWithShape="1">
          <a:blip r:embed="rId5">
            <a:alphaModFix/>
          </a:blip>
          <a:srcRect r="19897"/>
          <a:stretch/>
        </p:blipFill>
        <p:spPr>
          <a:xfrm flipH="1">
            <a:off x="7133042" y="1967301"/>
            <a:ext cx="1515725" cy="1134267"/>
          </a:xfrm>
          <a:prstGeom prst="rect">
            <a:avLst/>
          </a:prstGeom>
          <a:noFill/>
          <a:ln>
            <a:noFill/>
          </a:ln>
        </p:spPr>
      </p:pic>
      <p:pic>
        <p:nvPicPr>
          <p:cNvPr id="74" name="Google Shape;74;p14"/>
          <p:cNvPicPr preferRelativeResize="0"/>
          <p:nvPr/>
        </p:nvPicPr>
        <p:blipFill rotWithShape="1">
          <a:blip r:embed="rId6">
            <a:alphaModFix/>
          </a:blip>
          <a:srcRect l="21972" t="19999" r="12634" b="32587"/>
          <a:stretch/>
        </p:blipFill>
        <p:spPr>
          <a:xfrm>
            <a:off x="5935133" y="2080901"/>
            <a:ext cx="1094619" cy="1058535"/>
          </a:xfrm>
          <a:prstGeom prst="rect">
            <a:avLst/>
          </a:prstGeom>
          <a:noFill/>
          <a:ln>
            <a:noFill/>
          </a:ln>
        </p:spPr>
      </p:pic>
      <p:pic>
        <p:nvPicPr>
          <p:cNvPr id="75" name="Google Shape;75;p14"/>
          <p:cNvPicPr preferRelativeResize="0"/>
          <p:nvPr/>
        </p:nvPicPr>
        <p:blipFill rotWithShape="1">
          <a:blip r:embed="rId7">
            <a:alphaModFix/>
          </a:blip>
          <a:srcRect/>
          <a:stretch/>
        </p:blipFill>
        <p:spPr>
          <a:xfrm rot="-5400000">
            <a:off x="5116855" y="2520308"/>
            <a:ext cx="563136" cy="750848"/>
          </a:xfrm>
          <a:prstGeom prst="rect">
            <a:avLst/>
          </a:prstGeom>
          <a:noFill/>
          <a:ln>
            <a:noFill/>
          </a:ln>
        </p:spPr>
      </p:pic>
      <p:pic>
        <p:nvPicPr>
          <p:cNvPr id="76" name="Google Shape;76;p14"/>
          <p:cNvPicPr preferRelativeResize="0"/>
          <p:nvPr/>
        </p:nvPicPr>
        <p:blipFill rotWithShape="1">
          <a:blip r:embed="rId8">
            <a:alphaModFix/>
          </a:blip>
          <a:srcRect/>
          <a:stretch/>
        </p:blipFill>
        <p:spPr>
          <a:xfrm rot="-5400000">
            <a:off x="5116855" y="1949177"/>
            <a:ext cx="563136" cy="750848"/>
          </a:xfrm>
          <a:prstGeom prst="rect">
            <a:avLst/>
          </a:prstGeom>
          <a:noFill/>
          <a:ln>
            <a:noFill/>
          </a:ln>
        </p:spPr>
      </p:pic>
      <p:sp>
        <p:nvSpPr>
          <p:cNvPr id="77" name="Google Shape;77;p14"/>
          <p:cNvSpPr txBox="1"/>
          <p:nvPr/>
        </p:nvSpPr>
        <p:spPr>
          <a:xfrm>
            <a:off x="415600" y="1535300"/>
            <a:ext cx="8276800" cy="533504"/>
          </a:xfrm>
          <a:prstGeom prst="rect">
            <a:avLst/>
          </a:prstGeom>
          <a:noFill/>
          <a:ln>
            <a:noFill/>
          </a:ln>
        </p:spPr>
        <p:txBody>
          <a:bodyPr spcFirstLastPara="1" wrap="square" lIns="121900" tIns="121900" rIns="121900" bIns="121900" anchor="t" anchorCtr="0">
            <a:spAutoFit/>
          </a:bodyPr>
          <a:lstStyle/>
          <a:p>
            <a:r>
              <a:rPr lang="en" sz="1867" b="1"/>
              <a:t>No SUJ configuration:</a:t>
            </a:r>
            <a:r>
              <a:rPr lang="en" sz="1867"/>
              <a:t> Controller + Cables + ESPM Programmer + Arm</a:t>
            </a:r>
            <a:endParaRPr sz="1867"/>
          </a:p>
        </p:txBody>
      </p:sp>
      <p:pic>
        <p:nvPicPr>
          <p:cNvPr id="78" name="Google Shape;78;p14"/>
          <p:cNvPicPr preferRelativeResize="0"/>
          <p:nvPr/>
        </p:nvPicPr>
        <p:blipFill>
          <a:blip r:embed="rId9">
            <a:alphaModFix/>
          </a:blip>
          <a:stretch>
            <a:fillRect/>
          </a:stretch>
        </p:blipFill>
        <p:spPr>
          <a:xfrm>
            <a:off x="91338" y="3114167"/>
            <a:ext cx="2712063" cy="3667132"/>
          </a:xfrm>
          <a:prstGeom prst="rect">
            <a:avLst/>
          </a:prstGeom>
          <a:noFill/>
          <a:ln>
            <a:noFill/>
          </a:ln>
        </p:spPr>
      </p:pic>
      <p:sp>
        <p:nvSpPr>
          <p:cNvPr id="79" name="Google Shape;79;p14"/>
          <p:cNvSpPr txBox="1"/>
          <p:nvPr/>
        </p:nvSpPr>
        <p:spPr>
          <a:xfrm>
            <a:off x="2991567" y="3668901"/>
            <a:ext cx="4043200" cy="3119403"/>
          </a:xfrm>
          <a:prstGeom prst="rect">
            <a:avLst/>
          </a:prstGeom>
          <a:noFill/>
          <a:ln>
            <a:noFill/>
          </a:ln>
        </p:spPr>
        <p:txBody>
          <a:bodyPr spcFirstLastPara="1" wrap="square" lIns="121900" tIns="121900" rIns="121900" bIns="121900" anchor="t" anchorCtr="0">
            <a:spAutoFit/>
          </a:bodyPr>
          <a:lstStyle/>
          <a:p>
            <a:r>
              <a:rPr lang="en" sz="1867" b="1"/>
              <a:t>Internals:</a:t>
            </a:r>
            <a:endParaRPr sz="1867" b="1"/>
          </a:p>
          <a:p>
            <a:r>
              <a:rPr lang="en" sz="1867" b="1"/>
              <a:t>dRAC + FPGA + 48V + 12V + LED</a:t>
            </a:r>
            <a:endParaRPr sz="1867" b="1"/>
          </a:p>
          <a:p>
            <a:endParaRPr sz="1867" b="1"/>
          </a:p>
          <a:p>
            <a:r>
              <a:rPr lang="en" sz="1867"/>
              <a:t>10 channel motor driver</a:t>
            </a:r>
            <a:endParaRPr sz="1867"/>
          </a:p>
          <a:p>
            <a:r>
              <a:rPr lang="en" sz="1867"/>
              <a:t>LVDS transceivers</a:t>
            </a:r>
            <a:endParaRPr sz="1867"/>
          </a:p>
          <a:p>
            <a:r>
              <a:rPr lang="en" sz="1867"/>
              <a:t>Power supply for the arm</a:t>
            </a:r>
            <a:endParaRPr sz="1867"/>
          </a:p>
          <a:p>
            <a:endParaRPr sz="1867"/>
          </a:p>
          <a:p>
            <a:r>
              <a:rPr lang="en" sz="1867"/>
              <a:t>Current loop implemented in FPGA</a:t>
            </a:r>
            <a:endParaRPr sz="1867"/>
          </a:p>
          <a:p>
            <a:r>
              <a:rPr lang="en" sz="1867"/>
              <a:t>2 high current channels: 48V 6A </a:t>
            </a:r>
            <a:endParaRPr sz="1867"/>
          </a:p>
          <a:p>
            <a:r>
              <a:rPr lang="en" sz="1867"/>
              <a:t>8 low current channels: 48V 2A</a:t>
            </a:r>
            <a:endParaRPr sz="1867"/>
          </a:p>
        </p:txBody>
      </p:sp>
      <p:cxnSp>
        <p:nvCxnSpPr>
          <p:cNvPr id="80" name="Google Shape;80;p14"/>
          <p:cNvCxnSpPr/>
          <p:nvPr/>
        </p:nvCxnSpPr>
        <p:spPr>
          <a:xfrm rot="10800000">
            <a:off x="3659433" y="2615100"/>
            <a:ext cx="432800" cy="1063200"/>
          </a:xfrm>
          <a:prstGeom prst="straightConnector1">
            <a:avLst/>
          </a:prstGeom>
          <a:noFill/>
          <a:ln w="28575" cap="flat" cmpd="sng">
            <a:solidFill>
              <a:srgbClr val="E69138"/>
            </a:solidFill>
            <a:prstDash val="solid"/>
            <a:round/>
            <a:headEnd type="none" w="med" len="med"/>
            <a:tailEnd type="triangle" w="med" len="med"/>
          </a:ln>
        </p:spPr>
      </p:cxnSp>
      <p:pic>
        <p:nvPicPr>
          <p:cNvPr id="81" name="Google Shape;81;p14"/>
          <p:cNvPicPr preferRelativeResize="0"/>
          <p:nvPr/>
        </p:nvPicPr>
        <p:blipFill rotWithShape="1">
          <a:blip r:embed="rId10">
            <a:alphaModFix/>
          </a:blip>
          <a:srcRect l="2523" r="2247"/>
          <a:stretch/>
        </p:blipFill>
        <p:spPr>
          <a:xfrm>
            <a:off x="7192067" y="3316773"/>
            <a:ext cx="4923501" cy="779761"/>
          </a:xfrm>
          <a:prstGeom prst="rect">
            <a:avLst/>
          </a:prstGeom>
          <a:noFill/>
          <a:ln>
            <a:noFill/>
          </a:ln>
        </p:spPr>
      </p:pic>
      <p:sp>
        <p:nvSpPr>
          <p:cNvPr id="82" name="Google Shape;82;p14"/>
          <p:cNvSpPr txBox="1"/>
          <p:nvPr/>
        </p:nvSpPr>
        <p:spPr>
          <a:xfrm>
            <a:off x="7222933" y="4819900"/>
            <a:ext cx="4969200" cy="1970114"/>
          </a:xfrm>
          <a:prstGeom prst="rect">
            <a:avLst/>
          </a:prstGeom>
          <a:noFill/>
          <a:ln>
            <a:noFill/>
          </a:ln>
        </p:spPr>
        <p:txBody>
          <a:bodyPr spcFirstLastPara="1" wrap="square" lIns="121900" tIns="121900" rIns="121900" bIns="121900" anchor="t" anchorCtr="0">
            <a:spAutoFit/>
          </a:bodyPr>
          <a:lstStyle/>
          <a:p>
            <a:r>
              <a:rPr lang="en" sz="1867" b="1"/>
              <a:t>Controller</a:t>
            </a:r>
            <a:endParaRPr sz="1867" b="1"/>
          </a:p>
          <a:p>
            <a:endParaRPr sz="1867"/>
          </a:p>
          <a:p>
            <a:r>
              <a:rPr lang="en" sz="1867"/>
              <a:t>1.5U height, rack mount optional</a:t>
            </a:r>
            <a:endParaRPr sz="1867"/>
          </a:p>
          <a:p>
            <a:r>
              <a:rPr lang="en" sz="1867"/>
              <a:t>Bottom panel is heatsink. Must leave gap.</a:t>
            </a:r>
            <a:endParaRPr sz="1867"/>
          </a:p>
          <a:p>
            <a:r>
              <a:rPr lang="en" sz="1867"/>
              <a:t>Front: firewire/ethernet ports, firmware SD</a:t>
            </a:r>
            <a:endParaRPr sz="1867"/>
          </a:p>
          <a:p>
            <a:r>
              <a:rPr lang="en" sz="1867"/>
              <a:t>Back: power, safety, robot connectors</a:t>
            </a:r>
            <a:endParaRPr sz="1867"/>
          </a:p>
        </p:txBody>
      </p:sp>
    </p:spTree>
    <p:extLst>
      <p:ext uri="{BB962C8B-B14F-4D97-AF65-F5344CB8AC3E}">
        <p14:creationId xmlns:p14="http://schemas.microsoft.com/office/powerpoint/2010/main" val="4130084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a:t>dVRK-Si cables</a:t>
            </a:r>
            <a:endParaRPr/>
          </a:p>
        </p:txBody>
      </p:sp>
      <p:pic>
        <p:nvPicPr>
          <p:cNvPr id="88" name="Google Shape;88;p15"/>
          <p:cNvPicPr preferRelativeResize="0"/>
          <p:nvPr/>
        </p:nvPicPr>
        <p:blipFill rotWithShape="1">
          <a:blip r:embed="rId3">
            <a:alphaModFix/>
          </a:blip>
          <a:srcRect/>
          <a:stretch/>
        </p:blipFill>
        <p:spPr>
          <a:xfrm>
            <a:off x="2948061" y="2043031"/>
            <a:ext cx="2067201" cy="1134267"/>
          </a:xfrm>
          <a:prstGeom prst="rect">
            <a:avLst/>
          </a:prstGeom>
          <a:noFill/>
          <a:ln>
            <a:noFill/>
          </a:ln>
        </p:spPr>
      </p:pic>
      <p:pic>
        <p:nvPicPr>
          <p:cNvPr id="89" name="Google Shape;89;p15"/>
          <p:cNvPicPr preferRelativeResize="0"/>
          <p:nvPr/>
        </p:nvPicPr>
        <p:blipFill rotWithShape="1">
          <a:blip r:embed="rId4">
            <a:alphaModFix/>
          </a:blip>
          <a:srcRect r="19897"/>
          <a:stretch/>
        </p:blipFill>
        <p:spPr>
          <a:xfrm flipH="1">
            <a:off x="7133042" y="1967301"/>
            <a:ext cx="1515725" cy="1134267"/>
          </a:xfrm>
          <a:prstGeom prst="rect">
            <a:avLst/>
          </a:prstGeom>
          <a:noFill/>
          <a:ln>
            <a:noFill/>
          </a:ln>
        </p:spPr>
      </p:pic>
      <p:sp>
        <p:nvSpPr>
          <p:cNvPr id="90" name="Google Shape;90;p15"/>
          <p:cNvSpPr txBox="1"/>
          <p:nvPr/>
        </p:nvSpPr>
        <p:spPr>
          <a:xfrm>
            <a:off x="9416828" y="4421411"/>
            <a:ext cx="2899200" cy="533504"/>
          </a:xfrm>
          <a:prstGeom prst="rect">
            <a:avLst/>
          </a:prstGeom>
          <a:noFill/>
          <a:ln>
            <a:noFill/>
          </a:ln>
        </p:spPr>
        <p:txBody>
          <a:bodyPr spcFirstLastPara="1" wrap="square" lIns="121900" tIns="121900" rIns="121900" bIns="121900" anchor="t" anchorCtr="0">
            <a:spAutoFit/>
          </a:bodyPr>
          <a:lstStyle/>
          <a:p>
            <a:r>
              <a:rPr lang="en" sz="1867" i="1"/>
              <a:t>Back of the arm</a:t>
            </a:r>
            <a:endParaRPr sz="1867" i="1"/>
          </a:p>
        </p:txBody>
      </p:sp>
      <p:pic>
        <p:nvPicPr>
          <p:cNvPr id="91" name="Google Shape;91;p15"/>
          <p:cNvPicPr preferRelativeResize="0"/>
          <p:nvPr/>
        </p:nvPicPr>
        <p:blipFill rotWithShape="1">
          <a:blip r:embed="rId5">
            <a:alphaModFix/>
          </a:blip>
          <a:srcRect l="21972" t="19999" r="12634" b="32587"/>
          <a:stretch/>
        </p:blipFill>
        <p:spPr>
          <a:xfrm>
            <a:off x="5935133" y="2080901"/>
            <a:ext cx="1094619" cy="1058535"/>
          </a:xfrm>
          <a:prstGeom prst="rect">
            <a:avLst/>
          </a:prstGeom>
          <a:noFill/>
          <a:ln>
            <a:noFill/>
          </a:ln>
        </p:spPr>
      </p:pic>
      <p:pic>
        <p:nvPicPr>
          <p:cNvPr id="92" name="Google Shape;92;p15"/>
          <p:cNvPicPr preferRelativeResize="0"/>
          <p:nvPr/>
        </p:nvPicPr>
        <p:blipFill rotWithShape="1">
          <a:blip r:embed="rId6">
            <a:alphaModFix/>
          </a:blip>
          <a:srcRect/>
          <a:stretch/>
        </p:blipFill>
        <p:spPr>
          <a:xfrm rot="-5400000">
            <a:off x="5116855" y="2520308"/>
            <a:ext cx="563136" cy="750848"/>
          </a:xfrm>
          <a:prstGeom prst="rect">
            <a:avLst/>
          </a:prstGeom>
          <a:noFill/>
          <a:ln>
            <a:noFill/>
          </a:ln>
        </p:spPr>
      </p:pic>
      <p:pic>
        <p:nvPicPr>
          <p:cNvPr id="93" name="Google Shape;93;p15"/>
          <p:cNvPicPr preferRelativeResize="0"/>
          <p:nvPr/>
        </p:nvPicPr>
        <p:blipFill rotWithShape="1">
          <a:blip r:embed="rId7">
            <a:alphaModFix/>
          </a:blip>
          <a:srcRect/>
          <a:stretch/>
        </p:blipFill>
        <p:spPr>
          <a:xfrm rot="-5400000">
            <a:off x="5116855" y="1949177"/>
            <a:ext cx="563136" cy="750848"/>
          </a:xfrm>
          <a:prstGeom prst="rect">
            <a:avLst/>
          </a:prstGeom>
          <a:noFill/>
          <a:ln>
            <a:noFill/>
          </a:ln>
        </p:spPr>
      </p:pic>
      <p:sp>
        <p:nvSpPr>
          <p:cNvPr id="94" name="Google Shape;94;p15"/>
          <p:cNvSpPr txBox="1"/>
          <p:nvPr/>
        </p:nvSpPr>
        <p:spPr>
          <a:xfrm>
            <a:off x="415600" y="1535300"/>
            <a:ext cx="8276800" cy="533504"/>
          </a:xfrm>
          <a:prstGeom prst="rect">
            <a:avLst/>
          </a:prstGeom>
          <a:noFill/>
          <a:ln>
            <a:noFill/>
          </a:ln>
        </p:spPr>
        <p:txBody>
          <a:bodyPr spcFirstLastPara="1" wrap="square" lIns="121900" tIns="121900" rIns="121900" bIns="121900" anchor="t" anchorCtr="0">
            <a:spAutoFit/>
          </a:bodyPr>
          <a:lstStyle/>
          <a:p>
            <a:r>
              <a:rPr lang="en" sz="1867" b="1"/>
              <a:t>No SUJ configuration:</a:t>
            </a:r>
            <a:r>
              <a:rPr lang="en" sz="1867"/>
              <a:t> Controller + Cables + ESPM Programmer + Arm</a:t>
            </a:r>
            <a:endParaRPr sz="1867"/>
          </a:p>
        </p:txBody>
      </p:sp>
      <p:sp>
        <p:nvSpPr>
          <p:cNvPr id="95" name="Google Shape;95;p15"/>
          <p:cNvSpPr txBox="1"/>
          <p:nvPr/>
        </p:nvSpPr>
        <p:spPr>
          <a:xfrm>
            <a:off x="4303400" y="3668901"/>
            <a:ext cx="4605200" cy="3119403"/>
          </a:xfrm>
          <a:prstGeom prst="rect">
            <a:avLst/>
          </a:prstGeom>
          <a:noFill/>
          <a:ln>
            <a:noFill/>
          </a:ln>
        </p:spPr>
        <p:txBody>
          <a:bodyPr spcFirstLastPara="1" wrap="square" lIns="121900" tIns="121900" rIns="121900" bIns="121900" anchor="t" anchorCtr="0">
            <a:spAutoFit/>
          </a:bodyPr>
          <a:lstStyle/>
          <a:p>
            <a:r>
              <a:rPr lang="en" sz="1867" b="1"/>
              <a:t>Custom cables</a:t>
            </a:r>
            <a:endParaRPr sz="1867" b="1"/>
          </a:p>
          <a:p>
            <a:endParaRPr sz="1867" b="1"/>
          </a:p>
          <a:p>
            <a:r>
              <a:rPr lang="en" sz="1867"/>
              <a:t>Cables with D-sub connectors.</a:t>
            </a:r>
            <a:endParaRPr sz="1867"/>
          </a:p>
          <a:p>
            <a:r>
              <a:rPr lang="en" sz="1867"/>
              <a:t>4.2m (14ft)</a:t>
            </a:r>
            <a:endParaRPr sz="1867"/>
          </a:p>
          <a:p>
            <a:endParaRPr sz="1867"/>
          </a:p>
          <a:p>
            <a:r>
              <a:rPr lang="en" sz="1867"/>
              <a:t>Robot power cable: </a:t>
            </a:r>
            <a:endParaRPr sz="1867"/>
          </a:p>
          <a:p>
            <a:pPr indent="609585"/>
            <a:r>
              <a:rPr lang="en" sz="1867"/>
              <a:t>10 motors/brakes, 6V power</a:t>
            </a:r>
            <a:endParaRPr sz="1867"/>
          </a:p>
          <a:p>
            <a:r>
              <a:rPr lang="en" sz="1867"/>
              <a:t>Robot comm cable: </a:t>
            </a:r>
            <a:endParaRPr sz="1867"/>
          </a:p>
          <a:p>
            <a:pPr indent="609585"/>
            <a:r>
              <a:rPr lang="en" sz="1867"/>
              <a:t>Cat 6</a:t>
            </a:r>
            <a:endParaRPr sz="1867"/>
          </a:p>
          <a:p>
            <a:endParaRPr sz="1867"/>
          </a:p>
        </p:txBody>
      </p:sp>
      <p:cxnSp>
        <p:nvCxnSpPr>
          <p:cNvPr id="96" name="Google Shape;96;p15"/>
          <p:cNvCxnSpPr/>
          <p:nvPr/>
        </p:nvCxnSpPr>
        <p:spPr>
          <a:xfrm rot="10800000">
            <a:off x="5193100" y="3048033"/>
            <a:ext cx="104000" cy="771200"/>
          </a:xfrm>
          <a:prstGeom prst="straightConnector1">
            <a:avLst/>
          </a:prstGeom>
          <a:noFill/>
          <a:ln w="28575" cap="flat" cmpd="sng">
            <a:solidFill>
              <a:srgbClr val="E69138"/>
            </a:solidFill>
            <a:prstDash val="solid"/>
            <a:round/>
            <a:headEnd type="none" w="med" len="med"/>
            <a:tailEnd type="triangle" w="med" len="med"/>
          </a:ln>
        </p:spPr>
      </p:cxnSp>
      <p:pic>
        <p:nvPicPr>
          <p:cNvPr id="97" name="Google Shape;97;p15"/>
          <p:cNvPicPr preferRelativeResize="0"/>
          <p:nvPr/>
        </p:nvPicPr>
        <p:blipFill rotWithShape="1">
          <a:blip r:embed="rId7">
            <a:alphaModFix/>
          </a:blip>
          <a:srcRect/>
          <a:stretch/>
        </p:blipFill>
        <p:spPr>
          <a:xfrm rot="-5400000">
            <a:off x="699123" y="3189487"/>
            <a:ext cx="2876499" cy="3835332"/>
          </a:xfrm>
          <a:prstGeom prst="rect">
            <a:avLst/>
          </a:prstGeom>
          <a:noFill/>
          <a:ln>
            <a:noFill/>
          </a:ln>
        </p:spPr>
      </p:pic>
      <p:pic>
        <p:nvPicPr>
          <p:cNvPr id="98" name="Google Shape;98;p15"/>
          <p:cNvPicPr preferRelativeResize="0"/>
          <p:nvPr/>
        </p:nvPicPr>
        <p:blipFill rotWithShape="1">
          <a:blip r:embed="rId8">
            <a:alphaModFix/>
          </a:blip>
          <a:srcRect l="26189" t="1451" r="26502" b="41402"/>
          <a:stretch/>
        </p:blipFill>
        <p:spPr>
          <a:xfrm rot="5400000">
            <a:off x="9428766" y="2536202"/>
            <a:ext cx="2084836" cy="1888765"/>
          </a:xfrm>
          <a:prstGeom prst="rect">
            <a:avLst/>
          </a:prstGeom>
          <a:noFill/>
          <a:ln>
            <a:noFill/>
          </a:ln>
        </p:spPr>
      </p:pic>
      <p:pic>
        <p:nvPicPr>
          <p:cNvPr id="99" name="Google Shape;99;p15"/>
          <p:cNvPicPr preferRelativeResize="0"/>
          <p:nvPr/>
        </p:nvPicPr>
        <p:blipFill rotWithShape="1">
          <a:blip r:embed="rId9">
            <a:alphaModFix/>
          </a:blip>
          <a:srcRect l="34500" r="44843" b="80340"/>
          <a:stretch/>
        </p:blipFill>
        <p:spPr>
          <a:xfrm>
            <a:off x="9526800" y="4955000"/>
            <a:ext cx="1888765" cy="1348232"/>
          </a:xfrm>
          <a:prstGeom prst="rect">
            <a:avLst/>
          </a:prstGeom>
          <a:noFill/>
          <a:ln>
            <a:noFill/>
          </a:ln>
        </p:spPr>
      </p:pic>
      <p:sp>
        <p:nvSpPr>
          <p:cNvPr id="100" name="Google Shape;100;p15"/>
          <p:cNvSpPr txBox="1"/>
          <p:nvPr/>
        </p:nvSpPr>
        <p:spPr>
          <a:xfrm>
            <a:off x="9416828" y="6250211"/>
            <a:ext cx="2899200" cy="533504"/>
          </a:xfrm>
          <a:prstGeom prst="rect">
            <a:avLst/>
          </a:prstGeom>
          <a:noFill/>
          <a:ln>
            <a:noFill/>
          </a:ln>
        </p:spPr>
        <p:txBody>
          <a:bodyPr spcFirstLastPara="1" wrap="square" lIns="121900" tIns="121900" rIns="121900" bIns="121900" anchor="t" anchorCtr="0">
            <a:spAutoFit/>
          </a:bodyPr>
          <a:lstStyle/>
          <a:p>
            <a:r>
              <a:rPr lang="en" sz="1867" i="1"/>
              <a:t>Mounting plate</a:t>
            </a:r>
            <a:endParaRPr sz="1867" i="1"/>
          </a:p>
        </p:txBody>
      </p:sp>
    </p:spTree>
    <p:extLst>
      <p:ext uri="{BB962C8B-B14F-4D97-AF65-F5344CB8AC3E}">
        <p14:creationId xmlns:p14="http://schemas.microsoft.com/office/powerpoint/2010/main" val="2090647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buSzPct val="39285"/>
            </a:pPr>
            <a:r>
              <a:rPr lang="en"/>
              <a:t>ESPM</a:t>
            </a:r>
            <a:endParaRPr/>
          </a:p>
          <a:p>
            <a:endParaRPr/>
          </a:p>
        </p:txBody>
      </p:sp>
      <p:pic>
        <p:nvPicPr>
          <p:cNvPr id="106" name="Google Shape;106;p16"/>
          <p:cNvPicPr preferRelativeResize="0"/>
          <p:nvPr/>
        </p:nvPicPr>
        <p:blipFill rotWithShape="1">
          <a:blip r:embed="rId3">
            <a:alphaModFix/>
          </a:blip>
          <a:srcRect/>
          <a:stretch/>
        </p:blipFill>
        <p:spPr>
          <a:xfrm>
            <a:off x="2948061" y="2043031"/>
            <a:ext cx="2067201" cy="1134267"/>
          </a:xfrm>
          <a:prstGeom prst="rect">
            <a:avLst/>
          </a:prstGeom>
          <a:noFill/>
          <a:ln>
            <a:noFill/>
          </a:ln>
        </p:spPr>
      </p:pic>
      <p:pic>
        <p:nvPicPr>
          <p:cNvPr id="107" name="Google Shape;107;p16"/>
          <p:cNvPicPr preferRelativeResize="0"/>
          <p:nvPr/>
        </p:nvPicPr>
        <p:blipFill rotWithShape="1">
          <a:blip r:embed="rId4">
            <a:alphaModFix/>
          </a:blip>
          <a:srcRect r="19897"/>
          <a:stretch/>
        </p:blipFill>
        <p:spPr>
          <a:xfrm flipH="1">
            <a:off x="7133042" y="1967301"/>
            <a:ext cx="1515725" cy="1134267"/>
          </a:xfrm>
          <a:prstGeom prst="rect">
            <a:avLst/>
          </a:prstGeom>
          <a:noFill/>
          <a:ln>
            <a:noFill/>
          </a:ln>
        </p:spPr>
      </p:pic>
      <p:pic>
        <p:nvPicPr>
          <p:cNvPr id="108" name="Google Shape;108;p16"/>
          <p:cNvPicPr preferRelativeResize="0"/>
          <p:nvPr/>
        </p:nvPicPr>
        <p:blipFill rotWithShape="1">
          <a:blip r:embed="rId5">
            <a:alphaModFix/>
          </a:blip>
          <a:srcRect l="21972" t="19999" r="12634" b="32587"/>
          <a:stretch/>
        </p:blipFill>
        <p:spPr>
          <a:xfrm>
            <a:off x="5935133" y="2080901"/>
            <a:ext cx="1094619" cy="1058535"/>
          </a:xfrm>
          <a:prstGeom prst="rect">
            <a:avLst/>
          </a:prstGeom>
          <a:noFill/>
          <a:ln>
            <a:noFill/>
          </a:ln>
        </p:spPr>
      </p:pic>
      <p:pic>
        <p:nvPicPr>
          <p:cNvPr id="109" name="Google Shape;109;p16"/>
          <p:cNvPicPr preferRelativeResize="0"/>
          <p:nvPr/>
        </p:nvPicPr>
        <p:blipFill rotWithShape="1">
          <a:blip r:embed="rId6">
            <a:alphaModFix/>
          </a:blip>
          <a:srcRect/>
          <a:stretch/>
        </p:blipFill>
        <p:spPr>
          <a:xfrm rot="-5400000">
            <a:off x="5116855" y="2520308"/>
            <a:ext cx="563136" cy="750848"/>
          </a:xfrm>
          <a:prstGeom prst="rect">
            <a:avLst/>
          </a:prstGeom>
          <a:noFill/>
          <a:ln>
            <a:noFill/>
          </a:ln>
        </p:spPr>
      </p:pic>
      <p:pic>
        <p:nvPicPr>
          <p:cNvPr id="110" name="Google Shape;110;p16"/>
          <p:cNvPicPr preferRelativeResize="0"/>
          <p:nvPr/>
        </p:nvPicPr>
        <p:blipFill rotWithShape="1">
          <a:blip r:embed="rId7">
            <a:alphaModFix/>
          </a:blip>
          <a:srcRect/>
          <a:stretch/>
        </p:blipFill>
        <p:spPr>
          <a:xfrm rot="-5400000">
            <a:off x="5116855" y="1949177"/>
            <a:ext cx="563136" cy="750848"/>
          </a:xfrm>
          <a:prstGeom prst="rect">
            <a:avLst/>
          </a:prstGeom>
          <a:noFill/>
          <a:ln>
            <a:noFill/>
          </a:ln>
        </p:spPr>
      </p:pic>
      <p:sp>
        <p:nvSpPr>
          <p:cNvPr id="111" name="Google Shape;111;p16"/>
          <p:cNvSpPr txBox="1"/>
          <p:nvPr/>
        </p:nvSpPr>
        <p:spPr>
          <a:xfrm>
            <a:off x="415600" y="1535300"/>
            <a:ext cx="8276800" cy="533504"/>
          </a:xfrm>
          <a:prstGeom prst="rect">
            <a:avLst/>
          </a:prstGeom>
          <a:noFill/>
          <a:ln>
            <a:noFill/>
          </a:ln>
        </p:spPr>
        <p:txBody>
          <a:bodyPr spcFirstLastPara="1" wrap="square" lIns="121900" tIns="121900" rIns="121900" bIns="121900" anchor="t" anchorCtr="0">
            <a:spAutoFit/>
          </a:bodyPr>
          <a:lstStyle/>
          <a:p>
            <a:r>
              <a:rPr lang="en" sz="1867" b="1"/>
              <a:t>No SUJ configuration:</a:t>
            </a:r>
            <a:r>
              <a:rPr lang="en" sz="1867"/>
              <a:t> Controller + Cables + ESPM Programmer + Arm</a:t>
            </a:r>
            <a:endParaRPr sz="1867"/>
          </a:p>
        </p:txBody>
      </p:sp>
      <p:sp>
        <p:nvSpPr>
          <p:cNvPr id="112" name="Google Shape;112;p16"/>
          <p:cNvSpPr txBox="1"/>
          <p:nvPr/>
        </p:nvSpPr>
        <p:spPr>
          <a:xfrm>
            <a:off x="5992533" y="3668901"/>
            <a:ext cx="4421600" cy="2832082"/>
          </a:xfrm>
          <a:prstGeom prst="rect">
            <a:avLst/>
          </a:prstGeom>
          <a:noFill/>
          <a:ln>
            <a:noFill/>
          </a:ln>
        </p:spPr>
        <p:txBody>
          <a:bodyPr spcFirstLastPara="1" wrap="square" lIns="121900" tIns="121900" rIns="121900" bIns="121900" anchor="t" anchorCtr="0">
            <a:spAutoFit/>
          </a:bodyPr>
          <a:lstStyle/>
          <a:p>
            <a:r>
              <a:rPr lang="en" sz="1867" b="1"/>
              <a:t>ESPM</a:t>
            </a:r>
            <a:endParaRPr sz="1867" b="1"/>
          </a:p>
          <a:p>
            <a:endParaRPr sz="1867" b="1"/>
          </a:p>
          <a:p>
            <a:r>
              <a:rPr lang="en" sz="1867"/>
              <a:t>The big circuit board in the arm.</a:t>
            </a:r>
            <a:endParaRPr sz="1867"/>
          </a:p>
          <a:p>
            <a:r>
              <a:rPr lang="en" sz="1867"/>
              <a:t>Has an FPGA that talks to </a:t>
            </a:r>
            <a:r>
              <a:rPr lang="en" sz="1867" b="1"/>
              <a:t>encoders, pots, instrument, </a:t>
            </a:r>
            <a:r>
              <a:rPr lang="en" sz="1867" b="1">
                <a:solidFill>
                  <a:srgbClr val="FF0000"/>
                </a:solidFill>
              </a:rPr>
              <a:t>L</a:t>
            </a:r>
            <a:r>
              <a:rPr lang="en" sz="1867" b="1">
                <a:solidFill>
                  <a:srgbClr val="00FF00"/>
                </a:solidFill>
              </a:rPr>
              <a:t>E</a:t>
            </a:r>
            <a:r>
              <a:rPr lang="en" sz="1867" b="1">
                <a:solidFill>
                  <a:srgbClr val="0000FF"/>
                </a:solidFill>
              </a:rPr>
              <a:t>D</a:t>
            </a:r>
            <a:r>
              <a:rPr lang="en" sz="1867"/>
              <a:t> etc.</a:t>
            </a:r>
            <a:endParaRPr sz="1867"/>
          </a:p>
          <a:p>
            <a:r>
              <a:rPr lang="en" sz="1867"/>
              <a:t>We will release a </a:t>
            </a:r>
            <a:r>
              <a:rPr lang="en" sz="1867" b="1"/>
              <a:t>closed-source</a:t>
            </a:r>
            <a:r>
              <a:rPr lang="en" sz="1867"/>
              <a:t> alternative firmware that speaks an </a:t>
            </a:r>
            <a:r>
              <a:rPr lang="en" sz="1867" b="1"/>
              <a:t>open protocol</a:t>
            </a:r>
            <a:r>
              <a:rPr lang="en" sz="1867"/>
              <a:t>. (Credit: Jie Ying Wu)</a:t>
            </a:r>
            <a:endParaRPr sz="1867"/>
          </a:p>
          <a:p>
            <a:endParaRPr sz="1867"/>
          </a:p>
        </p:txBody>
      </p:sp>
      <p:cxnSp>
        <p:nvCxnSpPr>
          <p:cNvPr id="113" name="Google Shape;113;p16"/>
          <p:cNvCxnSpPr/>
          <p:nvPr/>
        </p:nvCxnSpPr>
        <p:spPr>
          <a:xfrm rot="10800000" flipH="1">
            <a:off x="6726300" y="2794100"/>
            <a:ext cx="893600" cy="893600"/>
          </a:xfrm>
          <a:prstGeom prst="straightConnector1">
            <a:avLst/>
          </a:prstGeom>
          <a:noFill/>
          <a:ln w="28575" cap="flat" cmpd="sng">
            <a:solidFill>
              <a:srgbClr val="E69138"/>
            </a:solidFill>
            <a:prstDash val="solid"/>
            <a:round/>
            <a:headEnd type="none" w="med" len="med"/>
            <a:tailEnd type="triangle" w="med" len="med"/>
          </a:ln>
        </p:spPr>
      </p:cxnSp>
      <p:pic>
        <p:nvPicPr>
          <p:cNvPr id="114" name="Google Shape;114;p16"/>
          <p:cNvPicPr preferRelativeResize="0"/>
          <p:nvPr/>
        </p:nvPicPr>
        <p:blipFill rotWithShape="1">
          <a:blip r:embed="rId8">
            <a:alphaModFix/>
          </a:blip>
          <a:srcRect b="23634"/>
          <a:stretch/>
        </p:blipFill>
        <p:spPr>
          <a:xfrm>
            <a:off x="415600" y="3479367"/>
            <a:ext cx="5219435" cy="2989399"/>
          </a:xfrm>
          <a:prstGeom prst="rect">
            <a:avLst/>
          </a:prstGeom>
          <a:noFill/>
          <a:ln>
            <a:noFill/>
          </a:ln>
        </p:spPr>
      </p:pic>
      <p:sp>
        <p:nvSpPr>
          <p:cNvPr id="115" name="Google Shape;115;p16"/>
          <p:cNvSpPr txBox="1"/>
          <p:nvPr/>
        </p:nvSpPr>
        <p:spPr>
          <a:xfrm>
            <a:off x="314195" y="6403244"/>
            <a:ext cx="2899200" cy="533504"/>
          </a:xfrm>
          <a:prstGeom prst="rect">
            <a:avLst/>
          </a:prstGeom>
          <a:noFill/>
          <a:ln>
            <a:noFill/>
          </a:ln>
        </p:spPr>
        <p:txBody>
          <a:bodyPr spcFirstLastPara="1" wrap="square" lIns="121900" tIns="121900" rIns="121900" bIns="121900" anchor="t" anchorCtr="0">
            <a:spAutoFit/>
          </a:bodyPr>
          <a:lstStyle/>
          <a:p>
            <a:r>
              <a:rPr lang="en" sz="1867" i="1"/>
              <a:t>Inside the arm</a:t>
            </a:r>
            <a:endParaRPr sz="1867" i="1"/>
          </a:p>
        </p:txBody>
      </p:sp>
    </p:spTree>
    <p:extLst>
      <p:ext uri="{BB962C8B-B14F-4D97-AF65-F5344CB8AC3E}">
        <p14:creationId xmlns:p14="http://schemas.microsoft.com/office/powerpoint/2010/main" val="223467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a:t>ESPM Programmer</a:t>
            </a:r>
            <a:endParaRPr/>
          </a:p>
        </p:txBody>
      </p:sp>
      <p:pic>
        <p:nvPicPr>
          <p:cNvPr id="121" name="Google Shape;121;p17"/>
          <p:cNvPicPr preferRelativeResize="0"/>
          <p:nvPr/>
        </p:nvPicPr>
        <p:blipFill rotWithShape="1">
          <a:blip r:embed="rId3">
            <a:alphaModFix/>
          </a:blip>
          <a:srcRect/>
          <a:stretch/>
        </p:blipFill>
        <p:spPr>
          <a:xfrm>
            <a:off x="2948061" y="2043031"/>
            <a:ext cx="2067201" cy="1134267"/>
          </a:xfrm>
          <a:prstGeom prst="rect">
            <a:avLst/>
          </a:prstGeom>
          <a:noFill/>
          <a:ln>
            <a:noFill/>
          </a:ln>
        </p:spPr>
      </p:pic>
      <p:pic>
        <p:nvPicPr>
          <p:cNvPr id="122" name="Google Shape;122;p17"/>
          <p:cNvPicPr preferRelativeResize="0"/>
          <p:nvPr/>
        </p:nvPicPr>
        <p:blipFill rotWithShape="1">
          <a:blip r:embed="rId4">
            <a:alphaModFix/>
          </a:blip>
          <a:srcRect r="19897"/>
          <a:stretch/>
        </p:blipFill>
        <p:spPr>
          <a:xfrm flipH="1">
            <a:off x="7133042" y="1967301"/>
            <a:ext cx="1515725" cy="1134267"/>
          </a:xfrm>
          <a:prstGeom prst="rect">
            <a:avLst/>
          </a:prstGeom>
          <a:noFill/>
          <a:ln>
            <a:noFill/>
          </a:ln>
        </p:spPr>
      </p:pic>
      <p:pic>
        <p:nvPicPr>
          <p:cNvPr id="123" name="Google Shape;123;p17"/>
          <p:cNvPicPr preferRelativeResize="0"/>
          <p:nvPr/>
        </p:nvPicPr>
        <p:blipFill rotWithShape="1">
          <a:blip r:embed="rId5">
            <a:alphaModFix/>
          </a:blip>
          <a:srcRect l="21972" t="19999" r="12634" b="32587"/>
          <a:stretch/>
        </p:blipFill>
        <p:spPr>
          <a:xfrm>
            <a:off x="5935133" y="2080901"/>
            <a:ext cx="1094619" cy="1058535"/>
          </a:xfrm>
          <a:prstGeom prst="rect">
            <a:avLst/>
          </a:prstGeom>
          <a:noFill/>
          <a:ln>
            <a:noFill/>
          </a:ln>
        </p:spPr>
      </p:pic>
      <p:pic>
        <p:nvPicPr>
          <p:cNvPr id="124" name="Google Shape;124;p17"/>
          <p:cNvPicPr preferRelativeResize="0"/>
          <p:nvPr/>
        </p:nvPicPr>
        <p:blipFill rotWithShape="1">
          <a:blip r:embed="rId6">
            <a:alphaModFix/>
          </a:blip>
          <a:srcRect/>
          <a:stretch/>
        </p:blipFill>
        <p:spPr>
          <a:xfrm rot="-5400000">
            <a:off x="5116855" y="2520308"/>
            <a:ext cx="563136" cy="750848"/>
          </a:xfrm>
          <a:prstGeom prst="rect">
            <a:avLst/>
          </a:prstGeom>
          <a:noFill/>
          <a:ln>
            <a:noFill/>
          </a:ln>
        </p:spPr>
      </p:pic>
      <p:pic>
        <p:nvPicPr>
          <p:cNvPr id="125" name="Google Shape;125;p17"/>
          <p:cNvPicPr preferRelativeResize="0"/>
          <p:nvPr/>
        </p:nvPicPr>
        <p:blipFill rotWithShape="1">
          <a:blip r:embed="rId7">
            <a:alphaModFix/>
          </a:blip>
          <a:srcRect/>
          <a:stretch/>
        </p:blipFill>
        <p:spPr>
          <a:xfrm rot="-5400000">
            <a:off x="5116855" y="1949177"/>
            <a:ext cx="563136" cy="750848"/>
          </a:xfrm>
          <a:prstGeom prst="rect">
            <a:avLst/>
          </a:prstGeom>
          <a:noFill/>
          <a:ln>
            <a:noFill/>
          </a:ln>
        </p:spPr>
      </p:pic>
      <p:sp>
        <p:nvSpPr>
          <p:cNvPr id="126" name="Google Shape;126;p17"/>
          <p:cNvSpPr txBox="1"/>
          <p:nvPr/>
        </p:nvSpPr>
        <p:spPr>
          <a:xfrm>
            <a:off x="415600" y="1535300"/>
            <a:ext cx="8276800" cy="533504"/>
          </a:xfrm>
          <a:prstGeom prst="rect">
            <a:avLst/>
          </a:prstGeom>
          <a:noFill/>
          <a:ln>
            <a:noFill/>
          </a:ln>
        </p:spPr>
        <p:txBody>
          <a:bodyPr spcFirstLastPara="1" wrap="square" lIns="121900" tIns="121900" rIns="121900" bIns="121900" anchor="t" anchorCtr="0">
            <a:spAutoFit/>
          </a:bodyPr>
          <a:lstStyle/>
          <a:p>
            <a:r>
              <a:rPr lang="en" sz="1867" b="1"/>
              <a:t>No SUJ configuration:</a:t>
            </a:r>
            <a:r>
              <a:rPr lang="en" sz="1867"/>
              <a:t> Controller + Cables + ESPM Programmer + Arm</a:t>
            </a:r>
            <a:endParaRPr sz="1867"/>
          </a:p>
        </p:txBody>
      </p:sp>
      <p:sp>
        <p:nvSpPr>
          <p:cNvPr id="127" name="Google Shape;127;p17"/>
          <p:cNvSpPr txBox="1"/>
          <p:nvPr/>
        </p:nvSpPr>
        <p:spPr>
          <a:xfrm>
            <a:off x="3804367" y="3668900"/>
            <a:ext cx="7819200" cy="2442103"/>
          </a:xfrm>
          <a:prstGeom prst="rect">
            <a:avLst/>
          </a:prstGeom>
          <a:noFill/>
          <a:ln>
            <a:noFill/>
          </a:ln>
        </p:spPr>
        <p:txBody>
          <a:bodyPr spcFirstLastPara="1" wrap="square" lIns="121900" tIns="121900" rIns="121900" bIns="121900" anchor="t" anchorCtr="0">
            <a:spAutoFit/>
          </a:bodyPr>
          <a:lstStyle/>
          <a:p>
            <a:r>
              <a:rPr lang="en" sz="1867" b="1"/>
              <a:t>ESPM programmer</a:t>
            </a:r>
            <a:endParaRPr sz="1867" b="1"/>
          </a:p>
          <a:p>
            <a:endParaRPr sz="1867" b="1"/>
          </a:p>
          <a:p>
            <a:r>
              <a:rPr lang="en" sz="1867"/>
              <a:t>Reprograms the ESPM.</a:t>
            </a:r>
            <a:endParaRPr sz="1867"/>
          </a:p>
          <a:p>
            <a:r>
              <a:rPr lang="en" sz="1867"/>
              <a:t>Sticks to the arm. Connects to the JTAG port of ESPM.</a:t>
            </a:r>
            <a:endParaRPr sz="1867"/>
          </a:p>
          <a:p>
            <a:r>
              <a:rPr lang="en" sz="1867"/>
              <a:t>Replays an XSVF file stored in the SD card when the arm powers up.</a:t>
            </a:r>
            <a:endParaRPr sz="1867"/>
          </a:p>
          <a:p>
            <a:r>
              <a:rPr lang="en" sz="1867"/>
              <a:t>Firmware update by replacing the file in the SD card.</a:t>
            </a:r>
            <a:endParaRPr sz="1867"/>
          </a:p>
          <a:p>
            <a:r>
              <a:rPr lang="en" sz="1867"/>
              <a:t>Reprogramming is not persistent.</a:t>
            </a:r>
            <a:r>
              <a:rPr lang="en" sz="1200"/>
              <a:t> If you unplug it and power cycle the arm, the firmware goes back to stock. Un-dVRKing is possible but physical rewiring is tedious.</a:t>
            </a:r>
            <a:endParaRPr sz="1200"/>
          </a:p>
        </p:txBody>
      </p:sp>
      <p:cxnSp>
        <p:nvCxnSpPr>
          <p:cNvPr id="128" name="Google Shape;128;p17"/>
          <p:cNvCxnSpPr/>
          <p:nvPr/>
        </p:nvCxnSpPr>
        <p:spPr>
          <a:xfrm rot="10800000" flipH="1">
            <a:off x="5616199" y="2895732"/>
            <a:ext cx="930800" cy="782400"/>
          </a:xfrm>
          <a:prstGeom prst="straightConnector1">
            <a:avLst/>
          </a:prstGeom>
          <a:noFill/>
          <a:ln w="28575" cap="flat" cmpd="sng">
            <a:solidFill>
              <a:srgbClr val="E69138"/>
            </a:solidFill>
            <a:prstDash val="solid"/>
            <a:round/>
            <a:headEnd type="none" w="med" len="med"/>
            <a:tailEnd type="triangle" w="med" len="med"/>
          </a:ln>
        </p:spPr>
      </p:cxnSp>
      <p:pic>
        <p:nvPicPr>
          <p:cNvPr id="129" name="Google Shape;129;p17"/>
          <p:cNvPicPr preferRelativeResize="0"/>
          <p:nvPr/>
        </p:nvPicPr>
        <p:blipFill rotWithShape="1">
          <a:blip r:embed="rId5">
            <a:alphaModFix/>
          </a:blip>
          <a:srcRect l="21972" t="19999" r="12634" b="32587"/>
          <a:stretch/>
        </p:blipFill>
        <p:spPr>
          <a:xfrm>
            <a:off x="100667" y="3268000"/>
            <a:ext cx="3618933" cy="3499565"/>
          </a:xfrm>
          <a:prstGeom prst="rect">
            <a:avLst/>
          </a:prstGeom>
          <a:noFill/>
          <a:ln>
            <a:noFill/>
          </a:ln>
        </p:spPr>
      </p:pic>
    </p:spTree>
    <p:extLst>
      <p:ext uri="{BB962C8B-B14F-4D97-AF65-F5344CB8AC3E}">
        <p14:creationId xmlns:p14="http://schemas.microsoft.com/office/powerpoint/2010/main" val="1877390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3062467" y="3342634"/>
            <a:ext cx="2262067" cy="1100285"/>
          </a:xfrm>
          <a:prstGeom prst="rect">
            <a:avLst/>
          </a:prstGeom>
          <a:noFill/>
          <a:ln>
            <a:noFill/>
          </a:ln>
        </p:spPr>
      </p:pic>
      <p:sp>
        <p:nvSpPr>
          <p:cNvPr id="135" name="Google Shape;135;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a:t>Si SUJ</a:t>
            </a:r>
            <a:endParaRPr/>
          </a:p>
        </p:txBody>
      </p:sp>
      <p:pic>
        <p:nvPicPr>
          <p:cNvPr id="136" name="Google Shape;136;p18"/>
          <p:cNvPicPr preferRelativeResize="0"/>
          <p:nvPr/>
        </p:nvPicPr>
        <p:blipFill rotWithShape="1">
          <a:blip r:embed="rId4">
            <a:alphaModFix/>
          </a:blip>
          <a:srcRect l="21972" t="19999" r="12634" b="32587"/>
          <a:stretch/>
        </p:blipFill>
        <p:spPr>
          <a:xfrm>
            <a:off x="7865533" y="2284101"/>
            <a:ext cx="1094619" cy="1058535"/>
          </a:xfrm>
          <a:prstGeom prst="rect">
            <a:avLst/>
          </a:prstGeom>
          <a:noFill/>
          <a:ln>
            <a:noFill/>
          </a:ln>
        </p:spPr>
      </p:pic>
      <p:sp>
        <p:nvSpPr>
          <p:cNvPr id="137" name="Google Shape;137;p18"/>
          <p:cNvSpPr txBox="1"/>
          <p:nvPr/>
        </p:nvSpPr>
        <p:spPr>
          <a:xfrm>
            <a:off x="415600" y="1535300"/>
            <a:ext cx="11042800" cy="533504"/>
          </a:xfrm>
          <a:prstGeom prst="rect">
            <a:avLst/>
          </a:prstGeom>
          <a:noFill/>
          <a:ln>
            <a:noFill/>
          </a:ln>
        </p:spPr>
        <p:txBody>
          <a:bodyPr spcFirstLastPara="1" wrap="square" lIns="121900" tIns="121900" rIns="121900" bIns="121900" anchor="t" anchorCtr="0">
            <a:spAutoFit/>
          </a:bodyPr>
          <a:lstStyle/>
          <a:p>
            <a:r>
              <a:rPr lang="en" sz="1867" b="1"/>
              <a:t>With SUJ configuration:</a:t>
            </a:r>
            <a:r>
              <a:rPr lang="en" sz="1867"/>
              <a:t> Controller + dSIB-Si + dESSJ + ESPM Programmer + Patient Cart</a:t>
            </a:r>
            <a:endParaRPr sz="1867"/>
          </a:p>
        </p:txBody>
      </p:sp>
      <p:sp>
        <p:nvSpPr>
          <p:cNvPr id="138" name="Google Shape;138;p18"/>
          <p:cNvSpPr txBox="1"/>
          <p:nvPr/>
        </p:nvSpPr>
        <p:spPr>
          <a:xfrm>
            <a:off x="7194267" y="3558701"/>
            <a:ext cx="3822800" cy="2832082"/>
          </a:xfrm>
          <a:prstGeom prst="rect">
            <a:avLst/>
          </a:prstGeom>
          <a:noFill/>
          <a:ln>
            <a:noFill/>
          </a:ln>
        </p:spPr>
        <p:txBody>
          <a:bodyPr spcFirstLastPara="1" wrap="square" lIns="121900" tIns="121900" rIns="121900" bIns="121900" anchor="t" anchorCtr="0">
            <a:spAutoFit/>
          </a:bodyPr>
          <a:lstStyle/>
          <a:p>
            <a:r>
              <a:rPr lang="en" sz="1867" b="1"/>
              <a:t>dSIB-Si</a:t>
            </a:r>
            <a:endParaRPr sz="1867" b="1"/>
          </a:p>
          <a:p>
            <a:endParaRPr sz="1867" b="1"/>
          </a:p>
          <a:p>
            <a:r>
              <a:rPr lang="en" sz="1867"/>
              <a:t>Allows you to </a:t>
            </a:r>
            <a:r>
              <a:rPr lang="en" sz="1867" b="1"/>
              <a:t>connect the internal wiring to the controller</a:t>
            </a:r>
            <a:r>
              <a:rPr lang="en" sz="1867"/>
              <a:t>.</a:t>
            </a:r>
            <a:endParaRPr sz="1867"/>
          </a:p>
          <a:p>
            <a:r>
              <a:rPr lang="en" sz="1867"/>
              <a:t>Additional 5 brake drivers to release SUJ brakes.</a:t>
            </a:r>
            <a:endParaRPr sz="1867"/>
          </a:p>
          <a:p>
            <a:r>
              <a:rPr lang="en" sz="1867"/>
              <a:t>The internal cables are short. We stack the controller boxes on the base of the Patient Cart</a:t>
            </a:r>
            <a:endParaRPr sz="1867"/>
          </a:p>
        </p:txBody>
      </p:sp>
      <p:pic>
        <p:nvPicPr>
          <p:cNvPr id="139" name="Google Shape;139;p18"/>
          <p:cNvPicPr preferRelativeResize="0"/>
          <p:nvPr/>
        </p:nvPicPr>
        <p:blipFill rotWithShape="1">
          <a:blip r:embed="rId5">
            <a:alphaModFix/>
          </a:blip>
          <a:srcRect/>
          <a:stretch/>
        </p:blipFill>
        <p:spPr>
          <a:xfrm>
            <a:off x="9238562" y="2284095"/>
            <a:ext cx="1094633" cy="1059403"/>
          </a:xfrm>
          <a:prstGeom prst="rect">
            <a:avLst/>
          </a:prstGeom>
          <a:noFill/>
          <a:ln>
            <a:noFill/>
          </a:ln>
        </p:spPr>
      </p:pic>
      <p:pic>
        <p:nvPicPr>
          <p:cNvPr id="140" name="Google Shape;140;p18"/>
          <p:cNvPicPr preferRelativeResize="0"/>
          <p:nvPr/>
        </p:nvPicPr>
        <p:blipFill>
          <a:blip r:embed="rId6">
            <a:alphaModFix/>
          </a:blip>
          <a:stretch>
            <a:fillRect/>
          </a:stretch>
        </p:blipFill>
        <p:spPr>
          <a:xfrm>
            <a:off x="5757334" y="2490031"/>
            <a:ext cx="1774289" cy="727951"/>
          </a:xfrm>
          <a:prstGeom prst="rect">
            <a:avLst/>
          </a:prstGeom>
          <a:noFill/>
          <a:ln>
            <a:noFill/>
          </a:ln>
        </p:spPr>
      </p:pic>
      <p:pic>
        <p:nvPicPr>
          <p:cNvPr id="141" name="Google Shape;141;p18"/>
          <p:cNvPicPr preferRelativeResize="0"/>
          <p:nvPr/>
        </p:nvPicPr>
        <p:blipFill>
          <a:blip r:embed="rId7">
            <a:alphaModFix/>
          </a:blip>
          <a:stretch>
            <a:fillRect/>
          </a:stretch>
        </p:blipFill>
        <p:spPr>
          <a:xfrm>
            <a:off x="3062467" y="4426594"/>
            <a:ext cx="3696267" cy="1960300"/>
          </a:xfrm>
          <a:prstGeom prst="rect">
            <a:avLst/>
          </a:prstGeom>
          <a:noFill/>
          <a:ln>
            <a:noFill/>
          </a:ln>
        </p:spPr>
      </p:pic>
      <p:pic>
        <p:nvPicPr>
          <p:cNvPr id="142" name="Google Shape;142;p18"/>
          <p:cNvPicPr preferRelativeResize="0"/>
          <p:nvPr/>
        </p:nvPicPr>
        <p:blipFill>
          <a:blip r:embed="rId8">
            <a:alphaModFix/>
          </a:blip>
          <a:stretch>
            <a:fillRect/>
          </a:stretch>
        </p:blipFill>
        <p:spPr>
          <a:xfrm>
            <a:off x="669659" y="3342634"/>
            <a:ext cx="2262075" cy="3016100"/>
          </a:xfrm>
          <a:prstGeom prst="rect">
            <a:avLst/>
          </a:prstGeom>
          <a:noFill/>
          <a:ln>
            <a:noFill/>
          </a:ln>
        </p:spPr>
      </p:pic>
      <p:sp>
        <p:nvSpPr>
          <p:cNvPr id="143" name="Google Shape;143;p18"/>
          <p:cNvSpPr/>
          <p:nvPr/>
        </p:nvSpPr>
        <p:spPr>
          <a:xfrm>
            <a:off x="1834900" y="5512967"/>
            <a:ext cx="1967733" cy="1031567"/>
          </a:xfrm>
          <a:custGeom>
            <a:avLst/>
            <a:gdLst/>
            <a:ahLst/>
            <a:cxnLst/>
            <a:rect l="l" t="t" r="r" b="b"/>
            <a:pathLst>
              <a:path w="59032" h="30947" extrusionOk="0">
                <a:moveTo>
                  <a:pt x="0" y="0"/>
                </a:moveTo>
                <a:cubicBezTo>
                  <a:pt x="3488" y="4340"/>
                  <a:pt x="14117" y="21019"/>
                  <a:pt x="20925" y="26042"/>
                </a:cubicBezTo>
                <a:cubicBezTo>
                  <a:pt x="27733" y="31065"/>
                  <a:pt x="34498" y="31823"/>
                  <a:pt x="40849" y="30139"/>
                </a:cubicBezTo>
                <a:cubicBezTo>
                  <a:pt x="47200" y="28456"/>
                  <a:pt x="56002" y="18307"/>
                  <a:pt x="59032" y="15941"/>
                </a:cubicBezTo>
              </a:path>
            </a:pathLst>
          </a:custGeom>
          <a:noFill/>
          <a:ln w="38100" cap="flat" cmpd="sng">
            <a:solidFill>
              <a:srgbClr val="E69138"/>
            </a:solidFill>
            <a:prstDash val="solid"/>
            <a:round/>
            <a:headEnd type="none" w="med" len="med"/>
            <a:tailEnd type="triangle" w="med" len="med"/>
          </a:ln>
        </p:spPr>
      </p:sp>
      <p:sp>
        <p:nvSpPr>
          <p:cNvPr id="144" name="Google Shape;144;p18"/>
          <p:cNvSpPr txBox="1"/>
          <p:nvPr/>
        </p:nvSpPr>
        <p:spPr>
          <a:xfrm>
            <a:off x="434533" y="6386900"/>
            <a:ext cx="9852400" cy="533504"/>
          </a:xfrm>
          <a:prstGeom prst="rect">
            <a:avLst/>
          </a:prstGeom>
          <a:noFill/>
          <a:ln>
            <a:noFill/>
          </a:ln>
        </p:spPr>
        <p:txBody>
          <a:bodyPr spcFirstLastPara="1" wrap="square" lIns="121900" tIns="121900" rIns="121900" bIns="121900" anchor="t" anchorCtr="0">
            <a:spAutoFit/>
          </a:bodyPr>
          <a:lstStyle/>
          <a:p>
            <a:r>
              <a:rPr lang="en" sz="1867" i="1"/>
              <a:t>Base of the patient cart </a:t>
            </a:r>
            <a:r>
              <a:rPr lang="en" sz="1867" b="1"/>
              <a:t>  </a:t>
            </a:r>
            <a:r>
              <a:rPr lang="en" sz="1867"/>
              <a:t>  Unplug cables from the stock controller and plug into dSIB-Si</a:t>
            </a:r>
            <a:endParaRPr sz="1867"/>
          </a:p>
        </p:txBody>
      </p:sp>
      <p:pic>
        <p:nvPicPr>
          <p:cNvPr id="145" name="Google Shape;145;p18"/>
          <p:cNvPicPr preferRelativeResize="0"/>
          <p:nvPr/>
        </p:nvPicPr>
        <p:blipFill>
          <a:blip r:embed="rId9">
            <a:alphaModFix/>
          </a:blip>
          <a:stretch>
            <a:fillRect/>
          </a:stretch>
        </p:blipFill>
        <p:spPr>
          <a:xfrm>
            <a:off x="3497664" y="2002634"/>
            <a:ext cx="2192433" cy="1340868"/>
          </a:xfrm>
          <a:prstGeom prst="rect">
            <a:avLst/>
          </a:prstGeom>
          <a:noFill/>
          <a:ln>
            <a:noFill/>
          </a:ln>
        </p:spPr>
      </p:pic>
      <p:cxnSp>
        <p:nvCxnSpPr>
          <p:cNvPr id="146" name="Google Shape;146;p18"/>
          <p:cNvCxnSpPr/>
          <p:nvPr/>
        </p:nvCxnSpPr>
        <p:spPr>
          <a:xfrm rot="10800000" flipH="1">
            <a:off x="3835833" y="2216767"/>
            <a:ext cx="224000" cy="1436400"/>
          </a:xfrm>
          <a:prstGeom prst="straightConnector1">
            <a:avLst/>
          </a:prstGeom>
          <a:noFill/>
          <a:ln w="28575" cap="flat" cmpd="sng">
            <a:solidFill>
              <a:srgbClr val="E69138"/>
            </a:solidFill>
            <a:prstDash val="solid"/>
            <a:round/>
            <a:headEnd type="none" w="med" len="med"/>
            <a:tailEnd type="triangle" w="med" len="med"/>
          </a:ln>
        </p:spPr>
      </p:cxnSp>
      <p:grpSp>
        <p:nvGrpSpPr>
          <p:cNvPr id="147" name="Google Shape;147;p18"/>
          <p:cNvGrpSpPr/>
          <p:nvPr/>
        </p:nvGrpSpPr>
        <p:grpSpPr>
          <a:xfrm>
            <a:off x="5372167" y="3332701"/>
            <a:ext cx="1386565" cy="1059401"/>
            <a:chOff x="7547120" y="2388092"/>
            <a:chExt cx="763359" cy="583243"/>
          </a:xfrm>
        </p:grpSpPr>
        <p:pic>
          <p:nvPicPr>
            <p:cNvPr id="148" name="Google Shape;148;p18"/>
            <p:cNvPicPr preferRelativeResize="0"/>
            <p:nvPr/>
          </p:nvPicPr>
          <p:blipFill rotWithShape="1">
            <a:blip r:embed="rId5">
              <a:alphaModFix/>
            </a:blip>
            <a:srcRect l="11111" t="41360" r="52230" b="29700"/>
            <a:stretch/>
          </p:blipFill>
          <p:spPr>
            <a:xfrm>
              <a:off x="7547120" y="2388092"/>
              <a:ext cx="763359" cy="583243"/>
            </a:xfrm>
            <a:prstGeom prst="rect">
              <a:avLst/>
            </a:prstGeom>
            <a:noFill/>
            <a:ln>
              <a:noFill/>
            </a:ln>
          </p:spPr>
        </p:pic>
        <p:pic>
          <p:nvPicPr>
            <p:cNvPr id="149" name="Google Shape;149;p18"/>
            <p:cNvPicPr preferRelativeResize="0"/>
            <p:nvPr/>
          </p:nvPicPr>
          <p:blipFill rotWithShape="1">
            <a:blip r:embed="rId10">
              <a:alphaModFix/>
            </a:blip>
            <a:srcRect l="2523" r="2247"/>
            <a:stretch/>
          </p:blipFill>
          <p:spPr>
            <a:xfrm>
              <a:off x="7735919" y="2659372"/>
              <a:ext cx="417600" cy="66125"/>
            </a:xfrm>
            <a:prstGeom prst="rect">
              <a:avLst/>
            </a:prstGeom>
            <a:noFill/>
            <a:ln>
              <a:noFill/>
            </a:ln>
          </p:spPr>
        </p:pic>
        <p:pic>
          <p:nvPicPr>
            <p:cNvPr id="150" name="Google Shape;150;p18"/>
            <p:cNvPicPr preferRelativeResize="0"/>
            <p:nvPr/>
          </p:nvPicPr>
          <p:blipFill rotWithShape="1">
            <a:blip r:embed="rId10">
              <a:alphaModFix/>
            </a:blip>
            <a:srcRect l="2523" r="2247"/>
            <a:stretch/>
          </p:blipFill>
          <p:spPr>
            <a:xfrm>
              <a:off x="7735919" y="2724789"/>
              <a:ext cx="417600" cy="66125"/>
            </a:xfrm>
            <a:prstGeom prst="rect">
              <a:avLst/>
            </a:prstGeom>
            <a:noFill/>
            <a:ln>
              <a:noFill/>
            </a:ln>
          </p:spPr>
        </p:pic>
        <p:pic>
          <p:nvPicPr>
            <p:cNvPr id="151" name="Google Shape;151;p18"/>
            <p:cNvPicPr preferRelativeResize="0"/>
            <p:nvPr/>
          </p:nvPicPr>
          <p:blipFill rotWithShape="1">
            <a:blip r:embed="rId10">
              <a:alphaModFix/>
            </a:blip>
            <a:srcRect l="2523" r="2247"/>
            <a:stretch/>
          </p:blipFill>
          <p:spPr>
            <a:xfrm>
              <a:off x="7735919" y="2790205"/>
              <a:ext cx="417600" cy="66125"/>
            </a:xfrm>
            <a:prstGeom prst="rect">
              <a:avLst/>
            </a:prstGeom>
            <a:noFill/>
            <a:ln>
              <a:noFill/>
            </a:ln>
          </p:spPr>
        </p:pic>
        <p:pic>
          <p:nvPicPr>
            <p:cNvPr id="152" name="Google Shape;152;p18"/>
            <p:cNvPicPr preferRelativeResize="0"/>
            <p:nvPr/>
          </p:nvPicPr>
          <p:blipFill rotWithShape="1">
            <a:blip r:embed="rId10">
              <a:alphaModFix/>
            </a:blip>
            <a:srcRect l="2523" r="2247"/>
            <a:stretch/>
          </p:blipFill>
          <p:spPr>
            <a:xfrm>
              <a:off x="7735919" y="2855622"/>
              <a:ext cx="417600" cy="66125"/>
            </a:xfrm>
            <a:prstGeom prst="rect">
              <a:avLst/>
            </a:prstGeom>
            <a:noFill/>
            <a:ln>
              <a:noFill/>
            </a:ln>
          </p:spPr>
        </p:pic>
      </p:grpSp>
    </p:spTree>
    <p:extLst>
      <p:ext uri="{BB962C8B-B14F-4D97-AF65-F5344CB8AC3E}">
        <p14:creationId xmlns:p14="http://schemas.microsoft.com/office/powerpoint/2010/main" val="361659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Text Placeholder 2"/>
          <p:cNvSpPr>
            <a:spLocks noGrp="1"/>
          </p:cNvSpPr>
          <p:nvPr>
            <p:ph type="body" idx="1"/>
          </p:nvPr>
        </p:nvSpPr>
        <p:spPr/>
        <p:txBody>
          <a:bodyPr/>
          <a:lstStyle/>
          <a:p>
            <a:r>
              <a:rPr lang="en-US" dirty="0"/>
              <a:t>2023 </a:t>
            </a:r>
            <a:r>
              <a:rPr lang="en-US" dirty="0" err="1"/>
              <a:t>AccelNet</a:t>
            </a:r>
            <a:r>
              <a:rPr lang="en-US" dirty="0"/>
              <a:t> Surgical Robotics Challenge</a:t>
            </a:r>
          </a:p>
          <a:p>
            <a:r>
              <a:rPr lang="en-US" dirty="0"/>
              <a:t>ICRA Workshop</a:t>
            </a:r>
          </a:p>
          <a:p>
            <a:r>
              <a:rPr lang="en-US" dirty="0"/>
              <a:t>Proposed ISMR Workshop</a:t>
            </a:r>
          </a:p>
          <a:p>
            <a:r>
              <a:rPr lang="en-US" dirty="0"/>
              <a:t>Raven/dVRK Research Symposium</a:t>
            </a:r>
          </a:p>
        </p:txBody>
      </p:sp>
    </p:spTree>
    <p:extLst>
      <p:ext uri="{BB962C8B-B14F-4D97-AF65-F5344CB8AC3E}">
        <p14:creationId xmlns:p14="http://schemas.microsoft.com/office/powerpoint/2010/main" val="1286603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9"/>
          <p:cNvPicPr preferRelativeResize="0"/>
          <p:nvPr/>
        </p:nvPicPr>
        <p:blipFill>
          <a:blip r:embed="rId3">
            <a:alphaModFix/>
          </a:blip>
          <a:stretch>
            <a:fillRect/>
          </a:stretch>
        </p:blipFill>
        <p:spPr>
          <a:xfrm>
            <a:off x="4086604" y="4116401"/>
            <a:ext cx="4583032" cy="2099251"/>
          </a:xfrm>
          <a:prstGeom prst="rect">
            <a:avLst/>
          </a:prstGeom>
          <a:noFill/>
          <a:ln>
            <a:noFill/>
          </a:ln>
        </p:spPr>
      </p:pic>
      <p:pic>
        <p:nvPicPr>
          <p:cNvPr id="158" name="Google Shape;158;p19"/>
          <p:cNvPicPr preferRelativeResize="0"/>
          <p:nvPr/>
        </p:nvPicPr>
        <p:blipFill>
          <a:blip r:embed="rId4">
            <a:alphaModFix/>
          </a:blip>
          <a:stretch>
            <a:fillRect/>
          </a:stretch>
        </p:blipFill>
        <p:spPr>
          <a:xfrm>
            <a:off x="5757334" y="2490031"/>
            <a:ext cx="1774289" cy="727951"/>
          </a:xfrm>
          <a:prstGeom prst="rect">
            <a:avLst/>
          </a:prstGeom>
          <a:noFill/>
          <a:ln>
            <a:noFill/>
          </a:ln>
        </p:spPr>
      </p:pic>
      <p:pic>
        <p:nvPicPr>
          <p:cNvPr id="159" name="Google Shape;159;p19"/>
          <p:cNvPicPr preferRelativeResize="0"/>
          <p:nvPr/>
        </p:nvPicPr>
        <p:blipFill>
          <a:blip r:embed="rId5">
            <a:alphaModFix/>
          </a:blip>
          <a:stretch>
            <a:fillRect/>
          </a:stretch>
        </p:blipFill>
        <p:spPr>
          <a:xfrm>
            <a:off x="306700" y="3619499"/>
            <a:ext cx="3461568" cy="2596167"/>
          </a:xfrm>
          <a:prstGeom prst="rect">
            <a:avLst/>
          </a:prstGeom>
          <a:noFill/>
          <a:ln>
            <a:noFill/>
          </a:ln>
        </p:spPr>
      </p:pic>
      <p:sp>
        <p:nvSpPr>
          <p:cNvPr id="160" name="Google Shape;160;p1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a:t>Si SUJ</a:t>
            </a:r>
            <a:endParaRPr/>
          </a:p>
        </p:txBody>
      </p:sp>
      <p:sp>
        <p:nvSpPr>
          <p:cNvPr id="161" name="Google Shape;161;p19"/>
          <p:cNvSpPr txBox="1"/>
          <p:nvPr/>
        </p:nvSpPr>
        <p:spPr>
          <a:xfrm>
            <a:off x="415600" y="1535300"/>
            <a:ext cx="11042800" cy="533504"/>
          </a:xfrm>
          <a:prstGeom prst="rect">
            <a:avLst/>
          </a:prstGeom>
          <a:noFill/>
          <a:ln>
            <a:noFill/>
          </a:ln>
        </p:spPr>
        <p:txBody>
          <a:bodyPr spcFirstLastPara="1" wrap="square" lIns="121900" tIns="121900" rIns="121900" bIns="121900" anchor="t" anchorCtr="0">
            <a:spAutoFit/>
          </a:bodyPr>
          <a:lstStyle/>
          <a:p>
            <a:r>
              <a:rPr lang="en" sz="1867" b="1"/>
              <a:t>With SUJ configuration:</a:t>
            </a:r>
            <a:r>
              <a:rPr lang="en" sz="1867"/>
              <a:t> Controller + dSIB-Si + dESSJ + ESPM Programmer + Patient Cart</a:t>
            </a:r>
            <a:endParaRPr sz="1867"/>
          </a:p>
        </p:txBody>
      </p:sp>
      <p:sp>
        <p:nvSpPr>
          <p:cNvPr id="162" name="Google Shape;162;p19"/>
          <p:cNvSpPr txBox="1"/>
          <p:nvPr/>
        </p:nvSpPr>
        <p:spPr>
          <a:xfrm>
            <a:off x="8805300" y="3913501"/>
            <a:ext cx="3198800" cy="2832082"/>
          </a:xfrm>
          <a:prstGeom prst="rect">
            <a:avLst/>
          </a:prstGeom>
          <a:noFill/>
          <a:ln>
            <a:noFill/>
          </a:ln>
        </p:spPr>
        <p:txBody>
          <a:bodyPr spcFirstLastPara="1" wrap="square" lIns="121900" tIns="121900" rIns="121900" bIns="121900" anchor="t" anchorCtr="0">
            <a:spAutoFit/>
          </a:bodyPr>
          <a:lstStyle/>
          <a:p>
            <a:r>
              <a:rPr lang="en" sz="1867" b="1"/>
              <a:t>dESSJ</a:t>
            </a:r>
            <a:endParaRPr sz="1867" b="1"/>
          </a:p>
          <a:p>
            <a:endParaRPr sz="1867"/>
          </a:p>
          <a:p>
            <a:r>
              <a:rPr lang="en" sz="1867"/>
              <a:t>Arduino </a:t>
            </a:r>
            <a:r>
              <a:rPr lang="en" sz="1867" b="1"/>
              <a:t>reads the pots in the SUJ</a:t>
            </a:r>
            <a:r>
              <a:rPr lang="en" sz="1867"/>
              <a:t>. Talks to PC with Bluetooth BLE.</a:t>
            </a:r>
            <a:endParaRPr sz="1867"/>
          </a:p>
          <a:p>
            <a:r>
              <a:rPr lang="en" sz="1867"/>
              <a:t>LVDS passthrough.</a:t>
            </a:r>
            <a:endParaRPr sz="1867"/>
          </a:p>
          <a:p>
            <a:r>
              <a:rPr lang="en" sz="1867"/>
              <a:t>Qty 5 needed: One for each arm and one for the translational joints.</a:t>
            </a:r>
            <a:endParaRPr sz="1867"/>
          </a:p>
        </p:txBody>
      </p:sp>
      <p:sp>
        <p:nvSpPr>
          <p:cNvPr id="163" name="Google Shape;163;p19"/>
          <p:cNvSpPr/>
          <p:nvPr/>
        </p:nvSpPr>
        <p:spPr>
          <a:xfrm>
            <a:off x="1984967" y="5497800"/>
            <a:ext cx="4316767" cy="935600"/>
          </a:xfrm>
          <a:custGeom>
            <a:avLst/>
            <a:gdLst/>
            <a:ahLst/>
            <a:cxnLst/>
            <a:rect l="l" t="t" r="r" b="b"/>
            <a:pathLst>
              <a:path w="129503" h="28068" extrusionOk="0">
                <a:moveTo>
                  <a:pt x="0" y="0"/>
                </a:moveTo>
                <a:cubicBezTo>
                  <a:pt x="8020" y="4228"/>
                  <a:pt x="32307" y="21225"/>
                  <a:pt x="48120" y="25369"/>
                </a:cubicBezTo>
                <a:cubicBezTo>
                  <a:pt x="63934" y="29513"/>
                  <a:pt x="81317" y="28519"/>
                  <a:pt x="94881" y="24865"/>
                </a:cubicBezTo>
                <a:cubicBezTo>
                  <a:pt x="108445" y="21211"/>
                  <a:pt x="123733" y="7014"/>
                  <a:pt x="129503" y="3444"/>
                </a:cubicBezTo>
              </a:path>
            </a:pathLst>
          </a:custGeom>
          <a:noFill/>
          <a:ln w="38100" cap="flat" cmpd="sng">
            <a:solidFill>
              <a:srgbClr val="E69138"/>
            </a:solidFill>
            <a:prstDash val="solid"/>
            <a:round/>
            <a:headEnd type="none" w="med" len="med"/>
            <a:tailEnd type="triangle" w="med" len="med"/>
          </a:ln>
        </p:spPr>
      </p:sp>
      <p:sp>
        <p:nvSpPr>
          <p:cNvPr id="164" name="Google Shape;164;p19"/>
          <p:cNvSpPr txBox="1"/>
          <p:nvPr/>
        </p:nvSpPr>
        <p:spPr>
          <a:xfrm>
            <a:off x="163700" y="6183700"/>
            <a:ext cx="2899200" cy="533504"/>
          </a:xfrm>
          <a:prstGeom prst="rect">
            <a:avLst/>
          </a:prstGeom>
          <a:noFill/>
          <a:ln>
            <a:noFill/>
          </a:ln>
        </p:spPr>
        <p:txBody>
          <a:bodyPr spcFirstLastPara="1" wrap="square" lIns="121900" tIns="121900" rIns="121900" bIns="121900" anchor="t" anchorCtr="0">
            <a:spAutoFit/>
          </a:bodyPr>
          <a:lstStyle/>
          <a:p>
            <a:r>
              <a:rPr lang="en" sz="1867" i="1"/>
              <a:t>Inside SUJ arm</a:t>
            </a:r>
            <a:endParaRPr sz="1867" i="1"/>
          </a:p>
        </p:txBody>
      </p:sp>
      <p:sp>
        <p:nvSpPr>
          <p:cNvPr id="165" name="Google Shape;165;p19"/>
          <p:cNvSpPr txBox="1"/>
          <p:nvPr/>
        </p:nvSpPr>
        <p:spPr>
          <a:xfrm>
            <a:off x="2693300" y="6396800"/>
            <a:ext cx="3794000" cy="533504"/>
          </a:xfrm>
          <a:prstGeom prst="rect">
            <a:avLst/>
          </a:prstGeom>
          <a:noFill/>
          <a:ln>
            <a:noFill/>
          </a:ln>
        </p:spPr>
        <p:txBody>
          <a:bodyPr spcFirstLastPara="1" wrap="square" lIns="121900" tIns="121900" rIns="121900" bIns="121900" anchor="t" anchorCtr="0">
            <a:spAutoFit/>
          </a:bodyPr>
          <a:lstStyle/>
          <a:p>
            <a:r>
              <a:rPr lang="en" sz="1867"/>
              <a:t>Replace ESSJ and swap cables</a:t>
            </a:r>
            <a:endParaRPr sz="1867"/>
          </a:p>
        </p:txBody>
      </p:sp>
      <p:pic>
        <p:nvPicPr>
          <p:cNvPr id="166" name="Google Shape;166;p19"/>
          <p:cNvPicPr preferRelativeResize="0"/>
          <p:nvPr/>
        </p:nvPicPr>
        <p:blipFill>
          <a:blip r:embed="rId6">
            <a:alphaModFix/>
          </a:blip>
          <a:stretch>
            <a:fillRect/>
          </a:stretch>
        </p:blipFill>
        <p:spPr>
          <a:xfrm>
            <a:off x="3497664" y="2002634"/>
            <a:ext cx="2192433" cy="1340868"/>
          </a:xfrm>
          <a:prstGeom prst="rect">
            <a:avLst/>
          </a:prstGeom>
          <a:noFill/>
          <a:ln>
            <a:noFill/>
          </a:ln>
        </p:spPr>
      </p:pic>
      <p:cxnSp>
        <p:nvCxnSpPr>
          <p:cNvPr id="167" name="Google Shape;167;p19"/>
          <p:cNvCxnSpPr/>
          <p:nvPr/>
        </p:nvCxnSpPr>
        <p:spPr>
          <a:xfrm rot="10800000">
            <a:off x="7318867" y="3132800"/>
            <a:ext cx="1665200" cy="912400"/>
          </a:xfrm>
          <a:prstGeom prst="straightConnector1">
            <a:avLst/>
          </a:prstGeom>
          <a:noFill/>
          <a:ln w="28575" cap="flat" cmpd="sng">
            <a:solidFill>
              <a:srgbClr val="E69138"/>
            </a:solidFill>
            <a:prstDash val="solid"/>
            <a:round/>
            <a:headEnd type="none" w="med" len="med"/>
            <a:tailEnd type="triangle" w="med" len="med"/>
          </a:ln>
        </p:spPr>
      </p:cxnSp>
      <p:pic>
        <p:nvPicPr>
          <p:cNvPr id="168" name="Google Shape;168;p19"/>
          <p:cNvPicPr preferRelativeResize="0"/>
          <p:nvPr/>
        </p:nvPicPr>
        <p:blipFill rotWithShape="1">
          <a:blip r:embed="rId7">
            <a:alphaModFix/>
          </a:blip>
          <a:srcRect l="21972" t="19999" r="12634" b="32587"/>
          <a:stretch/>
        </p:blipFill>
        <p:spPr>
          <a:xfrm>
            <a:off x="7865533" y="2284101"/>
            <a:ext cx="1094619" cy="1058535"/>
          </a:xfrm>
          <a:prstGeom prst="rect">
            <a:avLst/>
          </a:prstGeom>
          <a:noFill/>
          <a:ln>
            <a:noFill/>
          </a:ln>
        </p:spPr>
      </p:pic>
      <p:pic>
        <p:nvPicPr>
          <p:cNvPr id="169" name="Google Shape;169;p19"/>
          <p:cNvPicPr preferRelativeResize="0"/>
          <p:nvPr/>
        </p:nvPicPr>
        <p:blipFill rotWithShape="1">
          <a:blip r:embed="rId8">
            <a:alphaModFix/>
          </a:blip>
          <a:srcRect/>
          <a:stretch/>
        </p:blipFill>
        <p:spPr>
          <a:xfrm>
            <a:off x="9238562" y="2284095"/>
            <a:ext cx="1094633" cy="1059403"/>
          </a:xfrm>
          <a:prstGeom prst="rect">
            <a:avLst/>
          </a:prstGeom>
          <a:noFill/>
          <a:ln>
            <a:noFill/>
          </a:ln>
        </p:spPr>
      </p:pic>
    </p:spTree>
    <p:extLst>
      <p:ext uri="{BB962C8B-B14F-4D97-AF65-F5344CB8AC3E}">
        <p14:creationId xmlns:p14="http://schemas.microsoft.com/office/powerpoint/2010/main" val="982804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 QLA (DQLA) Design</a:t>
            </a:r>
          </a:p>
        </p:txBody>
      </p:sp>
      <p:sp>
        <p:nvSpPr>
          <p:cNvPr id="5" name="Rectangle 4"/>
          <p:cNvSpPr/>
          <p:nvPr/>
        </p:nvSpPr>
        <p:spPr>
          <a:xfrm>
            <a:off x="2097157" y="2017643"/>
            <a:ext cx="1212573" cy="7255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FPGA V3.1</a:t>
            </a:r>
          </a:p>
        </p:txBody>
      </p:sp>
      <p:sp>
        <p:nvSpPr>
          <p:cNvPr id="6" name="Rectangle 5"/>
          <p:cNvSpPr/>
          <p:nvPr/>
        </p:nvSpPr>
        <p:spPr>
          <a:xfrm>
            <a:off x="2097156" y="3070155"/>
            <a:ext cx="1212573" cy="7255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DQLA-F</a:t>
            </a:r>
          </a:p>
        </p:txBody>
      </p:sp>
      <p:sp>
        <p:nvSpPr>
          <p:cNvPr id="7" name="Rectangle 6"/>
          <p:cNvSpPr/>
          <p:nvPr/>
        </p:nvSpPr>
        <p:spPr>
          <a:xfrm>
            <a:off x="2097156" y="4628322"/>
            <a:ext cx="3998843" cy="7255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DQLA-Q</a:t>
            </a:r>
          </a:p>
        </p:txBody>
      </p:sp>
      <p:sp>
        <p:nvSpPr>
          <p:cNvPr id="8" name="Rectangle 7"/>
          <p:cNvSpPr/>
          <p:nvPr/>
        </p:nvSpPr>
        <p:spPr>
          <a:xfrm>
            <a:off x="2097156" y="5674310"/>
            <a:ext cx="1212573" cy="7255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QLA</a:t>
            </a:r>
          </a:p>
        </p:txBody>
      </p:sp>
      <p:sp>
        <p:nvSpPr>
          <p:cNvPr id="9" name="Rectangle 8"/>
          <p:cNvSpPr/>
          <p:nvPr/>
        </p:nvSpPr>
        <p:spPr>
          <a:xfrm>
            <a:off x="4883426" y="5661266"/>
            <a:ext cx="1212573" cy="7255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QLA</a:t>
            </a:r>
          </a:p>
        </p:txBody>
      </p:sp>
      <p:cxnSp>
        <p:nvCxnSpPr>
          <p:cNvPr id="11" name="Straight Connector 10"/>
          <p:cNvCxnSpPr/>
          <p:nvPr/>
        </p:nvCxnSpPr>
        <p:spPr>
          <a:xfrm flipH="1">
            <a:off x="2276061" y="2736676"/>
            <a:ext cx="1" cy="326955"/>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a:off x="3155672" y="2743200"/>
            <a:ext cx="1" cy="326955"/>
          </a:xfrm>
          <a:prstGeom prst="line">
            <a:avLst/>
          </a:prstGeom>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3568146" y="2743200"/>
            <a:ext cx="1848678" cy="338554"/>
          </a:xfrm>
          <a:prstGeom prst="rect">
            <a:avLst/>
          </a:prstGeom>
          <a:noFill/>
        </p:spPr>
        <p:txBody>
          <a:bodyPr wrap="square" rtlCol="0">
            <a:spAutoFit/>
          </a:bodyPr>
          <a:lstStyle/>
          <a:p>
            <a:r>
              <a:rPr lang="en-US" sz="1600" dirty="0"/>
              <a:t>74 I/O, 3.3V, 5V</a:t>
            </a:r>
          </a:p>
        </p:txBody>
      </p:sp>
      <p:cxnSp>
        <p:nvCxnSpPr>
          <p:cNvPr id="15" name="Straight Connector 14"/>
          <p:cNvCxnSpPr/>
          <p:nvPr/>
        </p:nvCxnSpPr>
        <p:spPr>
          <a:xfrm>
            <a:off x="2855013" y="3795712"/>
            <a:ext cx="0" cy="826086"/>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2604049" y="3802236"/>
            <a:ext cx="0" cy="826086"/>
          </a:xfrm>
          <a:prstGeom prst="line">
            <a:avLst/>
          </a:prstGeom>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3568146" y="3982381"/>
            <a:ext cx="1848678" cy="338554"/>
          </a:xfrm>
          <a:prstGeom prst="rect">
            <a:avLst/>
          </a:prstGeom>
          <a:noFill/>
        </p:spPr>
        <p:txBody>
          <a:bodyPr wrap="square" rtlCol="0">
            <a:spAutoFit/>
          </a:bodyPr>
          <a:lstStyle/>
          <a:p>
            <a:r>
              <a:rPr lang="en-US" sz="1600" dirty="0"/>
              <a:t>74 I/O, 3.3V, 5V</a:t>
            </a:r>
          </a:p>
        </p:txBody>
      </p:sp>
      <p:sp>
        <p:nvSpPr>
          <p:cNvPr id="21" name="Rectangle 20"/>
          <p:cNvSpPr/>
          <p:nvPr/>
        </p:nvSpPr>
        <p:spPr>
          <a:xfrm>
            <a:off x="2400713" y="4948753"/>
            <a:ext cx="605873" cy="3521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EXP</a:t>
            </a:r>
          </a:p>
        </p:txBody>
      </p:sp>
      <p:sp>
        <p:nvSpPr>
          <p:cNvPr id="22" name="Rectangle 21"/>
          <p:cNvSpPr/>
          <p:nvPr/>
        </p:nvSpPr>
        <p:spPr>
          <a:xfrm>
            <a:off x="5186776" y="4939484"/>
            <a:ext cx="605873" cy="3521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EXP</a:t>
            </a:r>
          </a:p>
        </p:txBody>
      </p:sp>
      <p:cxnSp>
        <p:nvCxnSpPr>
          <p:cNvPr id="23" name="Straight Connector 22"/>
          <p:cNvCxnSpPr/>
          <p:nvPr/>
        </p:nvCxnSpPr>
        <p:spPr>
          <a:xfrm flipH="1">
            <a:off x="2276061" y="5360403"/>
            <a:ext cx="2" cy="313907"/>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a:off x="3155670" y="5353879"/>
            <a:ext cx="2" cy="313907"/>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H="1">
            <a:off x="5059009" y="5347359"/>
            <a:ext cx="2" cy="313907"/>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5917090" y="5349530"/>
            <a:ext cx="2" cy="313907"/>
          </a:xfrm>
          <a:prstGeom prst="line">
            <a:avLst/>
          </a:prstGeom>
        </p:spPr>
        <p:style>
          <a:lnRef idx="3">
            <a:schemeClr val="dk1"/>
          </a:lnRef>
          <a:fillRef idx="0">
            <a:schemeClr val="dk1"/>
          </a:fillRef>
          <a:effectRef idx="2">
            <a:schemeClr val="dk1"/>
          </a:effectRef>
          <a:fontRef idx="minor">
            <a:schemeClr val="tx1"/>
          </a:fontRef>
        </p:style>
      </p:cxnSp>
      <p:sp>
        <p:nvSpPr>
          <p:cNvPr id="30" name="TextBox 29"/>
          <p:cNvSpPr txBox="1"/>
          <p:nvPr/>
        </p:nvSpPr>
        <p:spPr>
          <a:xfrm>
            <a:off x="3256928" y="5360403"/>
            <a:ext cx="1770609" cy="338554"/>
          </a:xfrm>
          <a:prstGeom prst="rect">
            <a:avLst/>
          </a:prstGeom>
          <a:noFill/>
        </p:spPr>
        <p:txBody>
          <a:bodyPr wrap="square" rtlCol="0">
            <a:spAutoFit/>
          </a:bodyPr>
          <a:lstStyle/>
          <a:p>
            <a:r>
              <a:rPr lang="en-US" sz="1600" dirty="0"/>
              <a:t>70 I/O, 3.3V, 5V</a:t>
            </a:r>
          </a:p>
        </p:txBody>
      </p:sp>
      <p:sp>
        <p:nvSpPr>
          <p:cNvPr id="31" name="TextBox 30"/>
          <p:cNvSpPr txBox="1"/>
          <p:nvPr/>
        </p:nvSpPr>
        <p:spPr>
          <a:xfrm>
            <a:off x="892039" y="2766648"/>
            <a:ext cx="795130" cy="338554"/>
          </a:xfrm>
          <a:prstGeom prst="rect">
            <a:avLst/>
          </a:prstGeom>
          <a:noFill/>
        </p:spPr>
        <p:txBody>
          <a:bodyPr wrap="square" rtlCol="0">
            <a:spAutoFit/>
          </a:bodyPr>
          <a:lstStyle/>
          <a:p>
            <a:r>
              <a:rPr lang="en-US" sz="1600" dirty="0"/>
              <a:t>2 x 44</a:t>
            </a:r>
          </a:p>
        </p:txBody>
      </p:sp>
      <p:sp>
        <p:nvSpPr>
          <p:cNvPr id="32" name="TextBox 31"/>
          <p:cNvSpPr txBox="1"/>
          <p:nvPr/>
        </p:nvSpPr>
        <p:spPr>
          <a:xfrm>
            <a:off x="892039" y="3982381"/>
            <a:ext cx="795130" cy="338554"/>
          </a:xfrm>
          <a:prstGeom prst="rect">
            <a:avLst/>
          </a:prstGeom>
          <a:noFill/>
        </p:spPr>
        <p:txBody>
          <a:bodyPr wrap="square" rtlCol="0">
            <a:spAutoFit/>
          </a:bodyPr>
          <a:lstStyle/>
          <a:p>
            <a:r>
              <a:rPr lang="en-US" sz="1600" dirty="0"/>
              <a:t>2 x 50</a:t>
            </a:r>
          </a:p>
        </p:txBody>
      </p:sp>
      <p:sp>
        <p:nvSpPr>
          <p:cNvPr id="33" name="TextBox 32"/>
          <p:cNvSpPr txBox="1"/>
          <p:nvPr/>
        </p:nvSpPr>
        <p:spPr>
          <a:xfrm>
            <a:off x="892039" y="5300871"/>
            <a:ext cx="795130" cy="584775"/>
          </a:xfrm>
          <a:prstGeom prst="rect">
            <a:avLst/>
          </a:prstGeom>
          <a:noFill/>
        </p:spPr>
        <p:txBody>
          <a:bodyPr wrap="square" rtlCol="0">
            <a:spAutoFit/>
          </a:bodyPr>
          <a:lstStyle/>
          <a:p>
            <a:r>
              <a:rPr lang="en-US" sz="1600" dirty="0"/>
              <a:t>2 x 44</a:t>
            </a:r>
          </a:p>
          <a:p>
            <a:r>
              <a:rPr lang="en-US" sz="1600" dirty="0"/>
              <a:t>(each)</a:t>
            </a:r>
          </a:p>
        </p:txBody>
      </p:sp>
      <p:sp>
        <p:nvSpPr>
          <p:cNvPr id="37" name="TextBox 36"/>
          <p:cNvSpPr txBox="1"/>
          <p:nvPr/>
        </p:nvSpPr>
        <p:spPr>
          <a:xfrm>
            <a:off x="6902512" y="5821978"/>
            <a:ext cx="4154556" cy="584775"/>
          </a:xfrm>
          <a:prstGeom prst="rect">
            <a:avLst/>
          </a:prstGeom>
          <a:noFill/>
        </p:spPr>
        <p:txBody>
          <a:bodyPr wrap="square" rtlCol="0">
            <a:spAutoFit/>
          </a:bodyPr>
          <a:lstStyle/>
          <a:p>
            <a:r>
              <a:rPr lang="en-US" sz="1600" i="1" dirty="0"/>
              <a:t>Possible to upgrade existing controllers to DQLA design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954078" y="1798889"/>
            <a:ext cx="4357170" cy="3794369"/>
          </a:xfrm>
          <a:prstGeom prst="rect">
            <a:avLst/>
          </a:prstGeom>
        </p:spPr>
      </p:pic>
    </p:spTree>
    <p:extLst>
      <p:ext uri="{BB962C8B-B14F-4D97-AF65-F5344CB8AC3E}">
        <p14:creationId xmlns:p14="http://schemas.microsoft.com/office/powerpoint/2010/main" val="2468996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 QLA (DQLA) Design</a:t>
            </a:r>
          </a:p>
        </p:txBody>
      </p:sp>
      <p:sp>
        <p:nvSpPr>
          <p:cNvPr id="5" name="Rectangle 4"/>
          <p:cNvSpPr/>
          <p:nvPr/>
        </p:nvSpPr>
        <p:spPr>
          <a:xfrm>
            <a:off x="2097157" y="2017643"/>
            <a:ext cx="1212573" cy="7255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FPGA V3.1</a:t>
            </a:r>
          </a:p>
        </p:txBody>
      </p:sp>
      <p:sp>
        <p:nvSpPr>
          <p:cNvPr id="6" name="Rectangle 5"/>
          <p:cNvSpPr/>
          <p:nvPr/>
        </p:nvSpPr>
        <p:spPr>
          <a:xfrm>
            <a:off x="2097156" y="3070155"/>
            <a:ext cx="1212573" cy="7255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DQLA-F</a:t>
            </a:r>
          </a:p>
        </p:txBody>
      </p:sp>
      <p:sp>
        <p:nvSpPr>
          <p:cNvPr id="7" name="Rectangle 6"/>
          <p:cNvSpPr/>
          <p:nvPr/>
        </p:nvSpPr>
        <p:spPr>
          <a:xfrm>
            <a:off x="2097156" y="4628322"/>
            <a:ext cx="3998843" cy="7255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DQLA-Q</a:t>
            </a:r>
          </a:p>
        </p:txBody>
      </p:sp>
      <p:sp>
        <p:nvSpPr>
          <p:cNvPr id="8" name="Rectangle 7"/>
          <p:cNvSpPr/>
          <p:nvPr/>
        </p:nvSpPr>
        <p:spPr>
          <a:xfrm>
            <a:off x="2097156" y="5674310"/>
            <a:ext cx="1212573" cy="7255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QLA</a:t>
            </a:r>
          </a:p>
        </p:txBody>
      </p:sp>
      <p:sp>
        <p:nvSpPr>
          <p:cNvPr id="9" name="Rectangle 8"/>
          <p:cNvSpPr/>
          <p:nvPr/>
        </p:nvSpPr>
        <p:spPr>
          <a:xfrm>
            <a:off x="4883426" y="5661266"/>
            <a:ext cx="1212573" cy="7255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QLA</a:t>
            </a:r>
          </a:p>
        </p:txBody>
      </p:sp>
      <p:cxnSp>
        <p:nvCxnSpPr>
          <p:cNvPr id="11" name="Straight Connector 10"/>
          <p:cNvCxnSpPr/>
          <p:nvPr/>
        </p:nvCxnSpPr>
        <p:spPr>
          <a:xfrm flipH="1">
            <a:off x="2276061" y="2736676"/>
            <a:ext cx="1" cy="326955"/>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a:off x="3155672" y="2743200"/>
            <a:ext cx="1" cy="326955"/>
          </a:xfrm>
          <a:prstGeom prst="line">
            <a:avLst/>
          </a:prstGeom>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3568146" y="2743200"/>
            <a:ext cx="1848678" cy="338554"/>
          </a:xfrm>
          <a:prstGeom prst="rect">
            <a:avLst/>
          </a:prstGeom>
          <a:noFill/>
        </p:spPr>
        <p:txBody>
          <a:bodyPr wrap="square" rtlCol="0">
            <a:spAutoFit/>
          </a:bodyPr>
          <a:lstStyle/>
          <a:p>
            <a:r>
              <a:rPr lang="en-US" sz="1600" dirty="0"/>
              <a:t>74 I/O, 3.3V, 5V</a:t>
            </a:r>
          </a:p>
        </p:txBody>
      </p:sp>
      <p:cxnSp>
        <p:nvCxnSpPr>
          <p:cNvPr id="15" name="Straight Connector 14"/>
          <p:cNvCxnSpPr/>
          <p:nvPr/>
        </p:nvCxnSpPr>
        <p:spPr>
          <a:xfrm>
            <a:off x="2855013" y="3795712"/>
            <a:ext cx="0" cy="826086"/>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2604049" y="3802236"/>
            <a:ext cx="0" cy="826086"/>
          </a:xfrm>
          <a:prstGeom prst="line">
            <a:avLst/>
          </a:prstGeom>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3568146" y="3982381"/>
            <a:ext cx="1848678" cy="338554"/>
          </a:xfrm>
          <a:prstGeom prst="rect">
            <a:avLst/>
          </a:prstGeom>
          <a:noFill/>
        </p:spPr>
        <p:txBody>
          <a:bodyPr wrap="square" rtlCol="0">
            <a:spAutoFit/>
          </a:bodyPr>
          <a:lstStyle/>
          <a:p>
            <a:r>
              <a:rPr lang="en-US" sz="1600" dirty="0"/>
              <a:t>74 I/O, 3.3V, 5V</a:t>
            </a:r>
          </a:p>
        </p:txBody>
      </p:sp>
      <p:sp>
        <p:nvSpPr>
          <p:cNvPr id="21" name="Rectangle 20"/>
          <p:cNvSpPr/>
          <p:nvPr/>
        </p:nvSpPr>
        <p:spPr>
          <a:xfrm>
            <a:off x="2400713" y="4948753"/>
            <a:ext cx="605873" cy="3521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EXP</a:t>
            </a:r>
          </a:p>
        </p:txBody>
      </p:sp>
      <p:sp>
        <p:nvSpPr>
          <p:cNvPr id="22" name="Rectangle 21"/>
          <p:cNvSpPr/>
          <p:nvPr/>
        </p:nvSpPr>
        <p:spPr>
          <a:xfrm>
            <a:off x="5186776" y="4939484"/>
            <a:ext cx="605873" cy="3521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EXP</a:t>
            </a:r>
          </a:p>
        </p:txBody>
      </p:sp>
      <p:cxnSp>
        <p:nvCxnSpPr>
          <p:cNvPr id="23" name="Straight Connector 22"/>
          <p:cNvCxnSpPr/>
          <p:nvPr/>
        </p:nvCxnSpPr>
        <p:spPr>
          <a:xfrm flipH="1">
            <a:off x="2276061" y="5360403"/>
            <a:ext cx="2" cy="313907"/>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a:off x="3155670" y="5353879"/>
            <a:ext cx="2" cy="313907"/>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H="1">
            <a:off x="5059009" y="5347359"/>
            <a:ext cx="2" cy="313907"/>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5917090" y="5349530"/>
            <a:ext cx="2" cy="313907"/>
          </a:xfrm>
          <a:prstGeom prst="line">
            <a:avLst/>
          </a:prstGeom>
        </p:spPr>
        <p:style>
          <a:lnRef idx="3">
            <a:schemeClr val="dk1"/>
          </a:lnRef>
          <a:fillRef idx="0">
            <a:schemeClr val="dk1"/>
          </a:fillRef>
          <a:effectRef idx="2">
            <a:schemeClr val="dk1"/>
          </a:effectRef>
          <a:fontRef idx="minor">
            <a:schemeClr val="tx1"/>
          </a:fontRef>
        </p:style>
      </p:cxnSp>
      <p:sp>
        <p:nvSpPr>
          <p:cNvPr id="30" name="TextBox 29"/>
          <p:cNvSpPr txBox="1"/>
          <p:nvPr/>
        </p:nvSpPr>
        <p:spPr>
          <a:xfrm>
            <a:off x="3256928" y="5360403"/>
            <a:ext cx="1770609" cy="338554"/>
          </a:xfrm>
          <a:prstGeom prst="rect">
            <a:avLst/>
          </a:prstGeom>
          <a:noFill/>
        </p:spPr>
        <p:txBody>
          <a:bodyPr wrap="square" rtlCol="0">
            <a:spAutoFit/>
          </a:bodyPr>
          <a:lstStyle/>
          <a:p>
            <a:r>
              <a:rPr lang="en-US" sz="1600" dirty="0"/>
              <a:t>70 I/O, 3.3V, 5V</a:t>
            </a:r>
          </a:p>
        </p:txBody>
      </p:sp>
      <p:sp>
        <p:nvSpPr>
          <p:cNvPr id="31" name="TextBox 30"/>
          <p:cNvSpPr txBox="1"/>
          <p:nvPr/>
        </p:nvSpPr>
        <p:spPr>
          <a:xfrm>
            <a:off x="892039" y="2766648"/>
            <a:ext cx="795130" cy="338554"/>
          </a:xfrm>
          <a:prstGeom prst="rect">
            <a:avLst/>
          </a:prstGeom>
          <a:noFill/>
        </p:spPr>
        <p:txBody>
          <a:bodyPr wrap="square" rtlCol="0">
            <a:spAutoFit/>
          </a:bodyPr>
          <a:lstStyle/>
          <a:p>
            <a:r>
              <a:rPr lang="en-US" sz="1600" dirty="0"/>
              <a:t>2 x 44</a:t>
            </a:r>
          </a:p>
        </p:txBody>
      </p:sp>
      <p:sp>
        <p:nvSpPr>
          <p:cNvPr id="32" name="TextBox 31"/>
          <p:cNvSpPr txBox="1"/>
          <p:nvPr/>
        </p:nvSpPr>
        <p:spPr>
          <a:xfrm>
            <a:off x="892039" y="3982381"/>
            <a:ext cx="795130" cy="338554"/>
          </a:xfrm>
          <a:prstGeom prst="rect">
            <a:avLst/>
          </a:prstGeom>
          <a:noFill/>
        </p:spPr>
        <p:txBody>
          <a:bodyPr wrap="square" rtlCol="0">
            <a:spAutoFit/>
          </a:bodyPr>
          <a:lstStyle/>
          <a:p>
            <a:r>
              <a:rPr lang="en-US" sz="1600" dirty="0"/>
              <a:t>2 x 50</a:t>
            </a:r>
          </a:p>
        </p:txBody>
      </p:sp>
      <p:sp>
        <p:nvSpPr>
          <p:cNvPr id="33" name="TextBox 32"/>
          <p:cNvSpPr txBox="1"/>
          <p:nvPr/>
        </p:nvSpPr>
        <p:spPr>
          <a:xfrm>
            <a:off x="892039" y="5300871"/>
            <a:ext cx="795130" cy="584775"/>
          </a:xfrm>
          <a:prstGeom prst="rect">
            <a:avLst/>
          </a:prstGeom>
          <a:noFill/>
        </p:spPr>
        <p:txBody>
          <a:bodyPr wrap="square" rtlCol="0">
            <a:spAutoFit/>
          </a:bodyPr>
          <a:lstStyle/>
          <a:p>
            <a:r>
              <a:rPr lang="en-US" sz="1600" dirty="0"/>
              <a:t>2 x 44</a:t>
            </a:r>
          </a:p>
          <a:p>
            <a:r>
              <a:rPr lang="en-US" sz="1600" dirty="0"/>
              <a:t>(each)</a:t>
            </a:r>
          </a:p>
        </p:txBody>
      </p:sp>
      <p:sp>
        <p:nvSpPr>
          <p:cNvPr id="35" name="TextBox 34"/>
          <p:cNvSpPr txBox="1"/>
          <p:nvPr/>
        </p:nvSpPr>
        <p:spPr>
          <a:xfrm>
            <a:off x="6892987" y="3983956"/>
            <a:ext cx="4460812" cy="1323439"/>
          </a:xfrm>
          <a:prstGeom prst="rect">
            <a:avLst/>
          </a:prstGeom>
          <a:noFill/>
        </p:spPr>
        <p:txBody>
          <a:bodyPr wrap="square" rtlCol="0">
            <a:spAutoFit/>
          </a:bodyPr>
          <a:lstStyle/>
          <a:p>
            <a:r>
              <a:rPr lang="en-US" sz="1600" dirty="0"/>
              <a:t>Max7301 I/O Expander</a:t>
            </a:r>
          </a:p>
          <a:p>
            <a:pPr marL="285750" indent="-285750">
              <a:buFont typeface="Arial" panose="020B0604020202020204" pitchFamily="34" charset="0"/>
              <a:buChar char="•"/>
            </a:pPr>
            <a:r>
              <a:rPr lang="en-US" sz="1600" dirty="0"/>
              <a:t>SPI interface (4 signals from FPGA)</a:t>
            </a:r>
          </a:p>
          <a:p>
            <a:pPr marL="285750" indent="-285750">
              <a:buFont typeface="Arial" panose="020B0604020202020204" pitchFamily="34" charset="0"/>
              <a:buChar char="•"/>
            </a:pPr>
            <a:r>
              <a:rPr lang="en-US" sz="1600" dirty="0"/>
              <a:t>Provides 28 I/O to QLA</a:t>
            </a:r>
          </a:p>
          <a:p>
            <a:pPr marL="285750" indent="-285750">
              <a:buFont typeface="Arial" panose="020B0604020202020204" pitchFamily="34" charset="0"/>
              <a:buChar char="•"/>
            </a:pPr>
            <a:r>
              <a:rPr lang="en-US" sz="1600" dirty="0"/>
              <a:t>Used for “slow” signals: (most) digital inputs, LED outputs, power control outputs</a:t>
            </a:r>
          </a:p>
        </p:txBody>
      </p:sp>
      <p:sp>
        <p:nvSpPr>
          <p:cNvPr id="36" name="TextBox 35"/>
          <p:cNvSpPr txBox="1"/>
          <p:nvPr/>
        </p:nvSpPr>
        <p:spPr>
          <a:xfrm>
            <a:off x="6722368" y="1886404"/>
            <a:ext cx="4631431" cy="1815882"/>
          </a:xfrm>
          <a:prstGeom prst="rect">
            <a:avLst/>
          </a:prstGeom>
          <a:noFill/>
        </p:spPr>
        <p:txBody>
          <a:bodyPr wrap="square" rtlCol="0">
            <a:spAutoFit/>
          </a:bodyPr>
          <a:lstStyle/>
          <a:p>
            <a:r>
              <a:rPr lang="en-US" sz="1600" dirty="0"/>
              <a:t>Basic approach:</a:t>
            </a:r>
          </a:p>
          <a:p>
            <a:pPr marL="285750" indent="-285750">
              <a:buFont typeface="Arial" panose="020B0604020202020204" pitchFamily="34" charset="0"/>
              <a:buChar char="•"/>
            </a:pPr>
            <a:r>
              <a:rPr lang="en-US" sz="1600" dirty="0"/>
              <a:t>Share signals between QLAs when possible (e.g., SPI clocks)</a:t>
            </a:r>
          </a:p>
          <a:p>
            <a:pPr marL="285750" indent="-285750">
              <a:buFont typeface="Arial" panose="020B0604020202020204" pitchFamily="34" charset="0"/>
              <a:buChar char="•"/>
            </a:pPr>
            <a:r>
              <a:rPr lang="en-US" sz="1600" dirty="0"/>
              <a:t>Add I/O expander (with SPI interface)</a:t>
            </a:r>
          </a:p>
          <a:p>
            <a:pPr marL="285750" indent="-285750">
              <a:buFont typeface="Arial" panose="020B0604020202020204" pitchFamily="34" charset="0"/>
              <a:buChar char="•"/>
            </a:pPr>
            <a:r>
              <a:rPr lang="en-US" sz="1600" dirty="0"/>
              <a:t>Replaced 3 non-critical QLA feedback signals with LEDs</a:t>
            </a:r>
          </a:p>
          <a:p>
            <a:pPr marL="285750" lvl="2" indent="-285750">
              <a:buFont typeface="Arial" panose="020B0604020202020204" pitchFamily="34" charset="0"/>
              <a:buChar char="•"/>
            </a:pPr>
            <a:endParaRPr lang="en-US" sz="1600" dirty="0"/>
          </a:p>
        </p:txBody>
      </p:sp>
      <p:sp>
        <p:nvSpPr>
          <p:cNvPr id="3" name="Rectangle 2"/>
          <p:cNvSpPr/>
          <p:nvPr/>
        </p:nvSpPr>
        <p:spPr>
          <a:xfrm>
            <a:off x="6892987" y="6003232"/>
            <a:ext cx="3666388" cy="338554"/>
          </a:xfrm>
          <a:prstGeom prst="rect">
            <a:avLst/>
          </a:prstGeom>
        </p:spPr>
        <p:txBody>
          <a:bodyPr wrap="none">
            <a:spAutoFit/>
          </a:bodyPr>
          <a:lstStyle/>
          <a:p>
            <a:r>
              <a:rPr lang="en-US" sz="1600" dirty="0"/>
              <a:t>https://github.com/jhu-dvrk/dvrk-DQLA</a:t>
            </a:r>
          </a:p>
        </p:txBody>
      </p:sp>
    </p:spTree>
    <p:extLst>
      <p:ext uri="{BB962C8B-B14F-4D97-AF65-F5344CB8AC3E}">
        <p14:creationId xmlns:p14="http://schemas.microsoft.com/office/powerpoint/2010/main" val="1184058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Firmware Configurations</a:t>
            </a:r>
          </a:p>
        </p:txBody>
      </p:sp>
      <p:graphicFrame>
        <p:nvGraphicFramePr>
          <p:cNvPr id="8" name="Table 7"/>
          <p:cNvGraphicFramePr>
            <a:graphicFrameLocks noGrp="1"/>
          </p:cNvGraphicFramePr>
          <p:nvPr>
            <p:extLst>
              <p:ext uri="{D42A27DB-BD31-4B8C-83A1-F6EECF244321}">
                <p14:modId xmlns:p14="http://schemas.microsoft.com/office/powerpoint/2010/main" val="4171475655"/>
              </p:ext>
            </p:extLst>
          </p:nvPr>
        </p:nvGraphicFramePr>
        <p:xfrm>
          <a:off x="1554921" y="1690688"/>
          <a:ext cx="8374270" cy="2011680"/>
        </p:xfrm>
        <a:graphic>
          <a:graphicData uri="http://schemas.openxmlformats.org/drawingml/2006/table">
            <a:tbl>
              <a:tblPr firstRow="1" bandRow="1">
                <a:tableStyleId>{302FD46E-A997-4ED4-83DA-4E08F5E14092}</a:tableStyleId>
              </a:tblPr>
              <a:tblGrid>
                <a:gridCol w="1416879">
                  <a:extLst>
                    <a:ext uri="{9D8B030D-6E8A-4147-A177-3AD203B41FA5}">
                      <a16:colId xmlns:a16="http://schemas.microsoft.com/office/drawing/2014/main" val="3947770005"/>
                    </a:ext>
                  </a:extLst>
                </a:gridCol>
                <a:gridCol w="2276061">
                  <a:extLst>
                    <a:ext uri="{9D8B030D-6E8A-4147-A177-3AD203B41FA5}">
                      <a16:colId xmlns:a16="http://schemas.microsoft.com/office/drawing/2014/main" val="4015449576"/>
                    </a:ext>
                  </a:extLst>
                </a:gridCol>
                <a:gridCol w="2425148">
                  <a:extLst>
                    <a:ext uri="{9D8B030D-6E8A-4147-A177-3AD203B41FA5}">
                      <a16:colId xmlns:a16="http://schemas.microsoft.com/office/drawing/2014/main" val="3371827492"/>
                    </a:ext>
                  </a:extLst>
                </a:gridCol>
                <a:gridCol w="2256182">
                  <a:extLst>
                    <a:ext uri="{9D8B030D-6E8A-4147-A177-3AD203B41FA5}">
                      <a16:colId xmlns:a16="http://schemas.microsoft.com/office/drawing/2014/main" val="3685126967"/>
                    </a:ext>
                  </a:extLst>
                </a:gridCol>
              </a:tblGrid>
              <a:tr h="466357">
                <a:tc>
                  <a:txBody>
                    <a:bodyPr/>
                    <a:lstStyle/>
                    <a:p>
                      <a:pPr>
                        <a:lnSpc>
                          <a:spcPct val="150000"/>
                        </a:lnSpc>
                        <a:spcBef>
                          <a:spcPts val="600"/>
                        </a:spcBef>
                        <a:spcAft>
                          <a:spcPts val="600"/>
                        </a:spcAft>
                      </a:pPr>
                      <a:endParaRPr lang="en-US" sz="1800" dirty="0"/>
                    </a:p>
                  </a:txBody>
                  <a:tcPr/>
                </a:tc>
                <a:tc>
                  <a:txBody>
                    <a:bodyPr/>
                    <a:lstStyle/>
                    <a:p>
                      <a:pPr>
                        <a:lnSpc>
                          <a:spcPct val="150000"/>
                        </a:lnSpc>
                        <a:spcBef>
                          <a:spcPts val="600"/>
                        </a:spcBef>
                        <a:spcAft>
                          <a:spcPts val="600"/>
                        </a:spcAft>
                      </a:pPr>
                      <a:r>
                        <a:rPr lang="en-US" sz="1800" b="1" dirty="0"/>
                        <a:t>QLA</a:t>
                      </a:r>
                    </a:p>
                  </a:txBody>
                  <a:tcPr/>
                </a:tc>
                <a:tc>
                  <a:txBody>
                    <a:bodyPr/>
                    <a:lstStyle/>
                    <a:p>
                      <a:pPr>
                        <a:lnSpc>
                          <a:spcPct val="150000"/>
                        </a:lnSpc>
                        <a:spcBef>
                          <a:spcPts val="600"/>
                        </a:spcBef>
                        <a:spcAft>
                          <a:spcPts val="600"/>
                        </a:spcAft>
                      </a:pPr>
                      <a:r>
                        <a:rPr lang="en-US" sz="1800" b="1" dirty="0"/>
                        <a:t>DQLA</a:t>
                      </a:r>
                    </a:p>
                  </a:txBody>
                  <a:tcPr/>
                </a:tc>
                <a:tc>
                  <a:txBody>
                    <a:bodyPr/>
                    <a:lstStyle/>
                    <a:p>
                      <a:pPr>
                        <a:lnSpc>
                          <a:spcPct val="150000"/>
                        </a:lnSpc>
                        <a:spcBef>
                          <a:spcPts val="600"/>
                        </a:spcBef>
                        <a:spcAft>
                          <a:spcPts val="600"/>
                        </a:spcAft>
                      </a:pPr>
                      <a:r>
                        <a:rPr lang="en-US" sz="1800" b="1" dirty="0" err="1"/>
                        <a:t>dRAC</a:t>
                      </a:r>
                      <a:endParaRPr lang="en-US" sz="1800" b="1" dirty="0"/>
                    </a:p>
                  </a:txBody>
                  <a:tcPr/>
                </a:tc>
                <a:extLst>
                  <a:ext uri="{0D108BD9-81ED-4DB2-BD59-A6C34878D82A}">
                    <a16:rowId xmlns:a16="http://schemas.microsoft.com/office/drawing/2014/main" val="3997328124"/>
                  </a:ext>
                </a:extLst>
              </a:tr>
              <a:tr h="466357">
                <a:tc>
                  <a:txBody>
                    <a:bodyPr/>
                    <a:lstStyle/>
                    <a:p>
                      <a:pPr>
                        <a:lnSpc>
                          <a:spcPct val="150000"/>
                        </a:lnSpc>
                        <a:spcBef>
                          <a:spcPts val="600"/>
                        </a:spcBef>
                        <a:spcAft>
                          <a:spcPts val="600"/>
                        </a:spcAft>
                      </a:pPr>
                      <a:r>
                        <a:rPr lang="en-US" sz="1800" b="1" dirty="0"/>
                        <a:t>FPGA V1</a:t>
                      </a:r>
                    </a:p>
                  </a:txBody>
                  <a:tcPr/>
                </a:tc>
                <a:tc>
                  <a:txBody>
                    <a:bodyPr/>
                    <a:lstStyle/>
                    <a:p>
                      <a:pPr>
                        <a:lnSpc>
                          <a:spcPct val="150000"/>
                        </a:lnSpc>
                        <a:spcBef>
                          <a:spcPts val="600"/>
                        </a:spcBef>
                        <a:spcAft>
                          <a:spcPts val="600"/>
                        </a:spcAft>
                      </a:pPr>
                      <a:r>
                        <a:rPr lang="en-US" sz="1800" dirty="0"/>
                        <a:t>FPGA1394V1-QLA</a:t>
                      </a:r>
                    </a:p>
                  </a:txBody>
                  <a:tcPr/>
                </a:tc>
                <a:tc>
                  <a:txBody>
                    <a:bodyPr/>
                    <a:lstStyle/>
                    <a:p>
                      <a:pPr>
                        <a:lnSpc>
                          <a:spcPct val="150000"/>
                        </a:lnSpc>
                        <a:spcBef>
                          <a:spcPts val="600"/>
                        </a:spcBef>
                        <a:spcAft>
                          <a:spcPts val="600"/>
                        </a:spcAft>
                      </a:pPr>
                      <a:r>
                        <a:rPr lang="en-US" sz="1800" dirty="0"/>
                        <a:t>Not feasible</a:t>
                      </a:r>
                    </a:p>
                  </a:txBody>
                  <a:tcPr/>
                </a:tc>
                <a:tc>
                  <a:txBody>
                    <a:bodyPr/>
                    <a:lstStyle/>
                    <a:p>
                      <a:pPr>
                        <a:lnSpc>
                          <a:spcPct val="150000"/>
                        </a:lnSpc>
                        <a:spcBef>
                          <a:spcPts val="600"/>
                        </a:spcBef>
                        <a:spcAft>
                          <a:spcPts val="600"/>
                        </a:spcAft>
                      </a:pPr>
                      <a:r>
                        <a:rPr lang="en-US" sz="1800" dirty="0"/>
                        <a:t>Not supported</a:t>
                      </a:r>
                    </a:p>
                  </a:txBody>
                  <a:tcPr/>
                </a:tc>
                <a:extLst>
                  <a:ext uri="{0D108BD9-81ED-4DB2-BD59-A6C34878D82A}">
                    <a16:rowId xmlns:a16="http://schemas.microsoft.com/office/drawing/2014/main" val="42768263"/>
                  </a:ext>
                </a:extLst>
              </a:tr>
              <a:tr h="466357">
                <a:tc>
                  <a:txBody>
                    <a:bodyPr/>
                    <a:lstStyle/>
                    <a:p>
                      <a:pPr>
                        <a:lnSpc>
                          <a:spcPct val="150000"/>
                        </a:lnSpc>
                        <a:spcBef>
                          <a:spcPts val="600"/>
                        </a:spcBef>
                        <a:spcAft>
                          <a:spcPts val="600"/>
                        </a:spcAft>
                      </a:pPr>
                      <a:r>
                        <a:rPr lang="en-US" sz="1800" b="1" dirty="0"/>
                        <a:t>FPGA V2</a:t>
                      </a:r>
                    </a:p>
                  </a:txBody>
                  <a:tcPr/>
                </a:tc>
                <a:tc>
                  <a:txBody>
                    <a:bodyPr/>
                    <a:lstStyle/>
                    <a:p>
                      <a:pPr>
                        <a:lnSpc>
                          <a:spcPct val="150000"/>
                        </a:lnSpc>
                        <a:spcBef>
                          <a:spcPts val="600"/>
                        </a:spcBef>
                        <a:spcAft>
                          <a:spcPts val="600"/>
                        </a:spcAft>
                      </a:pPr>
                      <a:r>
                        <a:rPr lang="en-US" sz="1800" dirty="0"/>
                        <a:t>FPGA1394V2-QLA</a:t>
                      </a:r>
                    </a:p>
                  </a:txBody>
                  <a:tcPr/>
                </a:tc>
                <a:tc>
                  <a:txBody>
                    <a:bodyPr/>
                    <a:lstStyle/>
                    <a:p>
                      <a:pPr>
                        <a:lnSpc>
                          <a:spcPct val="150000"/>
                        </a:lnSpc>
                        <a:spcBef>
                          <a:spcPts val="600"/>
                        </a:spcBef>
                        <a:spcAft>
                          <a:spcPts val="600"/>
                        </a:spcAft>
                      </a:pPr>
                      <a:r>
                        <a:rPr lang="en-US" sz="1800" dirty="0"/>
                        <a:t>Not</a:t>
                      </a:r>
                      <a:r>
                        <a:rPr lang="en-US" sz="1800" baseline="0" dirty="0"/>
                        <a:t> feasible</a:t>
                      </a:r>
                      <a:endParaRPr lang="en-US" sz="1800" dirty="0"/>
                    </a:p>
                  </a:txBody>
                  <a:tcPr/>
                </a:tc>
                <a:tc>
                  <a:txBody>
                    <a:bodyPr/>
                    <a:lstStyle/>
                    <a:p>
                      <a:pPr>
                        <a:lnSpc>
                          <a:spcPct val="150000"/>
                        </a:lnSpc>
                        <a:spcBef>
                          <a:spcPts val="600"/>
                        </a:spcBef>
                        <a:spcAft>
                          <a:spcPts val="600"/>
                        </a:spcAft>
                      </a:pPr>
                      <a:r>
                        <a:rPr lang="en-US" sz="1800" dirty="0"/>
                        <a:t>Not supported</a:t>
                      </a:r>
                    </a:p>
                  </a:txBody>
                  <a:tcPr/>
                </a:tc>
                <a:extLst>
                  <a:ext uri="{0D108BD9-81ED-4DB2-BD59-A6C34878D82A}">
                    <a16:rowId xmlns:a16="http://schemas.microsoft.com/office/drawing/2014/main" val="3391758142"/>
                  </a:ext>
                </a:extLst>
              </a:tr>
              <a:tr h="466357">
                <a:tc>
                  <a:txBody>
                    <a:bodyPr/>
                    <a:lstStyle/>
                    <a:p>
                      <a:pPr>
                        <a:lnSpc>
                          <a:spcPct val="150000"/>
                        </a:lnSpc>
                        <a:spcBef>
                          <a:spcPts val="600"/>
                        </a:spcBef>
                        <a:spcAft>
                          <a:spcPts val="600"/>
                        </a:spcAft>
                      </a:pPr>
                      <a:r>
                        <a:rPr lang="en-US" sz="1800" b="1" dirty="0"/>
                        <a:t>FPGA V3</a:t>
                      </a:r>
                    </a:p>
                  </a:txBody>
                  <a:tcPr/>
                </a:tc>
                <a:tc>
                  <a:txBody>
                    <a:bodyPr/>
                    <a:lstStyle/>
                    <a:p>
                      <a:pPr>
                        <a:lnSpc>
                          <a:spcPct val="150000"/>
                        </a:lnSpc>
                        <a:spcBef>
                          <a:spcPts val="600"/>
                        </a:spcBef>
                        <a:spcAft>
                          <a:spcPts val="600"/>
                        </a:spcAft>
                      </a:pPr>
                      <a:r>
                        <a:rPr lang="en-US" sz="1800" dirty="0"/>
                        <a:t>FPGA1394V3-QLA</a:t>
                      </a:r>
                    </a:p>
                  </a:txBody>
                  <a:tcPr/>
                </a:tc>
                <a:tc>
                  <a:txBody>
                    <a:bodyPr/>
                    <a:lstStyle/>
                    <a:p>
                      <a:pPr>
                        <a:lnSpc>
                          <a:spcPct val="150000"/>
                        </a:lnSpc>
                        <a:spcBef>
                          <a:spcPts val="600"/>
                        </a:spcBef>
                        <a:spcAft>
                          <a:spcPts val="600"/>
                        </a:spcAft>
                      </a:pPr>
                      <a:r>
                        <a:rPr lang="en-US" sz="1800" dirty="0"/>
                        <a:t>FPGA1394V3-DQLA</a:t>
                      </a:r>
                    </a:p>
                  </a:txBody>
                  <a:tcPr/>
                </a:tc>
                <a:tc>
                  <a:txBody>
                    <a:bodyPr/>
                    <a:lstStyle/>
                    <a:p>
                      <a:pPr>
                        <a:lnSpc>
                          <a:spcPct val="150000"/>
                        </a:lnSpc>
                        <a:spcBef>
                          <a:spcPts val="600"/>
                        </a:spcBef>
                        <a:spcAft>
                          <a:spcPts val="600"/>
                        </a:spcAft>
                      </a:pPr>
                      <a:r>
                        <a:rPr lang="en-US" sz="1800" dirty="0"/>
                        <a:t>FPGA1394V3-DRAC</a:t>
                      </a:r>
                    </a:p>
                  </a:txBody>
                  <a:tcPr/>
                </a:tc>
                <a:extLst>
                  <a:ext uri="{0D108BD9-81ED-4DB2-BD59-A6C34878D82A}">
                    <a16:rowId xmlns:a16="http://schemas.microsoft.com/office/drawing/2014/main" val="3723183937"/>
                  </a:ext>
                </a:extLst>
              </a:tr>
            </a:tbl>
          </a:graphicData>
        </a:graphic>
      </p:graphicFrame>
      <p:sp>
        <p:nvSpPr>
          <p:cNvPr id="9" name="TextBox 8"/>
          <p:cNvSpPr txBox="1"/>
          <p:nvPr/>
        </p:nvSpPr>
        <p:spPr>
          <a:xfrm>
            <a:off x="1554921" y="4084983"/>
            <a:ext cx="8497956" cy="2292935"/>
          </a:xfrm>
          <a:prstGeom prst="rect">
            <a:avLst/>
          </a:prstGeom>
          <a:noFill/>
        </p:spPr>
        <p:txBody>
          <a:bodyPr wrap="square" rtlCol="0">
            <a:spAutoFit/>
          </a:bodyPr>
          <a:lstStyle/>
          <a:p>
            <a:r>
              <a:rPr lang="en-US" sz="1800" b="1" dirty="0"/>
              <a:t>Notes:</a:t>
            </a:r>
          </a:p>
          <a:p>
            <a:pPr marL="342900" indent="-342900">
              <a:spcBef>
                <a:spcPts val="600"/>
              </a:spcBef>
              <a:spcAft>
                <a:spcPts val="600"/>
              </a:spcAft>
              <a:buFont typeface="Arial" panose="020B0604020202020204" pitchFamily="34" charset="0"/>
              <a:buChar char="•"/>
            </a:pPr>
            <a:r>
              <a:rPr lang="en-US" sz="1800" dirty="0"/>
              <a:t>FPGA1394V1 previously called FPGA1394</a:t>
            </a:r>
          </a:p>
          <a:p>
            <a:pPr marL="342900" indent="-342900">
              <a:spcBef>
                <a:spcPts val="600"/>
              </a:spcBef>
              <a:spcAft>
                <a:spcPts val="600"/>
              </a:spcAft>
              <a:buFont typeface="Arial" panose="020B0604020202020204" pitchFamily="34" charset="0"/>
              <a:buChar char="•"/>
            </a:pPr>
            <a:r>
              <a:rPr lang="en-US" sz="1800" dirty="0"/>
              <a:t>FPGA1394V2 previously called FPGA1394Eth</a:t>
            </a:r>
          </a:p>
          <a:p>
            <a:pPr marL="342900" indent="-342900">
              <a:spcBef>
                <a:spcPts val="600"/>
              </a:spcBef>
              <a:spcAft>
                <a:spcPts val="600"/>
              </a:spcAft>
              <a:buFont typeface="Arial" panose="020B0604020202020204" pitchFamily="34" charset="0"/>
              <a:buChar char="•"/>
            </a:pPr>
            <a:r>
              <a:rPr lang="en-US" sz="1800" dirty="0"/>
              <a:t>DQLA not feasible with V1/V2 due to lack of 4 extra I/O introduced with V3</a:t>
            </a:r>
          </a:p>
          <a:p>
            <a:pPr marL="342900" indent="-342900">
              <a:spcBef>
                <a:spcPts val="600"/>
              </a:spcBef>
              <a:spcAft>
                <a:spcPts val="600"/>
              </a:spcAft>
              <a:buFont typeface="Arial" panose="020B0604020202020204" pitchFamily="34" charset="0"/>
              <a:buChar char="•"/>
            </a:pPr>
            <a:r>
              <a:rPr lang="en-US" sz="1800" dirty="0" err="1"/>
              <a:t>dRAC</a:t>
            </a:r>
            <a:r>
              <a:rPr lang="en-US" sz="1800" dirty="0"/>
              <a:t> not officially supported with V1/V2, but is expected to work for arm only (SUJ requires 4 extra I/O introduced with V3)</a:t>
            </a:r>
          </a:p>
        </p:txBody>
      </p:sp>
    </p:spTree>
    <p:extLst>
      <p:ext uri="{BB962C8B-B14F-4D97-AF65-F5344CB8AC3E}">
        <p14:creationId xmlns:p14="http://schemas.microsoft.com/office/powerpoint/2010/main" val="1550460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Controller Build #9 Status</a:t>
            </a:r>
          </a:p>
        </p:txBody>
      </p:sp>
      <p:sp>
        <p:nvSpPr>
          <p:cNvPr id="4" name="Text Placeholder 3"/>
          <p:cNvSpPr>
            <a:spLocks noGrp="1"/>
          </p:cNvSpPr>
          <p:nvPr>
            <p:ph type="body" idx="1"/>
          </p:nvPr>
        </p:nvSpPr>
        <p:spPr/>
        <p:txBody>
          <a:bodyPr>
            <a:normAutofit lnSpcReduction="10000"/>
          </a:bodyPr>
          <a:lstStyle/>
          <a:p>
            <a:pPr>
              <a:lnSpc>
                <a:spcPct val="100000"/>
              </a:lnSpc>
              <a:spcBef>
                <a:spcPts val="600"/>
              </a:spcBef>
            </a:pPr>
            <a:r>
              <a:rPr lang="en-US" dirty="0"/>
              <a:t>dVRK-Si:  </a:t>
            </a:r>
            <a:r>
              <a:rPr lang="en-US" dirty="0" err="1"/>
              <a:t>Qty</a:t>
            </a:r>
            <a:r>
              <a:rPr lang="en-US" dirty="0"/>
              <a:t> 20</a:t>
            </a:r>
          </a:p>
          <a:p>
            <a:pPr lvl="1">
              <a:lnSpc>
                <a:spcPct val="100000"/>
              </a:lnSpc>
              <a:spcBef>
                <a:spcPts val="600"/>
              </a:spcBef>
            </a:pPr>
            <a:r>
              <a:rPr lang="en-US" dirty="0"/>
              <a:t>FPGA V3.1, </a:t>
            </a:r>
            <a:r>
              <a:rPr lang="en-US" dirty="0" err="1"/>
              <a:t>Qty</a:t>
            </a:r>
            <a:r>
              <a:rPr lang="en-US" dirty="0"/>
              <a:t> 20, expected Feb 10, 2023</a:t>
            </a:r>
          </a:p>
          <a:p>
            <a:pPr lvl="1">
              <a:lnSpc>
                <a:spcPct val="100000"/>
              </a:lnSpc>
              <a:spcBef>
                <a:spcPts val="600"/>
              </a:spcBef>
            </a:pPr>
            <a:r>
              <a:rPr lang="en-US" dirty="0" err="1"/>
              <a:t>dRAC</a:t>
            </a:r>
            <a:r>
              <a:rPr lang="en-US" dirty="0"/>
              <a:t> V3.3, </a:t>
            </a:r>
            <a:r>
              <a:rPr lang="en-US" dirty="0" err="1"/>
              <a:t>Qty</a:t>
            </a:r>
            <a:r>
              <a:rPr lang="en-US" dirty="0"/>
              <a:t> 20, expected this week</a:t>
            </a:r>
          </a:p>
          <a:p>
            <a:pPr lvl="1">
              <a:lnSpc>
                <a:spcPct val="100000"/>
              </a:lnSpc>
              <a:spcBef>
                <a:spcPts val="600"/>
              </a:spcBef>
            </a:pPr>
            <a:r>
              <a:rPr lang="en-US" dirty="0"/>
              <a:t>JHU to assemble enclosure by end of Feb 2023</a:t>
            </a:r>
          </a:p>
          <a:p>
            <a:pPr>
              <a:lnSpc>
                <a:spcPct val="100000"/>
              </a:lnSpc>
              <a:spcBef>
                <a:spcPts val="600"/>
              </a:spcBef>
            </a:pPr>
            <a:r>
              <a:rPr lang="en-US" dirty="0"/>
              <a:t>dVRK:  </a:t>
            </a:r>
            <a:r>
              <a:rPr lang="en-US" dirty="0" err="1"/>
              <a:t>Qty</a:t>
            </a:r>
            <a:r>
              <a:rPr lang="en-US" dirty="0"/>
              <a:t> 50</a:t>
            </a:r>
          </a:p>
          <a:p>
            <a:pPr lvl="1">
              <a:lnSpc>
                <a:spcPct val="100000"/>
              </a:lnSpc>
              <a:spcBef>
                <a:spcPts val="600"/>
              </a:spcBef>
            </a:pPr>
            <a:r>
              <a:rPr lang="en-US" dirty="0"/>
              <a:t>FPGA V3.1, </a:t>
            </a:r>
            <a:r>
              <a:rPr lang="en-US" dirty="0" err="1"/>
              <a:t>Qty</a:t>
            </a:r>
            <a:r>
              <a:rPr lang="en-US" dirty="0"/>
              <a:t> 50 (DQLA design), expected Feb 10, 2023</a:t>
            </a:r>
          </a:p>
          <a:p>
            <a:pPr lvl="1">
              <a:lnSpc>
                <a:spcPct val="100000"/>
              </a:lnSpc>
              <a:spcBef>
                <a:spcPts val="600"/>
              </a:spcBef>
            </a:pPr>
            <a:r>
              <a:rPr lang="en-US" dirty="0"/>
              <a:t>QLA V1.6, </a:t>
            </a:r>
            <a:r>
              <a:rPr lang="en-US" dirty="0" err="1"/>
              <a:t>Qty</a:t>
            </a:r>
            <a:r>
              <a:rPr lang="en-US" dirty="0"/>
              <a:t> 100, expected March 2023</a:t>
            </a:r>
          </a:p>
          <a:p>
            <a:pPr lvl="1">
              <a:lnSpc>
                <a:spcPct val="100000"/>
              </a:lnSpc>
              <a:spcBef>
                <a:spcPts val="600"/>
              </a:spcBef>
            </a:pPr>
            <a:r>
              <a:rPr lang="en-US" dirty="0"/>
              <a:t>DQLA-F V1.1, </a:t>
            </a:r>
            <a:r>
              <a:rPr lang="en-US" dirty="0" err="1"/>
              <a:t>Qty</a:t>
            </a:r>
            <a:r>
              <a:rPr lang="en-US" dirty="0"/>
              <a:t> 50, expected Feb/March 2023</a:t>
            </a:r>
          </a:p>
          <a:p>
            <a:pPr lvl="1">
              <a:lnSpc>
                <a:spcPct val="100000"/>
              </a:lnSpc>
              <a:spcBef>
                <a:spcPts val="600"/>
              </a:spcBef>
            </a:pPr>
            <a:r>
              <a:rPr lang="en-US" dirty="0"/>
              <a:t>DQLA-Q V1.1, </a:t>
            </a:r>
            <a:r>
              <a:rPr lang="en-US" dirty="0" err="1"/>
              <a:t>Qty</a:t>
            </a:r>
            <a:r>
              <a:rPr lang="en-US" dirty="0"/>
              <a:t> 50, </a:t>
            </a:r>
            <a:r>
              <a:rPr lang="en-US"/>
              <a:t>expected Feb/March </a:t>
            </a:r>
            <a:r>
              <a:rPr lang="en-US" dirty="0"/>
              <a:t>2023</a:t>
            </a:r>
          </a:p>
          <a:p>
            <a:pPr lvl="1">
              <a:lnSpc>
                <a:spcPct val="100000"/>
              </a:lnSpc>
              <a:spcBef>
                <a:spcPts val="600"/>
              </a:spcBef>
            </a:pPr>
            <a:r>
              <a:rPr lang="en-US" dirty="0"/>
              <a:t>Contract manufacturer to assemble enclosure (April 2023)</a:t>
            </a:r>
          </a:p>
        </p:txBody>
      </p:sp>
    </p:spTree>
    <p:extLst>
      <p:ext uri="{BB962C8B-B14F-4D97-AF65-F5344CB8AC3E}">
        <p14:creationId xmlns:p14="http://schemas.microsoft.com/office/powerpoint/2010/main" val="3838530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dVRK Software Updates</a:t>
            </a:r>
          </a:p>
        </p:txBody>
      </p:sp>
      <p:sp>
        <p:nvSpPr>
          <p:cNvPr id="2" name="Text Placeholder 1"/>
          <p:cNvSpPr>
            <a:spLocks noGrp="1"/>
          </p:cNvSpPr>
          <p:nvPr>
            <p:ph type="body" idx="1"/>
          </p:nvPr>
        </p:nvSpPr>
        <p:spPr/>
        <p:txBody>
          <a:bodyPr/>
          <a:lstStyle/>
          <a:p>
            <a:r>
              <a:rPr lang="en-US" dirty="0"/>
              <a:t>New hardware (dVRK-Si)</a:t>
            </a:r>
          </a:p>
          <a:p>
            <a:r>
              <a:rPr lang="en-US" dirty="0"/>
              <a:t>New OS/ROS</a:t>
            </a:r>
          </a:p>
          <a:p>
            <a:r>
              <a:rPr lang="en-US" dirty="0"/>
              <a:t>Improved control</a:t>
            </a:r>
          </a:p>
          <a:p>
            <a:r>
              <a:rPr lang="en-US" dirty="0"/>
              <a:t>Improved teleoperation</a:t>
            </a:r>
          </a:p>
          <a:p>
            <a:endParaRPr lang="en-US" dirty="0"/>
          </a:p>
          <a:p>
            <a:endParaRPr lang="en-US" dirty="0"/>
          </a:p>
        </p:txBody>
      </p:sp>
    </p:spTree>
    <p:extLst>
      <p:ext uri="{BB962C8B-B14F-4D97-AF65-F5344CB8AC3E}">
        <p14:creationId xmlns:p14="http://schemas.microsoft.com/office/powerpoint/2010/main" val="2004463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43D1-B9E0-0C76-F3E7-FCC07DE9EF0D}"/>
              </a:ext>
            </a:extLst>
          </p:cNvPr>
          <p:cNvSpPr>
            <a:spLocks noGrp="1"/>
          </p:cNvSpPr>
          <p:nvPr>
            <p:ph type="title"/>
          </p:nvPr>
        </p:nvSpPr>
        <p:spPr/>
        <p:txBody>
          <a:bodyPr/>
          <a:lstStyle/>
          <a:p>
            <a:r>
              <a:rPr lang="en-US" dirty="0"/>
              <a:t>New software for new hardware</a:t>
            </a:r>
          </a:p>
        </p:txBody>
      </p:sp>
      <p:sp>
        <p:nvSpPr>
          <p:cNvPr id="3" name="Content Placeholder 2">
            <a:extLst>
              <a:ext uri="{FF2B5EF4-FFF2-40B4-BE49-F238E27FC236}">
                <a16:creationId xmlns:a16="http://schemas.microsoft.com/office/drawing/2014/main" id="{05C1BB1F-F26F-2AA6-6A3A-02BF834533F7}"/>
              </a:ext>
            </a:extLst>
          </p:cNvPr>
          <p:cNvSpPr>
            <a:spLocks noGrp="1"/>
          </p:cNvSpPr>
          <p:nvPr>
            <p:ph idx="1"/>
          </p:nvPr>
        </p:nvSpPr>
        <p:spPr>
          <a:xfrm>
            <a:off x="838200" y="1524000"/>
            <a:ext cx="10515600" cy="4824248"/>
          </a:xfrm>
        </p:spPr>
        <p:txBody>
          <a:bodyPr>
            <a:normAutofit lnSpcReduction="10000"/>
          </a:bodyPr>
          <a:lstStyle/>
          <a:p>
            <a:r>
              <a:rPr lang="en-US" dirty="0"/>
              <a:t>Si arms (PSM and ECM)</a:t>
            </a:r>
          </a:p>
          <a:p>
            <a:pPr lvl="1"/>
            <a:r>
              <a:rPr lang="en-US" dirty="0"/>
              <a:t>Brakes on PSM Si</a:t>
            </a:r>
          </a:p>
          <a:p>
            <a:pPr lvl="1"/>
            <a:r>
              <a:rPr lang="en-US" dirty="0"/>
              <a:t>Different code to get instrument model</a:t>
            </a:r>
          </a:p>
          <a:p>
            <a:pPr lvl="1"/>
            <a:r>
              <a:rPr lang="en-US" dirty="0"/>
              <a:t>New potentiometer calibration procedure</a:t>
            </a:r>
          </a:p>
          <a:p>
            <a:pPr lvl="1"/>
            <a:r>
              <a:rPr lang="en-US" dirty="0"/>
              <a:t>Different configuration files for IO, PID and kinematics</a:t>
            </a:r>
          </a:p>
          <a:p>
            <a:pPr lvl="1"/>
            <a:r>
              <a:rPr lang="en-US" dirty="0"/>
              <a:t>New configuration file generator, Python based</a:t>
            </a:r>
          </a:p>
          <a:p>
            <a:pPr lvl="1"/>
            <a:r>
              <a:rPr lang="en-US" dirty="0"/>
              <a:t>Modified console class to accommodate generations, Classic vs. Si</a:t>
            </a:r>
          </a:p>
          <a:p>
            <a:r>
              <a:rPr lang="en-US" dirty="0"/>
              <a:t>Si SUJ</a:t>
            </a:r>
          </a:p>
          <a:p>
            <a:pPr lvl="1"/>
            <a:r>
              <a:rPr lang="en-US" dirty="0" err="1"/>
              <a:t>dESSJ</a:t>
            </a:r>
            <a:endParaRPr lang="en-US" dirty="0"/>
          </a:p>
          <a:p>
            <a:pPr lvl="2"/>
            <a:r>
              <a:rPr lang="en-US" dirty="0"/>
              <a:t>Bluetooth reading is working, getting all SUJ joint values</a:t>
            </a:r>
          </a:p>
          <a:p>
            <a:pPr lvl="2"/>
            <a:r>
              <a:rPr lang="en-US" dirty="0"/>
              <a:t>Missing forward kinematics</a:t>
            </a:r>
          </a:p>
          <a:p>
            <a:pPr lvl="1"/>
            <a:r>
              <a:rPr lang="en-US" dirty="0" err="1"/>
              <a:t>dSIB</a:t>
            </a:r>
            <a:r>
              <a:rPr lang="en-US" dirty="0"/>
              <a:t>-Si</a:t>
            </a:r>
          </a:p>
          <a:p>
            <a:pPr lvl="2"/>
            <a:r>
              <a:rPr lang="en-US" dirty="0"/>
              <a:t>SUJ brakes are working!</a:t>
            </a:r>
          </a:p>
        </p:txBody>
      </p:sp>
    </p:spTree>
    <p:extLst>
      <p:ext uri="{BB962C8B-B14F-4D97-AF65-F5344CB8AC3E}">
        <p14:creationId xmlns:p14="http://schemas.microsoft.com/office/powerpoint/2010/main" val="2901186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9B69-BE54-DC6F-32B7-6FB6A4BEBDD8}"/>
              </a:ext>
            </a:extLst>
          </p:cNvPr>
          <p:cNvSpPr>
            <a:spLocks noGrp="1"/>
          </p:cNvSpPr>
          <p:nvPr>
            <p:ph type="title"/>
          </p:nvPr>
        </p:nvSpPr>
        <p:spPr/>
        <p:txBody>
          <a:bodyPr/>
          <a:lstStyle/>
          <a:p>
            <a:r>
              <a:rPr lang="en-US" dirty="0"/>
              <a:t>New software for new OS/ROS</a:t>
            </a:r>
          </a:p>
        </p:txBody>
      </p:sp>
      <p:sp>
        <p:nvSpPr>
          <p:cNvPr id="3" name="Content Placeholder 2">
            <a:extLst>
              <a:ext uri="{FF2B5EF4-FFF2-40B4-BE49-F238E27FC236}">
                <a16:creationId xmlns:a16="http://schemas.microsoft.com/office/drawing/2014/main" id="{8C48CD5A-CE7F-B4C9-A9E9-F27AE033E0E6}"/>
              </a:ext>
            </a:extLst>
          </p:cNvPr>
          <p:cNvSpPr>
            <a:spLocks noGrp="1"/>
          </p:cNvSpPr>
          <p:nvPr>
            <p:ph idx="1"/>
          </p:nvPr>
        </p:nvSpPr>
        <p:spPr>
          <a:xfrm>
            <a:off x="838200" y="1492469"/>
            <a:ext cx="10515600" cy="5000406"/>
          </a:xfrm>
        </p:spPr>
        <p:txBody>
          <a:bodyPr>
            <a:normAutofit fontScale="85000" lnSpcReduction="20000"/>
          </a:bodyPr>
          <a:lstStyle/>
          <a:p>
            <a:r>
              <a:rPr lang="en-US" dirty="0"/>
              <a:t>Last year updates </a:t>
            </a:r>
          </a:p>
          <a:p>
            <a:pPr lvl="1"/>
            <a:r>
              <a:rPr lang="en-US" dirty="0" err="1"/>
              <a:t>dVRK</a:t>
            </a:r>
            <a:r>
              <a:rPr lang="en-US" dirty="0"/>
              <a:t> software built and tested on Ubuntu 20.04 with ROS 2 Galactic</a:t>
            </a:r>
          </a:p>
          <a:p>
            <a:pPr lvl="1"/>
            <a:r>
              <a:rPr lang="en-US" dirty="0"/>
              <a:t>Main ROS 2 node and CRTK Python client working</a:t>
            </a:r>
          </a:p>
          <a:p>
            <a:pPr lvl="1"/>
            <a:r>
              <a:rPr lang="en-US" dirty="0"/>
              <a:t>Missing launch files, calibration scripts, CRTK </a:t>
            </a:r>
            <a:r>
              <a:rPr lang="en-US" dirty="0" err="1"/>
              <a:t>Matlab</a:t>
            </a:r>
            <a:r>
              <a:rPr lang="en-US" dirty="0"/>
              <a:t> client…</a:t>
            </a:r>
          </a:p>
          <a:p>
            <a:r>
              <a:rPr lang="en-US" dirty="0"/>
              <a:t>Updates</a:t>
            </a:r>
          </a:p>
          <a:p>
            <a:pPr lvl="1"/>
            <a:r>
              <a:rPr lang="en-US" dirty="0"/>
              <a:t>ROS 2 code updated periodically to match ROS 1 developments</a:t>
            </a:r>
          </a:p>
          <a:p>
            <a:pPr lvl="1"/>
            <a:r>
              <a:rPr lang="en-US" dirty="0"/>
              <a:t>Builds on Ubuntu 22.04 with ROS 2 Humble</a:t>
            </a:r>
          </a:p>
          <a:p>
            <a:r>
              <a:rPr lang="en-US" dirty="0"/>
              <a:t>How much should we be doing?</a:t>
            </a:r>
          </a:p>
          <a:p>
            <a:pPr lvl="1"/>
            <a:r>
              <a:rPr lang="en-US" dirty="0"/>
              <a:t>ROS 1 will very likely not be supported by OSRF past Ubuntu 20.04</a:t>
            </a:r>
          </a:p>
          <a:p>
            <a:pPr lvl="1"/>
            <a:r>
              <a:rPr lang="en-US" dirty="0"/>
              <a:t>AFAIK, not a single </a:t>
            </a:r>
            <a:r>
              <a:rPr lang="en-US" dirty="0" err="1"/>
              <a:t>dVRK</a:t>
            </a:r>
            <a:r>
              <a:rPr lang="en-US" dirty="0"/>
              <a:t> ROS 2 user so far</a:t>
            </a:r>
          </a:p>
          <a:p>
            <a:pPr marL="457200" lvl="1" indent="0">
              <a:buNone/>
            </a:pPr>
            <a:endParaRPr lang="en-US" dirty="0"/>
          </a:p>
          <a:p>
            <a:pPr marL="0" indent="0">
              <a:buNone/>
            </a:pPr>
            <a:r>
              <a:rPr lang="en-US" dirty="0"/>
              <a:t>Likely a very short overlap when both </a:t>
            </a:r>
            <a:r>
              <a:rPr lang="en-US" dirty="0" err="1"/>
              <a:t>dVRK</a:t>
            </a:r>
            <a:r>
              <a:rPr lang="en-US" dirty="0"/>
              <a:t> ROS 1 and ROS 2 will be used and maintained</a:t>
            </a:r>
          </a:p>
          <a:p>
            <a:pPr marL="0" indent="0">
              <a:buNone/>
            </a:pPr>
            <a:endParaRPr lang="en-US" dirty="0"/>
          </a:p>
          <a:p>
            <a:pPr marL="0" indent="0">
              <a:buNone/>
            </a:pPr>
            <a:r>
              <a:rPr lang="en-US" dirty="0"/>
              <a:t>Are you using ROS 2 or do you plan to?  When?    RSVP in Zoom chat</a:t>
            </a:r>
          </a:p>
        </p:txBody>
      </p:sp>
    </p:spTree>
    <p:extLst>
      <p:ext uri="{BB962C8B-B14F-4D97-AF65-F5344CB8AC3E}">
        <p14:creationId xmlns:p14="http://schemas.microsoft.com/office/powerpoint/2010/main" val="524423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06902-CBD8-12CD-F287-94A6C5D1088D}"/>
              </a:ext>
            </a:extLst>
          </p:cNvPr>
          <p:cNvSpPr>
            <a:spLocks noGrp="1"/>
          </p:cNvSpPr>
          <p:nvPr>
            <p:ph type="title"/>
          </p:nvPr>
        </p:nvSpPr>
        <p:spPr/>
        <p:txBody>
          <a:bodyPr/>
          <a:lstStyle/>
          <a:p>
            <a:r>
              <a:rPr lang="en-US" dirty="0"/>
              <a:t>New software to fix the existing one</a:t>
            </a:r>
          </a:p>
        </p:txBody>
      </p:sp>
      <p:sp>
        <p:nvSpPr>
          <p:cNvPr id="3" name="Content Placeholder 2">
            <a:extLst>
              <a:ext uri="{FF2B5EF4-FFF2-40B4-BE49-F238E27FC236}">
                <a16:creationId xmlns:a16="http://schemas.microsoft.com/office/drawing/2014/main" id="{520AF1EB-9794-868D-E274-C3FA67534048}"/>
              </a:ext>
            </a:extLst>
          </p:cNvPr>
          <p:cNvSpPr>
            <a:spLocks noGrp="1"/>
          </p:cNvSpPr>
          <p:nvPr>
            <p:ph idx="1"/>
          </p:nvPr>
        </p:nvSpPr>
        <p:spPr/>
        <p:txBody>
          <a:bodyPr/>
          <a:lstStyle/>
          <a:p>
            <a:pPr marL="0" indent="0">
              <a:buNone/>
            </a:pPr>
            <a:r>
              <a:rPr lang="en-US" dirty="0" err="1"/>
              <a:t>dVRK</a:t>
            </a:r>
            <a:r>
              <a:rPr lang="en-US" dirty="0"/>
              <a:t> software was written over the past 10 years, so, inevitably:</a:t>
            </a:r>
          </a:p>
          <a:p>
            <a:pPr lvl="1"/>
            <a:r>
              <a:rPr lang="en-US" dirty="0"/>
              <a:t>some shortcuts</a:t>
            </a:r>
          </a:p>
          <a:p>
            <a:pPr lvl="1"/>
            <a:r>
              <a:rPr lang="en-US" dirty="0"/>
              <a:t>solutions based on older requirements</a:t>
            </a:r>
          </a:p>
          <a:p>
            <a:pPr lvl="1"/>
            <a:r>
              <a:rPr lang="en-US" dirty="0"/>
              <a:t>decisions with unintended consequences</a:t>
            </a:r>
          </a:p>
          <a:p>
            <a:pPr lvl="1"/>
            <a:r>
              <a:rPr lang="en-US" dirty="0"/>
              <a:t>… and plain old bugs </a:t>
            </a:r>
          </a:p>
          <a:p>
            <a:pPr marL="0" indent="0">
              <a:buNone/>
            </a:pPr>
            <a:r>
              <a:rPr lang="en-US" dirty="0"/>
              <a:t>How and when do we find these?  Mostly users and applications</a:t>
            </a:r>
          </a:p>
          <a:p>
            <a:pPr marL="457200" lvl="1" indent="0">
              <a:buNone/>
            </a:pPr>
            <a:r>
              <a:rPr lang="en-US" dirty="0"/>
              <a:t>For example, </a:t>
            </a:r>
            <a:r>
              <a:rPr lang="en-US" dirty="0" err="1"/>
              <a:t>Nural</a:t>
            </a:r>
            <a:r>
              <a:rPr lang="en-US" dirty="0"/>
              <a:t> Yilmaz and </a:t>
            </a:r>
            <a:r>
              <a:rPr lang="en-US" dirty="0" err="1"/>
              <a:t>Ugur</a:t>
            </a:r>
            <a:r>
              <a:rPr lang="en-US" dirty="0"/>
              <a:t> </a:t>
            </a:r>
            <a:r>
              <a:rPr lang="en-US" dirty="0" err="1"/>
              <a:t>Tumerden</a:t>
            </a:r>
            <a:r>
              <a:rPr lang="en-US" dirty="0"/>
              <a:t> (visiting JHU from Marmara University, Istanbul) are working on bidirectional tele-operation and helped us identify some control issues</a:t>
            </a:r>
          </a:p>
        </p:txBody>
      </p:sp>
    </p:spTree>
    <p:extLst>
      <p:ext uri="{BB962C8B-B14F-4D97-AF65-F5344CB8AC3E}">
        <p14:creationId xmlns:p14="http://schemas.microsoft.com/office/powerpoint/2010/main" val="1902773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9B69-BE54-DC6F-32B7-6FB6A4BEBDD8}"/>
              </a:ext>
            </a:extLst>
          </p:cNvPr>
          <p:cNvSpPr>
            <a:spLocks noGrp="1"/>
          </p:cNvSpPr>
          <p:nvPr>
            <p:ph type="title"/>
          </p:nvPr>
        </p:nvSpPr>
        <p:spPr/>
        <p:txBody>
          <a:bodyPr/>
          <a:lstStyle/>
          <a:p>
            <a:r>
              <a:rPr lang="en-US" dirty="0"/>
              <a:t>New software: better control</a:t>
            </a:r>
          </a:p>
        </p:txBody>
      </p:sp>
      <p:sp>
        <p:nvSpPr>
          <p:cNvPr id="3" name="Content Placeholder 2">
            <a:extLst>
              <a:ext uri="{FF2B5EF4-FFF2-40B4-BE49-F238E27FC236}">
                <a16:creationId xmlns:a16="http://schemas.microsoft.com/office/drawing/2014/main" id="{8C48CD5A-CE7F-B4C9-A9E9-F27AE033E0E6}"/>
              </a:ext>
            </a:extLst>
          </p:cNvPr>
          <p:cNvSpPr>
            <a:spLocks noGrp="1"/>
          </p:cNvSpPr>
          <p:nvPr>
            <p:ph idx="1"/>
          </p:nvPr>
        </p:nvSpPr>
        <p:spPr>
          <a:xfrm>
            <a:off x="838200" y="1607752"/>
            <a:ext cx="10515600" cy="4684494"/>
          </a:xfrm>
        </p:spPr>
        <p:txBody>
          <a:bodyPr>
            <a:normAutofit fontScale="77500" lnSpcReduction="20000"/>
          </a:bodyPr>
          <a:lstStyle/>
          <a:p>
            <a:pPr marL="0" indent="0">
              <a:buNone/>
            </a:pPr>
            <a:r>
              <a:rPr lang="en-US" dirty="0"/>
              <a:t>Control in actuator vs. joint space?</a:t>
            </a:r>
          </a:p>
          <a:p>
            <a:r>
              <a:rPr lang="en-US" dirty="0">
                <a:cs typeface="Courier New" panose="02070309020205020404" pitchFamily="49" charset="0"/>
              </a:rPr>
              <a:t>Original approach</a:t>
            </a:r>
          </a:p>
          <a:p>
            <a:pPr lvl="1"/>
            <a:r>
              <a:rPr lang="en-US" dirty="0">
                <a:cs typeface="Courier New" panose="02070309020205020404" pitchFamily="49" charset="0"/>
              </a:rPr>
              <a:t>Convert from actuator to joint space (coupling) at the IO level, PID and arm classes only work on joint space</a:t>
            </a:r>
          </a:p>
          <a:p>
            <a:pPr lvl="1"/>
            <a:r>
              <a:rPr lang="en-US" dirty="0">
                <a:cs typeface="Courier New" panose="02070309020205020404" pitchFamily="49" charset="0"/>
              </a:rPr>
              <a:t>Simpler code overall but makes PID tuning much harder</a:t>
            </a:r>
          </a:p>
          <a:p>
            <a:pPr lvl="1"/>
            <a:endParaRPr lang="en-US" dirty="0">
              <a:cs typeface="Courier New" panose="02070309020205020404" pitchFamily="49" charset="0"/>
            </a:endParaRPr>
          </a:p>
          <a:p>
            <a:pPr lvl="1"/>
            <a:endParaRPr lang="en-US" dirty="0">
              <a:cs typeface="Courier New" panose="02070309020205020404" pitchFamily="49" charset="0"/>
            </a:endParaRPr>
          </a:p>
          <a:p>
            <a:pPr lvl="1"/>
            <a:endParaRPr lang="en-US" dirty="0">
              <a:cs typeface="Courier New" panose="02070309020205020404" pitchFamily="49" charset="0"/>
            </a:endParaRPr>
          </a:p>
          <a:p>
            <a:pPr lvl="1"/>
            <a:endParaRPr lang="en-US" dirty="0">
              <a:cs typeface="Courier New" panose="02070309020205020404" pitchFamily="49" charset="0"/>
            </a:endParaRPr>
          </a:p>
          <a:p>
            <a:pPr lvl="1"/>
            <a:endParaRPr lang="en-US" dirty="0">
              <a:cs typeface="Courier New" panose="02070309020205020404" pitchFamily="49" charset="0"/>
            </a:endParaRPr>
          </a:p>
          <a:p>
            <a:pPr lvl="1"/>
            <a:endParaRPr lang="en-US" dirty="0">
              <a:cs typeface="Courier New" panose="02070309020205020404" pitchFamily="49" charset="0"/>
            </a:endParaRPr>
          </a:p>
          <a:p>
            <a:r>
              <a:rPr lang="en-US" dirty="0">
                <a:cs typeface="Courier New" panose="02070309020205020404" pitchFamily="49" charset="0"/>
              </a:rPr>
              <a:t>Updates</a:t>
            </a:r>
          </a:p>
          <a:p>
            <a:pPr lvl="1"/>
            <a:r>
              <a:rPr lang="en-US" dirty="0">
                <a:cs typeface="Courier New" panose="02070309020205020404" pitchFamily="49" charset="0"/>
              </a:rPr>
              <a:t>IO and PID components now use actuator space</a:t>
            </a:r>
          </a:p>
          <a:p>
            <a:pPr lvl="1"/>
            <a:r>
              <a:rPr lang="en-US" dirty="0">
                <a:cs typeface="Courier New" panose="02070309020205020404" pitchFamily="49" charset="0"/>
              </a:rPr>
              <a:t>Arm class handles coupling for position, velocities, efforts as well as all limits</a:t>
            </a:r>
          </a:p>
          <a:p>
            <a:pPr lvl="1"/>
            <a:r>
              <a:rPr lang="en-US" dirty="0">
                <a:cs typeface="Courier New" panose="02070309020205020404" pitchFamily="49" charset="0"/>
              </a:rPr>
              <a:t>Lots of updated configuration files</a:t>
            </a:r>
          </a:p>
          <a:p>
            <a:pPr lvl="1"/>
            <a:r>
              <a:rPr lang="en-US" dirty="0">
                <a:cs typeface="Courier New" panose="02070309020205020404" pitchFamily="49" charset="0"/>
              </a:rPr>
              <a:t>Better PID for all joints, some much better</a:t>
            </a:r>
          </a:p>
        </p:txBody>
      </p:sp>
      <p:grpSp>
        <p:nvGrpSpPr>
          <p:cNvPr id="17" name="Group 16">
            <a:extLst>
              <a:ext uri="{FF2B5EF4-FFF2-40B4-BE49-F238E27FC236}">
                <a16:creationId xmlns:a16="http://schemas.microsoft.com/office/drawing/2014/main" id="{08361DFE-B535-E87D-1C17-D59B8B5EEFC7}"/>
              </a:ext>
            </a:extLst>
          </p:cNvPr>
          <p:cNvGrpSpPr/>
          <p:nvPr/>
        </p:nvGrpSpPr>
        <p:grpSpPr>
          <a:xfrm>
            <a:off x="4188870" y="3201250"/>
            <a:ext cx="3250514" cy="1494431"/>
            <a:chOff x="-2123440" y="4500880"/>
            <a:chExt cx="3250514" cy="1494431"/>
          </a:xfrm>
        </p:grpSpPr>
        <p:sp>
          <p:nvSpPr>
            <p:cNvPr id="5" name="TextBox 4">
              <a:extLst>
                <a:ext uri="{FF2B5EF4-FFF2-40B4-BE49-F238E27FC236}">
                  <a16:creationId xmlns:a16="http://schemas.microsoft.com/office/drawing/2014/main" id="{3F0983D9-9CA1-E8A2-2CCC-164541CD9C50}"/>
                </a:ext>
              </a:extLst>
            </p:cNvPr>
            <p:cNvSpPr txBox="1"/>
            <p:nvPr/>
          </p:nvSpPr>
          <p:spPr>
            <a:xfrm>
              <a:off x="-2123440" y="4500880"/>
              <a:ext cx="394660" cy="1477328"/>
            </a:xfrm>
            <a:prstGeom prst="rect">
              <a:avLst/>
            </a:prstGeom>
            <a:solidFill>
              <a:schemeClr val="bg1">
                <a:lumMod val="65000"/>
              </a:schemeClr>
            </a:solidFill>
            <a:ln w="12700">
              <a:solidFill>
                <a:schemeClr val="tx1"/>
              </a:solidFill>
            </a:ln>
            <a:effectLst>
              <a:outerShdw blurRad="50800" dist="38100" dir="2700000" algn="tl" rotWithShape="0">
                <a:prstClr val="black">
                  <a:alpha val="40000"/>
                </a:prstClr>
              </a:outerShdw>
            </a:effectLst>
          </p:spPr>
          <p:txBody>
            <a:bodyPr wrap="none" rtlCol="0">
              <a:spAutoFit/>
            </a:bodyPr>
            <a:lstStyle/>
            <a:p>
              <a:endParaRPr lang="en-US" dirty="0"/>
            </a:p>
            <a:p>
              <a:endParaRPr lang="en-US" dirty="0"/>
            </a:p>
            <a:p>
              <a:r>
                <a:rPr lang="en-US" dirty="0"/>
                <a:t>IO</a:t>
              </a:r>
            </a:p>
            <a:p>
              <a:endParaRPr lang="en-US" dirty="0"/>
            </a:p>
            <a:p>
              <a:endParaRPr lang="en-US" dirty="0"/>
            </a:p>
          </p:txBody>
        </p:sp>
        <p:sp>
          <p:nvSpPr>
            <p:cNvPr id="7" name="Right Arrow 6">
              <a:extLst>
                <a:ext uri="{FF2B5EF4-FFF2-40B4-BE49-F238E27FC236}">
                  <a16:creationId xmlns:a16="http://schemas.microsoft.com/office/drawing/2014/main" id="{8AB7AF5F-CA1A-2290-3503-B9AE9744E65B}"/>
                </a:ext>
              </a:extLst>
            </p:cNvPr>
            <p:cNvSpPr/>
            <p:nvPr/>
          </p:nvSpPr>
          <p:spPr>
            <a:xfrm>
              <a:off x="-1720969" y="4906370"/>
              <a:ext cx="992180" cy="327025"/>
            </a:xfrm>
            <a:prstGeom prst="rightArrow">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a:t>
              </a:r>
              <a:r>
                <a:rPr lang="en-US" sz="1200" baseline="-25000" dirty="0">
                  <a:solidFill>
                    <a:schemeClr val="tx1"/>
                  </a:solidFill>
                </a:rPr>
                <a:t>1</a:t>
              </a:r>
              <a:r>
                <a:rPr lang="en-US" sz="1200" dirty="0">
                  <a:solidFill>
                    <a:schemeClr val="tx1"/>
                  </a:solidFill>
                </a:rPr>
                <a:t>, va</a:t>
              </a:r>
              <a:r>
                <a:rPr lang="en-US" sz="1200" baseline="-25000" dirty="0">
                  <a:solidFill>
                    <a:schemeClr val="tx1"/>
                  </a:solidFill>
                </a:rPr>
                <a:t>1</a:t>
              </a:r>
              <a:r>
                <a:rPr lang="en-US" sz="1200" dirty="0">
                  <a:solidFill>
                    <a:schemeClr val="tx1"/>
                  </a:solidFill>
                </a:rPr>
                <a:t> </a:t>
              </a:r>
              <a:endParaRPr lang="en-US" sz="1200" i="1" dirty="0">
                <a:solidFill>
                  <a:schemeClr val="tx1"/>
                </a:solidFill>
              </a:endParaRPr>
            </a:p>
          </p:txBody>
        </p:sp>
        <p:sp>
          <p:nvSpPr>
            <p:cNvPr id="8" name="Right Arrow 7">
              <a:extLst>
                <a:ext uri="{FF2B5EF4-FFF2-40B4-BE49-F238E27FC236}">
                  <a16:creationId xmlns:a16="http://schemas.microsoft.com/office/drawing/2014/main" id="{CB4D1BE0-4DD7-62BF-1131-55A56EC87803}"/>
                </a:ext>
              </a:extLst>
            </p:cNvPr>
            <p:cNvSpPr/>
            <p:nvPr/>
          </p:nvSpPr>
          <p:spPr>
            <a:xfrm>
              <a:off x="-1728780" y="4548664"/>
              <a:ext cx="992180" cy="327025"/>
            </a:xfrm>
            <a:prstGeom prst="rightArrow">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a:t>
              </a:r>
              <a:r>
                <a:rPr lang="en-US" sz="1200" baseline="-25000" dirty="0">
                  <a:solidFill>
                    <a:schemeClr val="tx1"/>
                  </a:solidFill>
                </a:rPr>
                <a:t>0</a:t>
              </a:r>
              <a:r>
                <a:rPr lang="en-US" sz="1200" dirty="0">
                  <a:solidFill>
                    <a:schemeClr val="tx1"/>
                  </a:solidFill>
                </a:rPr>
                <a:t>, </a:t>
              </a:r>
              <a:r>
                <a:rPr lang="en-US" sz="1200" i="1" dirty="0">
                  <a:solidFill>
                    <a:srgbClr val="C00000"/>
                  </a:solidFill>
                </a:rPr>
                <a:t>va</a:t>
              </a:r>
              <a:r>
                <a:rPr lang="en-US" sz="1200" i="1" baseline="-25000" dirty="0">
                  <a:solidFill>
                    <a:srgbClr val="C00000"/>
                  </a:solidFill>
                </a:rPr>
                <a:t>0</a:t>
              </a:r>
            </a:p>
          </p:txBody>
        </p:sp>
        <p:sp>
          <p:nvSpPr>
            <p:cNvPr id="9" name="TextBox 8">
              <a:extLst>
                <a:ext uri="{FF2B5EF4-FFF2-40B4-BE49-F238E27FC236}">
                  <a16:creationId xmlns:a16="http://schemas.microsoft.com/office/drawing/2014/main" id="{EF8D4B09-1C87-D80F-6A7D-67ED238DAAC8}"/>
                </a:ext>
              </a:extLst>
            </p:cNvPr>
            <p:cNvSpPr txBox="1"/>
            <p:nvPr/>
          </p:nvSpPr>
          <p:spPr>
            <a:xfrm rot="16200000">
              <a:off x="-1290598" y="5071981"/>
              <a:ext cx="1477328" cy="369332"/>
            </a:xfrm>
            <a:prstGeom prst="rect">
              <a:avLst/>
            </a:prstGeom>
            <a:solidFill>
              <a:schemeClr val="bg1">
                <a:lumMod val="65000"/>
              </a:schemeClr>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dirty="0"/>
                <a:t>Coupling</a:t>
              </a:r>
            </a:p>
          </p:txBody>
        </p:sp>
        <p:sp>
          <p:nvSpPr>
            <p:cNvPr id="10" name="Right Arrow 9">
              <a:extLst>
                <a:ext uri="{FF2B5EF4-FFF2-40B4-BE49-F238E27FC236}">
                  <a16:creationId xmlns:a16="http://schemas.microsoft.com/office/drawing/2014/main" id="{2FBB6FC7-5306-8571-5658-BE2C2F4A3237}"/>
                </a:ext>
              </a:extLst>
            </p:cNvPr>
            <p:cNvSpPr/>
            <p:nvPr/>
          </p:nvSpPr>
          <p:spPr>
            <a:xfrm>
              <a:off x="-367268" y="4517982"/>
              <a:ext cx="992180" cy="327025"/>
            </a:xfrm>
            <a:prstGeom prst="rightArrow">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pj</a:t>
              </a:r>
              <a:r>
                <a:rPr lang="en-US" sz="1200" baseline="-25000" dirty="0">
                  <a:solidFill>
                    <a:schemeClr val="tx1"/>
                  </a:solidFill>
                </a:rPr>
                <a:t>0</a:t>
              </a:r>
              <a:r>
                <a:rPr lang="en-US" sz="1200" dirty="0">
                  <a:solidFill>
                    <a:schemeClr val="tx1"/>
                  </a:solidFill>
                </a:rPr>
                <a:t>, </a:t>
              </a:r>
              <a:r>
                <a:rPr lang="en-US" sz="1200" i="1" dirty="0">
                  <a:solidFill>
                    <a:srgbClr val="FF0000"/>
                  </a:solidFill>
                </a:rPr>
                <a:t>vj</a:t>
              </a:r>
              <a:r>
                <a:rPr lang="en-US" sz="1200" i="1" baseline="-25000" dirty="0">
                  <a:solidFill>
                    <a:srgbClr val="FF0000"/>
                  </a:solidFill>
                </a:rPr>
                <a:t>0</a:t>
              </a:r>
            </a:p>
          </p:txBody>
        </p:sp>
        <p:sp>
          <p:nvSpPr>
            <p:cNvPr id="11" name="Right Arrow 10">
              <a:extLst>
                <a:ext uri="{FF2B5EF4-FFF2-40B4-BE49-F238E27FC236}">
                  <a16:creationId xmlns:a16="http://schemas.microsoft.com/office/drawing/2014/main" id="{19B657AA-F5D1-BCCB-3766-933E7F0649CD}"/>
                </a:ext>
              </a:extLst>
            </p:cNvPr>
            <p:cNvSpPr/>
            <p:nvPr/>
          </p:nvSpPr>
          <p:spPr>
            <a:xfrm>
              <a:off x="-368770" y="4906370"/>
              <a:ext cx="992180" cy="327025"/>
            </a:xfrm>
            <a:prstGeom prst="rightArrow">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pj</a:t>
              </a:r>
              <a:r>
                <a:rPr lang="en-US" sz="1200" baseline="-25000" dirty="0">
                  <a:solidFill>
                    <a:schemeClr val="tx1"/>
                  </a:solidFill>
                </a:rPr>
                <a:t>1</a:t>
              </a:r>
              <a:r>
                <a:rPr lang="en-US" sz="1200" dirty="0">
                  <a:solidFill>
                    <a:schemeClr val="tx1"/>
                  </a:solidFill>
                </a:rPr>
                <a:t>, </a:t>
              </a:r>
              <a:r>
                <a:rPr lang="en-US" sz="1200" dirty="0">
                  <a:solidFill>
                    <a:srgbClr val="FF0000"/>
                  </a:solidFill>
                </a:rPr>
                <a:t>vj</a:t>
              </a:r>
              <a:r>
                <a:rPr lang="en-US" sz="1200" baseline="-25000" dirty="0">
                  <a:solidFill>
                    <a:srgbClr val="FF0000"/>
                  </a:solidFill>
                </a:rPr>
                <a:t>1</a:t>
              </a:r>
              <a:r>
                <a:rPr lang="en-US" sz="1200" dirty="0">
                  <a:solidFill>
                    <a:schemeClr val="tx1"/>
                  </a:solidFill>
                </a:rPr>
                <a:t> </a:t>
              </a:r>
              <a:endParaRPr lang="en-US" sz="1200" i="1" dirty="0">
                <a:solidFill>
                  <a:schemeClr val="tx1"/>
                </a:solidFill>
              </a:endParaRPr>
            </a:p>
          </p:txBody>
        </p:sp>
        <p:sp>
          <p:nvSpPr>
            <p:cNvPr id="12" name="TextBox 11">
              <a:extLst>
                <a:ext uri="{FF2B5EF4-FFF2-40B4-BE49-F238E27FC236}">
                  <a16:creationId xmlns:a16="http://schemas.microsoft.com/office/drawing/2014/main" id="{9C140917-EF60-FCBA-895B-7EA06F6ED7CA}"/>
                </a:ext>
              </a:extLst>
            </p:cNvPr>
            <p:cNvSpPr txBox="1"/>
            <p:nvPr/>
          </p:nvSpPr>
          <p:spPr>
            <a:xfrm>
              <a:off x="623410" y="4517983"/>
              <a:ext cx="503664" cy="1477328"/>
            </a:xfrm>
            <a:prstGeom prst="rect">
              <a:avLst/>
            </a:prstGeom>
            <a:solidFill>
              <a:schemeClr val="bg1">
                <a:lumMod val="65000"/>
              </a:schemeClr>
            </a:solidFill>
            <a:ln w="12700">
              <a:solidFill>
                <a:schemeClr val="tx1"/>
              </a:solidFill>
            </a:ln>
            <a:effectLst>
              <a:outerShdw blurRad="50800" dist="38100" dir="2700000" algn="tl" rotWithShape="0">
                <a:prstClr val="black">
                  <a:alpha val="40000"/>
                </a:prstClr>
              </a:outerShdw>
            </a:effectLst>
          </p:spPr>
          <p:txBody>
            <a:bodyPr wrap="none" rtlCol="0">
              <a:spAutoFit/>
            </a:bodyPr>
            <a:lstStyle/>
            <a:p>
              <a:endParaRPr lang="en-US" dirty="0"/>
            </a:p>
            <a:p>
              <a:endParaRPr lang="en-US" dirty="0"/>
            </a:p>
            <a:p>
              <a:r>
                <a:rPr lang="en-US" dirty="0"/>
                <a:t>PID</a:t>
              </a:r>
            </a:p>
            <a:p>
              <a:endParaRPr lang="en-US" dirty="0"/>
            </a:p>
            <a:p>
              <a:endParaRPr lang="en-US" dirty="0"/>
            </a:p>
          </p:txBody>
        </p:sp>
        <p:sp>
          <p:nvSpPr>
            <p:cNvPr id="13" name="Left Arrow 12">
              <a:extLst>
                <a:ext uri="{FF2B5EF4-FFF2-40B4-BE49-F238E27FC236}">
                  <a16:creationId xmlns:a16="http://schemas.microsoft.com/office/drawing/2014/main" id="{2C6FB308-4B76-9907-0AF5-46424AEB3811}"/>
                </a:ext>
              </a:extLst>
            </p:cNvPr>
            <p:cNvSpPr/>
            <p:nvPr/>
          </p:nvSpPr>
          <p:spPr>
            <a:xfrm>
              <a:off x="-368770" y="5265460"/>
              <a:ext cx="992180" cy="327025"/>
            </a:xfrm>
            <a:prstGeom prst="leftArrow">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rgbClr val="FF0000"/>
                  </a:solidFill>
                </a:rPr>
                <a:t>ej</a:t>
              </a:r>
              <a:r>
                <a:rPr lang="en-US" sz="1200" i="1" baseline="-25000" dirty="0">
                  <a:solidFill>
                    <a:srgbClr val="FF0000"/>
                  </a:solidFill>
                </a:rPr>
                <a:t>0</a:t>
              </a:r>
            </a:p>
          </p:txBody>
        </p:sp>
        <p:sp>
          <p:nvSpPr>
            <p:cNvPr id="14" name="Left Arrow 13">
              <a:extLst>
                <a:ext uri="{FF2B5EF4-FFF2-40B4-BE49-F238E27FC236}">
                  <a16:creationId xmlns:a16="http://schemas.microsoft.com/office/drawing/2014/main" id="{1618F49D-CC7E-4626-4F11-56F834CF3F9C}"/>
                </a:ext>
              </a:extLst>
            </p:cNvPr>
            <p:cNvSpPr/>
            <p:nvPr/>
          </p:nvSpPr>
          <p:spPr>
            <a:xfrm>
              <a:off x="-368770" y="5651183"/>
              <a:ext cx="992180" cy="327025"/>
            </a:xfrm>
            <a:prstGeom prst="leftArrow">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rgbClr val="FF0000"/>
                  </a:solidFill>
                </a:rPr>
                <a:t>ej</a:t>
              </a:r>
              <a:r>
                <a:rPr lang="en-US" sz="1200" i="1" baseline="-25000" dirty="0">
                  <a:solidFill>
                    <a:srgbClr val="FF0000"/>
                  </a:solidFill>
                </a:rPr>
                <a:t>1</a:t>
              </a:r>
            </a:p>
          </p:txBody>
        </p:sp>
        <p:sp>
          <p:nvSpPr>
            <p:cNvPr id="15" name="Left Arrow 14">
              <a:extLst>
                <a:ext uri="{FF2B5EF4-FFF2-40B4-BE49-F238E27FC236}">
                  <a16:creationId xmlns:a16="http://schemas.microsoft.com/office/drawing/2014/main" id="{D2B2E635-1BC0-3FE5-C4B9-DDB490EE1052}"/>
                </a:ext>
              </a:extLst>
            </p:cNvPr>
            <p:cNvSpPr/>
            <p:nvPr/>
          </p:nvSpPr>
          <p:spPr>
            <a:xfrm>
              <a:off x="-1728196" y="5278640"/>
              <a:ext cx="992180" cy="327025"/>
            </a:xfrm>
            <a:prstGeom prst="leftArrow">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rgbClr val="FF0000"/>
                  </a:solidFill>
                </a:rPr>
                <a:t>ea</a:t>
              </a:r>
              <a:r>
                <a:rPr lang="en-US" sz="1200" i="1" baseline="-25000" dirty="0">
                  <a:solidFill>
                    <a:srgbClr val="FF0000"/>
                  </a:solidFill>
                </a:rPr>
                <a:t>0</a:t>
              </a:r>
            </a:p>
          </p:txBody>
        </p:sp>
        <p:sp>
          <p:nvSpPr>
            <p:cNvPr id="16" name="Left Arrow 15">
              <a:extLst>
                <a:ext uri="{FF2B5EF4-FFF2-40B4-BE49-F238E27FC236}">
                  <a16:creationId xmlns:a16="http://schemas.microsoft.com/office/drawing/2014/main" id="{2F37A273-FF25-7CC1-D3ED-35C3C94D7FDE}"/>
                </a:ext>
              </a:extLst>
            </p:cNvPr>
            <p:cNvSpPr/>
            <p:nvPr/>
          </p:nvSpPr>
          <p:spPr>
            <a:xfrm>
              <a:off x="-1729531" y="5645927"/>
              <a:ext cx="992180" cy="327025"/>
            </a:xfrm>
            <a:prstGeom prst="leftArrow">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rgbClr val="FF0000"/>
                  </a:solidFill>
                </a:rPr>
                <a:t>ea</a:t>
              </a:r>
              <a:r>
                <a:rPr lang="en-US" sz="1200" i="1" baseline="-25000" dirty="0">
                  <a:solidFill>
                    <a:srgbClr val="FF0000"/>
                  </a:solidFill>
                </a:rPr>
                <a:t>1</a:t>
              </a:r>
            </a:p>
          </p:txBody>
        </p:sp>
      </p:grpSp>
      <p:sp>
        <p:nvSpPr>
          <p:cNvPr id="18" name="TextBox 17">
            <a:extLst>
              <a:ext uri="{FF2B5EF4-FFF2-40B4-BE49-F238E27FC236}">
                <a16:creationId xmlns:a16="http://schemas.microsoft.com/office/drawing/2014/main" id="{9AD9F85B-BD6B-3389-0F50-812F2F1569CC}"/>
              </a:ext>
            </a:extLst>
          </p:cNvPr>
          <p:cNvSpPr txBox="1"/>
          <p:nvPr/>
        </p:nvSpPr>
        <p:spPr>
          <a:xfrm>
            <a:off x="7926398" y="3114304"/>
            <a:ext cx="1257395" cy="1569660"/>
          </a:xfrm>
          <a:prstGeom prst="rect">
            <a:avLst/>
          </a:prstGeom>
          <a:noFill/>
        </p:spPr>
        <p:txBody>
          <a:bodyPr wrap="none" rtlCol="0">
            <a:spAutoFit/>
          </a:bodyPr>
          <a:lstStyle/>
          <a:p>
            <a:pPr marL="285750" indent="-285750">
              <a:buFont typeface="Arial" panose="020B0604020202020204" pitchFamily="34" charset="0"/>
              <a:buChar char="•"/>
            </a:pPr>
            <a:r>
              <a:rPr lang="en-US" sz="1200" dirty="0"/>
              <a:t>p...: position</a:t>
            </a:r>
          </a:p>
          <a:p>
            <a:pPr marL="285750" indent="-285750">
              <a:buFont typeface="Arial" panose="020B0604020202020204" pitchFamily="34" charset="0"/>
              <a:buChar char="•"/>
            </a:pPr>
            <a:r>
              <a:rPr lang="en-US" sz="1200" dirty="0"/>
              <a:t>v…: velocity</a:t>
            </a:r>
          </a:p>
          <a:p>
            <a:pPr marL="285750" indent="-285750">
              <a:buFont typeface="Arial" panose="020B0604020202020204" pitchFamily="34" charset="0"/>
              <a:buChar char="•"/>
            </a:pPr>
            <a:r>
              <a:rPr lang="en-US" sz="1200" dirty="0"/>
              <a:t>e…: effort</a:t>
            </a:r>
          </a:p>
          <a:p>
            <a:pPr marL="285750" indent="-285750">
              <a:buFont typeface="Arial" panose="020B0604020202020204" pitchFamily="34" charset="0"/>
              <a:buChar char="•"/>
            </a:pPr>
            <a:r>
              <a:rPr lang="en-US" sz="1200" dirty="0"/>
              <a:t>…a: actuator</a:t>
            </a:r>
          </a:p>
          <a:p>
            <a:pPr marL="285750" indent="-285750">
              <a:buFont typeface="Arial" panose="020B0604020202020204" pitchFamily="34" charset="0"/>
              <a:buChar char="•"/>
            </a:pPr>
            <a:r>
              <a:rPr lang="en-US" sz="1200" dirty="0"/>
              <a:t>…j: joint</a:t>
            </a:r>
          </a:p>
          <a:p>
            <a:pPr marL="285750" indent="-285750">
              <a:buFont typeface="Arial" panose="020B0604020202020204" pitchFamily="34" charset="0"/>
              <a:buChar char="•"/>
            </a:pPr>
            <a:r>
              <a:rPr lang="en-US" sz="1200" dirty="0"/>
              <a:t>Good signal</a:t>
            </a:r>
          </a:p>
          <a:p>
            <a:pPr marL="285750" indent="-285750">
              <a:buFont typeface="Arial" panose="020B0604020202020204" pitchFamily="34" charset="0"/>
              <a:buChar char="•"/>
            </a:pPr>
            <a:r>
              <a:rPr lang="en-US" sz="1200" dirty="0">
                <a:solidFill>
                  <a:srgbClr val="C00000"/>
                </a:solidFill>
              </a:rPr>
              <a:t>Real noise</a:t>
            </a:r>
          </a:p>
          <a:p>
            <a:pPr marL="285750" indent="-285750">
              <a:buFont typeface="Arial" panose="020B0604020202020204" pitchFamily="34" charset="0"/>
              <a:buChar char="•"/>
            </a:pPr>
            <a:r>
              <a:rPr lang="en-US" sz="1200" dirty="0">
                <a:solidFill>
                  <a:srgbClr val="FF0000"/>
                </a:solidFill>
              </a:rPr>
              <a:t>Pollution</a:t>
            </a:r>
          </a:p>
        </p:txBody>
      </p:sp>
    </p:spTree>
    <p:extLst>
      <p:ext uri="{BB962C8B-B14F-4D97-AF65-F5344CB8AC3E}">
        <p14:creationId xmlns:p14="http://schemas.microsoft.com/office/powerpoint/2010/main" val="2644678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1"/>
          <p:cNvSpPr txBox="1">
            <a:spLocks noGrp="1"/>
          </p:cNvSpPr>
          <p:nvPr>
            <p:ph type="title"/>
          </p:nvPr>
        </p:nvSpPr>
        <p:spPr>
          <a:xfrm>
            <a:off x="838200" y="365125"/>
            <a:ext cx="10515600" cy="98700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t>AccelNet</a:t>
            </a:r>
            <a:r>
              <a:rPr lang="en-US" dirty="0"/>
              <a:t> Surgical Robotics Challenge</a:t>
            </a:r>
            <a:endParaRPr dirty="0"/>
          </a:p>
        </p:txBody>
      </p:sp>
      <p:sp>
        <p:nvSpPr>
          <p:cNvPr id="299" name="Google Shape;299;p31"/>
          <p:cNvSpPr txBox="1">
            <a:spLocks noGrp="1"/>
          </p:cNvSpPr>
          <p:nvPr>
            <p:ph type="body" idx="1"/>
          </p:nvPr>
        </p:nvSpPr>
        <p:spPr>
          <a:xfrm>
            <a:off x="838200" y="1918220"/>
            <a:ext cx="5181600" cy="3605309"/>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10000"/>
              </a:lnSpc>
              <a:spcBef>
                <a:spcPts val="0"/>
              </a:spcBef>
              <a:spcAft>
                <a:spcPts val="0"/>
              </a:spcAft>
              <a:buClr>
                <a:schemeClr val="dk1"/>
              </a:buClr>
              <a:buSzPts val="2400"/>
              <a:buChar char="•"/>
            </a:pPr>
            <a:r>
              <a:rPr lang="en-US" sz="2400" dirty="0"/>
              <a:t>Relaunch of 2021-2022 challenge</a:t>
            </a:r>
            <a:endParaRPr dirty="0"/>
          </a:p>
          <a:p>
            <a:pPr marL="228600" lvl="0" indent="-228600" algn="l" rtl="0">
              <a:lnSpc>
                <a:spcPct val="110000"/>
              </a:lnSpc>
              <a:spcBef>
                <a:spcPts val="600"/>
              </a:spcBef>
              <a:spcAft>
                <a:spcPts val="0"/>
              </a:spcAft>
              <a:buClr>
                <a:schemeClr val="dk1"/>
              </a:buClr>
              <a:buSzPts val="2400"/>
              <a:buChar char="•"/>
            </a:pPr>
            <a:r>
              <a:rPr lang="en-US" sz="2400" dirty="0"/>
              <a:t>Online phase</a:t>
            </a:r>
          </a:p>
          <a:p>
            <a:pPr marL="685800" lvl="1" indent="-228600">
              <a:lnSpc>
                <a:spcPct val="110000"/>
              </a:lnSpc>
              <a:spcBef>
                <a:spcPts val="600"/>
              </a:spcBef>
              <a:buSzPts val="2400"/>
            </a:pPr>
            <a:r>
              <a:rPr lang="en-US" dirty="0"/>
              <a:t>AMBF Simulator</a:t>
            </a:r>
          </a:p>
          <a:p>
            <a:pPr marL="228600" indent="-228600">
              <a:lnSpc>
                <a:spcPct val="110000"/>
              </a:lnSpc>
              <a:spcBef>
                <a:spcPts val="600"/>
              </a:spcBef>
              <a:buSzPts val="2400"/>
            </a:pPr>
            <a:r>
              <a:rPr lang="en-US" sz="2600" dirty="0"/>
              <a:t>In-person phase (JHU or WPI)</a:t>
            </a:r>
          </a:p>
          <a:p>
            <a:pPr marL="685800" lvl="1" indent="-228600">
              <a:lnSpc>
                <a:spcPct val="110000"/>
              </a:lnSpc>
              <a:spcBef>
                <a:spcPts val="600"/>
              </a:spcBef>
              <a:buSzPts val="2400"/>
            </a:pPr>
            <a:r>
              <a:rPr lang="en-US" dirty="0"/>
              <a:t>dVRK, Raven</a:t>
            </a:r>
            <a:endParaRPr dirty="0"/>
          </a:p>
          <a:p>
            <a:pPr marL="228600" lvl="0" indent="-228600" algn="l" rtl="0">
              <a:lnSpc>
                <a:spcPct val="110000"/>
              </a:lnSpc>
              <a:spcBef>
                <a:spcPts val="600"/>
              </a:spcBef>
              <a:spcAft>
                <a:spcPts val="0"/>
              </a:spcAft>
              <a:buClr>
                <a:schemeClr val="dk1"/>
              </a:buClr>
              <a:buSzPts val="2400"/>
              <a:buChar char="•"/>
            </a:pPr>
            <a:r>
              <a:rPr lang="en-US" sz="2400" dirty="0"/>
              <a:t>Focus on surgical autonomy:</a:t>
            </a:r>
            <a:endParaRPr dirty="0"/>
          </a:p>
          <a:p>
            <a:pPr marL="685800" lvl="1" indent="-228600" algn="l" rtl="0">
              <a:lnSpc>
                <a:spcPct val="110000"/>
              </a:lnSpc>
              <a:spcBef>
                <a:spcPts val="600"/>
              </a:spcBef>
              <a:spcAft>
                <a:spcPts val="0"/>
              </a:spcAft>
              <a:buClr>
                <a:schemeClr val="dk1"/>
              </a:buClr>
              <a:buSzPts val="2000"/>
              <a:buChar char="•"/>
            </a:pPr>
            <a:r>
              <a:rPr lang="en-US" sz="2000" dirty="0"/>
              <a:t>Needle detection</a:t>
            </a:r>
            <a:endParaRPr dirty="0"/>
          </a:p>
          <a:p>
            <a:pPr marL="685800" lvl="1" indent="-228600" algn="l" rtl="0">
              <a:lnSpc>
                <a:spcPct val="110000"/>
              </a:lnSpc>
              <a:spcBef>
                <a:spcPts val="600"/>
              </a:spcBef>
              <a:spcAft>
                <a:spcPts val="0"/>
              </a:spcAft>
              <a:buClr>
                <a:schemeClr val="dk1"/>
              </a:buClr>
              <a:buSzPts val="2000"/>
              <a:buChar char="•"/>
            </a:pPr>
            <a:r>
              <a:rPr lang="en-US" sz="2000" dirty="0"/>
              <a:t>Needle driving</a:t>
            </a:r>
            <a:endParaRPr dirty="0"/>
          </a:p>
          <a:p>
            <a:pPr marL="685800" lvl="1" indent="-228600" algn="l" rtl="0">
              <a:lnSpc>
                <a:spcPct val="110000"/>
              </a:lnSpc>
              <a:spcBef>
                <a:spcPts val="600"/>
              </a:spcBef>
              <a:spcAft>
                <a:spcPts val="0"/>
              </a:spcAft>
              <a:buClr>
                <a:schemeClr val="dk1"/>
              </a:buClr>
              <a:buSzPts val="2000"/>
              <a:buChar char="•"/>
            </a:pPr>
            <a:r>
              <a:rPr lang="en-US" sz="2000" dirty="0"/>
              <a:t>Suturing</a:t>
            </a:r>
            <a:endParaRPr dirty="0"/>
          </a:p>
        </p:txBody>
      </p:sp>
      <p:pic>
        <p:nvPicPr>
          <p:cNvPr id="300" name="Google Shape;300;p31"/>
          <p:cNvPicPr preferRelativeResize="0">
            <a:picLocks noGrp="1"/>
          </p:cNvPicPr>
          <p:nvPr>
            <p:ph type="body" idx="2"/>
          </p:nvPr>
        </p:nvPicPr>
        <p:blipFill rotWithShape="1">
          <a:blip r:embed="rId3">
            <a:alphaModFix/>
          </a:blip>
          <a:srcRect/>
          <a:stretch/>
        </p:blipFill>
        <p:spPr>
          <a:xfrm>
            <a:off x="6134099" y="2608879"/>
            <a:ext cx="5181600" cy="2914650"/>
          </a:xfrm>
          <a:prstGeom prst="rect">
            <a:avLst/>
          </a:prstGeom>
          <a:noFill/>
          <a:ln>
            <a:noFill/>
          </a:ln>
        </p:spPr>
      </p:pic>
      <p:sp>
        <p:nvSpPr>
          <p:cNvPr id="301" name="Google Shape;301;p31"/>
          <p:cNvSpPr txBox="1"/>
          <p:nvPr/>
        </p:nvSpPr>
        <p:spPr>
          <a:xfrm>
            <a:off x="838200" y="1347680"/>
            <a:ext cx="9467850" cy="369291"/>
          </a:xfrm>
          <a:prstGeom prst="rect">
            <a:avLst/>
          </a:prstGeom>
          <a:noFill/>
          <a:ln>
            <a:noFill/>
          </a:ln>
        </p:spPr>
        <p:txBody>
          <a:bodyPr spcFirstLastPara="1" wrap="square" lIns="91425" tIns="45700" rIns="91425" bIns="45700" anchor="t" anchorCtr="0">
            <a:spAutoFit/>
          </a:bodyPr>
          <a:lstStyle/>
          <a:p>
            <a:pPr lvl="0"/>
            <a:r>
              <a:rPr lang="en-US" sz="1800" b="1" u="sng" dirty="0">
                <a:solidFill>
                  <a:schemeClr val="hlink"/>
                </a:solidFill>
                <a:latin typeface="Calibri"/>
                <a:ea typeface="Calibri"/>
                <a:cs typeface="Calibri"/>
                <a:sym typeface="Calibri"/>
              </a:rPr>
              <a:t>https://collaborative-robotics.github.io/surgical-robotics-challenge-2023/challenge-2023.html</a:t>
            </a:r>
            <a:endParaRPr sz="1800" b="1" dirty="0">
              <a:solidFill>
                <a:schemeClr val="dk1"/>
              </a:solidFill>
              <a:latin typeface="Calibri"/>
              <a:ea typeface="Calibri"/>
              <a:cs typeface="Calibri"/>
              <a:sym typeface="Calibri"/>
            </a:endParaRPr>
          </a:p>
        </p:txBody>
      </p:sp>
      <p:sp>
        <p:nvSpPr>
          <p:cNvPr id="302" name="Google Shape;302;p31"/>
          <p:cNvSpPr txBox="1"/>
          <p:nvPr/>
        </p:nvSpPr>
        <p:spPr>
          <a:xfrm>
            <a:off x="6134099" y="1819159"/>
            <a:ext cx="52578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This video created via teleoperation</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Challenge: Can you do it autonomously?</a:t>
            </a:r>
            <a:endParaRPr sz="2000">
              <a:solidFill>
                <a:schemeClr val="dk1"/>
              </a:solidFill>
              <a:latin typeface="Calibri"/>
              <a:ea typeface="Calibri"/>
              <a:cs typeface="Calibri"/>
              <a:sym typeface="Calibri"/>
            </a:endParaRPr>
          </a:p>
        </p:txBody>
      </p:sp>
      <p:pic>
        <p:nvPicPr>
          <p:cNvPr id="303" name="Google Shape;303;p31"/>
          <p:cNvPicPr preferRelativeResize="0"/>
          <p:nvPr/>
        </p:nvPicPr>
        <p:blipFill rotWithShape="1">
          <a:blip r:embed="rId4">
            <a:alphaModFix/>
          </a:blip>
          <a:srcRect/>
          <a:stretch/>
        </p:blipFill>
        <p:spPr>
          <a:xfrm>
            <a:off x="5577012" y="5665433"/>
            <a:ext cx="958602" cy="963096"/>
          </a:xfrm>
          <a:prstGeom prst="rect">
            <a:avLst/>
          </a:prstGeom>
          <a:noFill/>
          <a:ln>
            <a:noFill/>
          </a:ln>
        </p:spPr>
      </p:pic>
      <p:sp>
        <p:nvSpPr>
          <p:cNvPr id="304" name="Google Shape;304;p31"/>
          <p:cNvSpPr/>
          <p:nvPr/>
        </p:nvSpPr>
        <p:spPr>
          <a:xfrm>
            <a:off x="7084640" y="6007904"/>
            <a:ext cx="213030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OISE-1927275 (WPI)</a:t>
            </a:r>
            <a:endParaRPr sz="1800">
              <a:solidFill>
                <a:schemeClr val="dk1"/>
              </a:solidFill>
              <a:latin typeface="Calibri"/>
              <a:ea typeface="Calibri"/>
              <a:cs typeface="Calibri"/>
              <a:sym typeface="Calibri"/>
            </a:endParaRPr>
          </a:p>
        </p:txBody>
      </p:sp>
      <p:pic>
        <p:nvPicPr>
          <p:cNvPr id="305" name="Google Shape;305;p31" descr="lcsr_rgb"/>
          <p:cNvPicPr preferRelativeResize="0"/>
          <p:nvPr/>
        </p:nvPicPr>
        <p:blipFill rotWithShape="1">
          <a:blip r:embed="rId5">
            <a:alphaModFix/>
          </a:blip>
          <a:srcRect/>
          <a:stretch/>
        </p:blipFill>
        <p:spPr>
          <a:xfrm>
            <a:off x="456789" y="5734287"/>
            <a:ext cx="2119318" cy="730140"/>
          </a:xfrm>
          <a:prstGeom prst="rect">
            <a:avLst/>
          </a:prstGeom>
          <a:noFill/>
          <a:ln>
            <a:noFill/>
          </a:ln>
        </p:spPr>
      </p:pic>
      <p:pic>
        <p:nvPicPr>
          <p:cNvPr id="306" name="Google Shape;306;p31"/>
          <p:cNvPicPr preferRelativeResize="0"/>
          <p:nvPr/>
        </p:nvPicPr>
        <p:blipFill rotWithShape="1">
          <a:blip r:embed="rId6">
            <a:alphaModFix/>
          </a:blip>
          <a:srcRect/>
          <a:stretch/>
        </p:blipFill>
        <p:spPr>
          <a:xfrm>
            <a:off x="9811596" y="5717176"/>
            <a:ext cx="1466003" cy="859611"/>
          </a:xfrm>
          <a:prstGeom prst="rect">
            <a:avLst/>
          </a:prstGeom>
          <a:noFill/>
          <a:ln>
            <a:noFill/>
          </a:ln>
        </p:spPr>
      </p:pic>
      <p:sp>
        <p:nvSpPr>
          <p:cNvPr id="307" name="Google Shape;307;p31"/>
          <p:cNvSpPr/>
          <p:nvPr/>
        </p:nvSpPr>
        <p:spPr>
          <a:xfrm>
            <a:off x="2845460" y="6007904"/>
            <a:ext cx="217421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OISE-1927354 (JHU)</a:t>
            </a:r>
            <a:endParaRPr/>
          </a:p>
        </p:txBody>
      </p:sp>
      <p:sp>
        <p:nvSpPr>
          <p:cNvPr id="5" name="Down Ribbon 4"/>
          <p:cNvSpPr/>
          <p:nvPr/>
        </p:nvSpPr>
        <p:spPr>
          <a:xfrm>
            <a:off x="9660835" y="365125"/>
            <a:ext cx="2007704" cy="834887"/>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Coming Soon!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9B69-BE54-DC6F-32B7-6FB6A4BEBDD8}"/>
              </a:ext>
            </a:extLst>
          </p:cNvPr>
          <p:cNvSpPr>
            <a:spLocks noGrp="1"/>
          </p:cNvSpPr>
          <p:nvPr>
            <p:ph type="title"/>
          </p:nvPr>
        </p:nvSpPr>
        <p:spPr/>
        <p:txBody>
          <a:bodyPr/>
          <a:lstStyle/>
          <a:p>
            <a:r>
              <a:rPr lang="en-US" dirty="0"/>
              <a:t>New software: improved PID</a:t>
            </a:r>
          </a:p>
        </p:txBody>
      </p:sp>
      <p:sp>
        <p:nvSpPr>
          <p:cNvPr id="3" name="Content Placeholder 2">
            <a:extLst>
              <a:ext uri="{FF2B5EF4-FFF2-40B4-BE49-F238E27FC236}">
                <a16:creationId xmlns:a16="http://schemas.microsoft.com/office/drawing/2014/main" id="{8C48CD5A-CE7F-B4C9-A9E9-F27AE033E0E6}"/>
              </a:ext>
            </a:extLst>
          </p:cNvPr>
          <p:cNvSpPr>
            <a:spLocks noGrp="1"/>
          </p:cNvSpPr>
          <p:nvPr>
            <p:ph idx="1"/>
          </p:nvPr>
        </p:nvSpPr>
        <p:spPr>
          <a:xfrm>
            <a:off x="714703" y="1492469"/>
            <a:ext cx="10762593" cy="4684494"/>
          </a:xfrm>
        </p:spPr>
        <p:txBody>
          <a:bodyPr>
            <a:normAutofit lnSpcReduction="10000"/>
          </a:bodyPr>
          <a:lstStyle/>
          <a:p>
            <a:r>
              <a:rPr lang="en-US" dirty="0"/>
              <a:t>Removed non-linear gains and fixed </a:t>
            </a:r>
            <a:r>
              <a:rPr lang="en-US" dirty="0" err="1"/>
              <a:t>deadband</a:t>
            </a:r>
            <a:r>
              <a:rPr lang="en-US" dirty="0"/>
              <a:t> bug</a:t>
            </a:r>
          </a:p>
          <a:p>
            <a:pPr lvl="1"/>
            <a:r>
              <a:rPr lang="en-US" dirty="0"/>
              <a:t>Originally implemented to remediate issues due to poor velocity estimation</a:t>
            </a:r>
          </a:p>
          <a:p>
            <a:pPr lvl="1"/>
            <a:r>
              <a:rPr lang="en-US" dirty="0" err="1"/>
              <a:t>Deadband</a:t>
            </a:r>
            <a:r>
              <a:rPr lang="en-US" dirty="0"/>
              <a:t> fixed so it can be used instead of non-linear gains for low res encoders</a:t>
            </a:r>
          </a:p>
          <a:p>
            <a:pPr lvl="1"/>
            <a:endParaRPr lang="en-US" dirty="0"/>
          </a:p>
          <a:p>
            <a:pPr lvl="1"/>
            <a:endParaRPr lang="en-US" dirty="0"/>
          </a:p>
          <a:p>
            <a:endParaRPr lang="en-US" dirty="0"/>
          </a:p>
          <a:p>
            <a:r>
              <a:rPr lang="en-US" dirty="0"/>
              <a:t>Added support for goal velocity</a:t>
            </a:r>
          </a:p>
          <a:p>
            <a:pPr lvl="1"/>
            <a:r>
              <a:rPr lang="en-US" dirty="0"/>
              <a:t>Old stack only sent goal position to PID, so goal velocity wasn’t needed</a:t>
            </a:r>
          </a:p>
          <a:p>
            <a:pPr lvl="1"/>
            <a:r>
              <a:rPr lang="en-US" dirty="0"/>
              <a:t> </a:t>
            </a:r>
            <a:r>
              <a:rPr lang="en-US" dirty="0" err="1"/>
              <a:t>dVRK</a:t>
            </a:r>
            <a:r>
              <a:rPr lang="en-US" dirty="0"/>
              <a:t> now supports joint and cartesian PID goals with position and velocity</a:t>
            </a:r>
          </a:p>
          <a:p>
            <a:pPr lvl="1"/>
            <a:r>
              <a:rPr lang="en-US" dirty="0">
                <a:cs typeface="Courier New" panose="02070309020205020404" pitchFamily="49" charset="0"/>
              </a:rPr>
              <a:t> It turns out </a:t>
            </a:r>
            <a:r>
              <a:rPr lang="en-US" dirty="0">
                <a:latin typeface="Courier New" panose="02070309020205020404" pitchFamily="49" charset="0"/>
                <a:cs typeface="Courier New" panose="02070309020205020404" pitchFamily="49" charset="0"/>
              </a:rPr>
              <a:t>move</a:t>
            </a:r>
            <a:r>
              <a:rPr lang="en-US" dirty="0"/>
              <a:t> commands were based on </a:t>
            </a:r>
            <a:r>
              <a:rPr lang="en-US" dirty="0" err="1"/>
              <a:t>Reflexxes</a:t>
            </a:r>
            <a:r>
              <a:rPr lang="en-US" dirty="0"/>
              <a:t> which provides both position and velocity so already a significant improvement</a:t>
            </a:r>
          </a:p>
          <a:p>
            <a:pPr lvl="1"/>
            <a:endParaRPr lang="en-US" dirty="0"/>
          </a:p>
        </p:txBody>
      </p:sp>
      <p:cxnSp>
        <p:nvCxnSpPr>
          <p:cNvPr id="5" name="Straight Connector 4">
            <a:extLst>
              <a:ext uri="{FF2B5EF4-FFF2-40B4-BE49-F238E27FC236}">
                <a16:creationId xmlns:a16="http://schemas.microsoft.com/office/drawing/2014/main" id="{BB4A8B1C-310D-C0EE-5116-379AAF1D2007}"/>
              </a:ext>
            </a:extLst>
          </p:cNvPr>
          <p:cNvCxnSpPr>
            <a:cxnSpLocks/>
          </p:cNvCxnSpPr>
          <p:nvPr/>
        </p:nvCxnSpPr>
        <p:spPr>
          <a:xfrm>
            <a:off x="2448910" y="3163614"/>
            <a:ext cx="353172" cy="29309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9B4C81-C560-ADAE-3028-32B450917486}"/>
              </a:ext>
            </a:extLst>
          </p:cNvPr>
          <p:cNvCxnSpPr>
            <a:cxnSpLocks/>
          </p:cNvCxnSpPr>
          <p:nvPr/>
        </p:nvCxnSpPr>
        <p:spPr>
          <a:xfrm flipH="1">
            <a:off x="3646577" y="3163614"/>
            <a:ext cx="419901" cy="325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C530CB3-58FB-0C36-E65C-D45417CEB642}"/>
              </a:ext>
            </a:extLst>
          </p:cNvPr>
          <p:cNvCxnSpPr>
            <a:cxnSpLocks/>
          </p:cNvCxnSpPr>
          <p:nvPr/>
        </p:nvCxnSpPr>
        <p:spPr>
          <a:xfrm>
            <a:off x="2802082" y="3815254"/>
            <a:ext cx="4245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20BC0E-271E-929C-C2E0-DBDBB4935F3D}"/>
              </a:ext>
            </a:extLst>
          </p:cNvPr>
          <p:cNvCxnSpPr>
            <a:cxnSpLocks/>
          </p:cNvCxnSpPr>
          <p:nvPr/>
        </p:nvCxnSpPr>
        <p:spPr>
          <a:xfrm>
            <a:off x="3226676" y="3815254"/>
            <a:ext cx="4245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147B874-5743-2538-23AD-78879B0CED1C}"/>
              </a:ext>
            </a:extLst>
          </p:cNvPr>
          <p:cNvCxnSpPr>
            <a:cxnSpLocks/>
          </p:cNvCxnSpPr>
          <p:nvPr/>
        </p:nvCxnSpPr>
        <p:spPr>
          <a:xfrm>
            <a:off x="3646577" y="3489434"/>
            <a:ext cx="0" cy="325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5AFFE3B-CFB5-960B-9EC2-08E20AC8759A}"/>
              </a:ext>
            </a:extLst>
          </p:cNvPr>
          <p:cNvCxnSpPr>
            <a:cxnSpLocks/>
          </p:cNvCxnSpPr>
          <p:nvPr/>
        </p:nvCxnSpPr>
        <p:spPr>
          <a:xfrm>
            <a:off x="2804914" y="3456709"/>
            <a:ext cx="0" cy="358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A7208D3-6537-1C5F-C340-A1422BC2B6FE}"/>
              </a:ext>
            </a:extLst>
          </p:cNvPr>
          <p:cNvCxnSpPr/>
          <p:nvPr/>
        </p:nvCxnSpPr>
        <p:spPr>
          <a:xfrm>
            <a:off x="4422482" y="3163613"/>
            <a:ext cx="777766" cy="651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64563E-5650-F513-99A1-EF887B07803A}"/>
              </a:ext>
            </a:extLst>
          </p:cNvPr>
          <p:cNvCxnSpPr>
            <a:cxnSpLocks/>
          </p:cNvCxnSpPr>
          <p:nvPr/>
        </p:nvCxnSpPr>
        <p:spPr>
          <a:xfrm flipH="1">
            <a:off x="6048465" y="3160149"/>
            <a:ext cx="839802" cy="651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1CDEDD-A3B8-BA67-C4A6-54D64A418ED9}"/>
              </a:ext>
            </a:extLst>
          </p:cNvPr>
          <p:cNvCxnSpPr>
            <a:cxnSpLocks/>
          </p:cNvCxnSpPr>
          <p:nvPr/>
        </p:nvCxnSpPr>
        <p:spPr>
          <a:xfrm>
            <a:off x="5197416" y="3815253"/>
            <a:ext cx="4245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D6998B-7EF2-6015-9090-19DF6F49477F}"/>
              </a:ext>
            </a:extLst>
          </p:cNvPr>
          <p:cNvCxnSpPr>
            <a:cxnSpLocks/>
          </p:cNvCxnSpPr>
          <p:nvPr/>
        </p:nvCxnSpPr>
        <p:spPr>
          <a:xfrm>
            <a:off x="5622010" y="3815253"/>
            <a:ext cx="4245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975EEA-CC37-70D2-E155-34DBE969A212}"/>
              </a:ext>
            </a:extLst>
          </p:cNvPr>
          <p:cNvCxnSpPr>
            <a:cxnSpLocks/>
          </p:cNvCxnSpPr>
          <p:nvPr/>
        </p:nvCxnSpPr>
        <p:spPr>
          <a:xfrm>
            <a:off x="3226676" y="2944033"/>
            <a:ext cx="0" cy="87122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CCF0D6F-7AEF-FEA5-9C67-B11674A0FC9B}"/>
              </a:ext>
            </a:extLst>
          </p:cNvPr>
          <p:cNvCxnSpPr>
            <a:cxnSpLocks/>
          </p:cNvCxnSpPr>
          <p:nvPr/>
        </p:nvCxnSpPr>
        <p:spPr>
          <a:xfrm>
            <a:off x="5622010" y="2944033"/>
            <a:ext cx="0" cy="87122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65B07D8-CCEB-D4C1-A9B4-42B5FA7E7146}"/>
              </a:ext>
            </a:extLst>
          </p:cNvPr>
          <p:cNvCxnSpPr>
            <a:cxnSpLocks/>
          </p:cNvCxnSpPr>
          <p:nvPr/>
        </p:nvCxnSpPr>
        <p:spPr>
          <a:xfrm flipH="1">
            <a:off x="2198862" y="3811789"/>
            <a:ext cx="488773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1" name="Left-Right Arrow 30">
            <a:extLst>
              <a:ext uri="{FF2B5EF4-FFF2-40B4-BE49-F238E27FC236}">
                <a16:creationId xmlns:a16="http://schemas.microsoft.com/office/drawing/2014/main" id="{7A54760D-A2D8-4798-690B-D9679E666691}"/>
              </a:ext>
            </a:extLst>
          </p:cNvPr>
          <p:cNvSpPr/>
          <p:nvPr/>
        </p:nvSpPr>
        <p:spPr>
          <a:xfrm>
            <a:off x="2802082" y="3485968"/>
            <a:ext cx="844495" cy="107625"/>
          </a:xfrm>
          <a:prstGeom prst="leftRightArrow">
            <a:avLst/>
          </a:prstGeom>
          <a:solidFill>
            <a:schemeClr val="accent1">
              <a:lumMod val="40000"/>
              <a:lumOff val="60000"/>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Right Arrow 31">
            <a:extLst>
              <a:ext uri="{FF2B5EF4-FFF2-40B4-BE49-F238E27FC236}">
                <a16:creationId xmlns:a16="http://schemas.microsoft.com/office/drawing/2014/main" id="{52E3F791-50FD-B858-7BBC-A61B47405376}"/>
              </a:ext>
            </a:extLst>
          </p:cNvPr>
          <p:cNvSpPr/>
          <p:nvPr/>
        </p:nvSpPr>
        <p:spPr>
          <a:xfrm>
            <a:off x="5202109" y="3755855"/>
            <a:ext cx="844495" cy="107625"/>
          </a:xfrm>
          <a:prstGeom prst="leftRightArrow">
            <a:avLst/>
          </a:prstGeom>
          <a:solidFill>
            <a:schemeClr val="accent1">
              <a:lumMod val="40000"/>
              <a:lumOff val="60000"/>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3C9D612-8F74-02EE-416A-1A6F1602AC9B}"/>
              </a:ext>
            </a:extLst>
          </p:cNvPr>
          <p:cNvSpPr txBox="1"/>
          <p:nvPr/>
        </p:nvSpPr>
        <p:spPr>
          <a:xfrm>
            <a:off x="2689220" y="3054867"/>
            <a:ext cx="1167307" cy="400110"/>
          </a:xfrm>
          <a:prstGeom prst="rect">
            <a:avLst/>
          </a:prstGeom>
          <a:noFill/>
        </p:spPr>
        <p:txBody>
          <a:bodyPr wrap="none" rtlCol="0">
            <a:spAutoFit/>
          </a:bodyPr>
          <a:lstStyle/>
          <a:p>
            <a:pPr algn="ctr"/>
            <a:r>
              <a:rPr lang="en-US" sz="1000" dirty="0" err="1"/>
              <a:t>Deadband</a:t>
            </a:r>
            <a:r>
              <a:rPr lang="en-US" sz="1000" dirty="0"/>
              <a:t> position</a:t>
            </a:r>
          </a:p>
          <a:p>
            <a:pPr algn="ctr"/>
            <a:r>
              <a:rPr lang="en-US" sz="1000" dirty="0"/>
              <a:t>Old</a:t>
            </a:r>
          </a:p>
        </p:txBody>
      </p:sp>
      <p:sp>
        <p:nvSpPr>
          <p:cNvPr id="34" name="TextBox 33">
            <a:extLst>
              <a:ext uri="{FF2B5EF4-FFF2-40B4-BE49-F238E27FC236}">
                <a16:creationId xmlns:a16="http://schemas.microsoft.com/office/drawing/2014/main" id="{5A4C7399-6EA8-E6D2-35BA-DE2DC5435E34}"/>
              </a:ext>
            </a:extLst>
          </p:cNvPr>
          <p:cNvSpPr txBox="1"/>
          <p:nvPr/>
        </p:nvSpPr>
        <p:spPr>
          <a:xfrm>
            <a:off x="5038356" y="3054867"/>
            <a:ext cx="1167307" cy="400110"/>
          </a:xfrm>
          <a:prstGeom prst="rect">
            <a:avLst/>
          </a:prstGeom>
          <a:noFill/>
        </p:spPr>
        <p:txBody>
          <a:bodyPr wrap="none" rtlCol="0">
            <a:spAutoFit/>
          </a:bodyPr>
          <a:lstStyle/>
          <a:p>
            <a:pPr algn="ctr"/>
            <a:r>
              <a:rPr lang="en-US" sz="1000" dirty="0" err="1"/>
              <a:t>Deadband</a:t>
            </a:r>
            <a:r>
              <a:rPr lang="en-US" sz="1000" dirty="0"/>
              <a:t> position</a:t>
            </a:r>
          </a:p>
          <a:p>
            <a:pPr algn="ctr"/>
            <a:r>
              <a:rPr lang="en-US" sz="1000" dirty="0"/>
              <a:t>New</a:t>
            </a:r>
          </a:p>
        </p:txBody>
      </p:sp>
    </p:spTree>
    <p:extLst>
      <p:ext uri="{BB962C8B-B14F-4D97-AF65-F5344CB8AC3E}">
        <p14:creationId xmlns:p14="http://schemas.microsoft.com/office/powerpoint/2010/main" val="2504700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9B69-BE54-DC6F-32B7-6FB6A4BEBDD8}"/>
              </a:ext>
            </a:extLst>
          </p:cNvPr>
          <p:cNvSpPr>
            <a:spLocks noGrp="1"/>
          </p:cNvSpPr>
          <p:nvPr>
            <p:ph type="title"/>
          </p:nvPr>
        </p:nvSpPr>
        <p:spPr/>
        <p:txBody>
          <a:bodyPr/>
          <a:lstStyle/>
          <a:p>
            <a:r>
              <a:rPr lang="en-US" dirty="0"/>
              <a:t>New software: improved teleoperation</a:t>
            </a:r>
          </a:p>
        </p:txBody>
      </p:sp>
      <p:sp>
        <p:nvSpPr>
          <p:cNvPr id="3" name="Content Placeholder 2">
            <a:extLst>
              <a:ext uri="{FF2B5EF4-FFF2-40B4-BE49-F238E27FC236}">
                <a16:creationId xmlns:a16="http://schemas.microsoft.com/office/drawing/2014/main" id="{8C48CD5A-CE7F-B4C9-A9E9-F27AE033E0E6}"/>
              </a:ext>
            </a:extLst>
          </p:cNvPr>
          <p:cNvSpPr>
            <a:spLocks noGrp="1"/>
          </p:cNvSpPr>
          <p:nvPr>
            <p:ph idx="1"/>
          </p:nvPr>
        </p:nvSpPr>
        <p:spPr>
          <a:xfrm>
            <a:off x="838200" y="1551463"/>
            <a:ext cx="10515600" cy="4684494"/>
          </a:xfrm>
        </p:spPr>
        <p:txBody>
          <a:bodyPr>
            <a:normAutofit fontScale="92500" lnSpcReduction="10000"/>
          </a:bodyPr>
          <a:lstStyle/>
          <a:p>
            <a:r>
              <a:rPr lang="en-US" dirty="0">
                <a:cs typeface="Courier New" panose="02070309020205020404" pitchFamily="49" charset="0"/>
              </a:rPr>
              <a:t>Simple unidirectional, position-based teleoperation without haptic feedback</a:t>
            </a:r>
          </a:p>
          <a:p>
            <a:r>
              <a:rPr lang="en-US" dirty="0"/>
              <a:t>Updated to use the MTM cartesian position </a:t>
            </a:r>
            <a:r>
              <a:rPr lang="en-US" b="1" dirty="0"/>
              <a:t>and velocity</a:t>
            </a:r>
            <a:r>
              <a:rPr lang="en-US" dirty="0"/>
              <a:t> to send a position </a:t>
            </a:r>
            <a:r>
              <a:rPr lang="en-US" b="1" dirty="0"/>
              <a:t>and velocity</a:t>
            </a:r>
            <a:r>
              <a:rPr lang="en-US" dirty="0"/>
              <a:t> goal to the PSM</a:t>
            </a:r>
          </a:p>
          <a:p>
            <a:endParaRPr lang="en-US" dirty="0"/>
          </a:p>
          <a:p>
            <a:endParaRPr lang="en-US" dirty="0"/>
          </a:p>
          <a:p>
            <a:endParaRPr lang="en-US" dirty="0"/>
          </a:p>
          <a:p>
            <a:endParaRPr lang="en-US" dirty="0"/>
          </a:p>
          <a:p>
            <a:r>
              <a:rPr lang="en-US" dirty="0"/>
              <a:t>Promising results: “latency” between MTM and PSM down from</a:t>
            </a:r>
          </a:p>
          <a:p>
            <a:pPr lvl="1"/>
            <a:r>
              <a:rPr lang="en-US" dirty="0"/>
              <a:t>~100ms to ~60ms with better PID gains</a:t>
            </a:r>
          </a:p>
          <a:p>
            <a:pPr lvl="1"/>
            <a:r>
              <a:rPr lang="en-US" dirty="0"/>
              <a:t>~60ms to ~10ms with cartesian velocity</a:t>
            </a:r>
          </a:p>
        </p:txBody>
      </p:sp>
      <p:graphicFrame>
        <p:nvGraphicFramePr>
          <p:cNvPr id="15" name="Diagram 14">
            <a:extLst>
              <a:ext uri="{FF2B5EF4-FFF2-40B4-BE49-F238E27FC236}">
                <a16:creationId xmlns:a16="http://schemas.microsoft.com/office/drawing/2014/main" id="{C500558A-C204-6409-9C04-753AB29522A8}"/>
              </a:ext>
            </a:extLst>
          </p:cNvPr>
          <p:cNvGraphicFramePr/>
          <p:nvPr>
            <p:extLst>
              <p:ext uri="{D42A27DB-BD31-4B8C-83A1-F6EECF244321}">
                <p14:modId xmlns:p14="http://schemas.microsoft.com/office/powerpoint/2010/main" val="627361820"/>
              </p:ext>
            </p:extLst>
          </p:nvPr>
        </p:nvGraphicFramePr>
        <p:xfrm>
          <a:off x="680884" y="2877026"/>
          <a:ext cx="11157154" cy="2198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9985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Discussion</a:t>
            </a:r>
          </a:p>
        </p:txBody>
      </p:sp>
    </p:spTree>
    <p:extLst>
      <p:ext uri="{BB962C8B-B14F-4D97-AF65-F5344CB8AC3E}">
        <p14:creationId xmlns:p14="http://schemas.microsoft.com/office/powerpoint/2010/main" val="1150507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71450"/>
            <a:ext cx="9305925" cy="33534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5" y="3629713"/>
            <a:ext cx="9305925" cy="3025176"/>
          </a:xfrm>
          <a:prstGeom prst="rect">
            <a:avLst/>
          </a:prstGeom>
        </p:spPr>
      </p:pic>
      <p:sp>
        <p:nvSpPr>
          <p:cNvPr id="8" name="TextBox 7"/>
          <p:cNvSpPr txBox="1"/>
          <p:nvPr/>
        </p:nvSpPr>
        <p:spPr>
          <a:xfrm>
            <a:off x="9163050" y="4914900"/>
            <a:ext cx="2581275" cy="1569660"/>
          </a:xfrm>
          <a:prstGeom prst="rect">
            <a:avLst/>
          </a:prstGeom>
          <a:noFill/>
          <a:ln>
            <a:solidFill>
              <a:schemeClr val="tx1"/>
            </a:solidFill>
          </a:ln>
        </p:spPr>
        <p:txBody>
          <a:bodyPr wrap="square" rtlCol="0">
            <a:spAutoFit/>
          </a:bodyPr>
          <a:lstStyle/>
          <a:p>
            <a:r>
              <a:rPr lang="en-US" sz="1600" dirty="0"/>
              <a:t>Organizing Committee:</a:t>
            </a:r>
          </a:p>
          <a:p>
            <a:pPr marL="285750" indent="-285750">
              <a:buFont typeface="Arial" panose="020B0604020202020204" pitchFamily="34" charset="0"/>
              <a:buChar char="•"/>
            </a:pPr>
            <a:r>
              <a:rPr lang="en-US" sz="1600" dirty="0" err="1"/>
              <a:t>Xiaomei</a:t>
            </a:r>
            <a:r>
              <a:rPr lang="en-US" sz="1600" dirty="0"/>
              <a:t> Wang, UHK</a:t>
            </a:r>
          </a:p>
          <a:p>
            <a:pPr marL="285750" indent="-285750">
              <a:buFont typeface="Arial" panose="020B0604020202020204" pitchFamily="34" charset="0"/>
              <a:buChar char="•"/>
            </a:pPr>
            <a:r>
              <a:rPr lang="en-US" sz="1600" dirty="0" err="1"/>
              <a:t>Ka-Wai</a:t>
            </a:r>
            <a:r>
              <a:rPr lang="en-US" sz="1600" dirty="0"/>
              <a:t> Kwok, UHK</a:t>
            </a:r>
          </a:p>
          <a:p>
            <a:pPr marL="285750" indent="-285750">
              <a:buFont typeface="Arial" panose="020B0604020202020204" pitchFamily="34" charset="0"/>
              <a:buChar char="•"/>
            </a:pPr>
            <a:r>
              <a:rPr lang="en-US" sz="1600" dirty="0"/>
              <a:t>Qi Dou, CUHK</a:t>
            </a:r>
          </a:p>
          <a:p>
            <a:pPr marL="285750" indent="-285750">
              <a:buFont typeface="Arial" panose="020B0604020202020204" pitchFamily="34" charset="0"/>
              <a:buChar char="•"/>
            </a:pPr>
            <a:r>
              <a:rPr lang="en-US" sz="1600" dirty="0"/>
              <a:t>Iulian </a:t>
            </a:r>
            <a:r>
              <a:rPr lang="en-US" sz="1600" dirty="0" err="1"/>
              <a:t>Iordachita</a:t>
            </a:r>
            <a:r>
              <a:rPr lang="en-US" sz="1600" dirty="0"/>
              <a:t>, JHU</a:t>
            </a:r>
          </a:p>
          <a:p>
            <a:pPr marL="285750" indent="-285750">
              <a:buFont typeface="Arial" panose="020B0604020202020204" pitchFamily="34" charset="0"/>
              <a:buChar char="•"/>
            </a:pPr>
            <a:r>
              <a:rPr lang="en-US" sz="1600" dirty="0"/>
              <a:t>Peter Kazanzides, JHU</a:t>
            </a:r>
          </a:p>
        </p:txBody>
      </p:sp>
    </p:spTree>
    <p:extLst>
      <p:ext uri="{BB962C8B-B14F-4D97-AF65-F5344CB8AC3E}">
        <p14:creationId xmlns:p14="http://schemas.microsoft.com/office/powerpoint/2010/main" val="23364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ISMR 2023 Workshop Proposal</a:t>
            </a:r>
          </a:p>
        </p:txBody>
      </p:sp>
      <p:sp>
        <p:nvSpPr>
          <p:cNvPr id="3" name="Text Placeholder 2"/>
          <p:cNvSpPr>
            <a:spLocks noGrp="1"/>
          </p:cNvSpPr>
          <p:nvPr>
            <p:ph type="body" idx="1"/>
          </p:nvPr>
        </p:nvSpPr>
        <p:spPr/>
        <p:txBody>
          <a:bodyPr/>
          <a:lstStyle/>
          <a:p>
            <a:r>
              <a:rPr lang="en-US" dirty="0"/>
              <a:t>Hands-On Machine Learning in Simulation and Reality with the da Vinci Research Kit</a:t>
            </a:r>
          </a:p>
          <a:p>
            <a:pPr lvl="1"/>
            <a:r>
              <a:rPr lang="en-US" dirty="0"/>
              <a:t>Half-day workshop, April 19, 2023 (if accepted)</a:t>
            </a:r>
          </a:p>
          <a:p>
            <a:pPr lvl="1"/>
            <a:r>
              <a:rPr lang="en-US" dirty="0"/>
              <a:t>Planning to bring dVRK PSM(s) to workshop</a:t>
            </a:r>
          </a:p>
          <a:p>
            <a:pPr lvl="1"/>
            <a:r>
              <a:rPr lang="en-US" dirty="0"/>
              <a:t>Will solicit abstracts for poster presentation</a:t>
            </a:r>
          </a:p>
          <a:p>
            <a:pPr lvl="1"/>
            <a:r>
              <a:rPr lang="en-US" dirty="0"/>
              <a:t>Organizers:  Peter Kazanzides, Adnan </a:t>
            </a:r>
            <a:r>
              <a:rPr lang="en-US" dirty="0" err="1"/>
              <a:t>Munawar</a:t>
            </a:r>
            <a:r>
              <a:rPr lang="en-US" dirty="0"/>
              <a:t>, Greg Fischer, </a:t>
            </a:r>
            <a:r>
              <a:rPr lang="en-US" dirty="0" err="1"/>
              <a:t>Jie</a:t>
            </a:r>
            <a:r>
              <a:rPr lang="en-US" dirty="0"/>
              <a:t> Ying Wu</a:t>
            </a:r>
          </a:p>
        </p:txBody>
      </p:sp>
    </p:spTree>
    <p:extLst>
      <p:ext uri="{BB962C8B-B14F-4D97-AF65-F5344CB8AC3E}">
        <p14:creationId xmlns:p14="http://schemas.microsoft.com/office/powerpoint/2010/main" val="1864034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Raven/dVRK Research Symposium</a:t>
            </a:r>
            <a:endParaRPr/>
          </a:p>
        </p:txBody>
      </p:sp>
      <p:sp>
        <p:nvSpPr>
          <p:cNvPr id="313" name="Google Shape;313;p32"/>
          <p:cNvSpPr txBox="1">
            <a:spLocks noGrp="1"/>
          </p:cNvSpPr>
          <p:nvPr>
            <p:ph type="body" idx="1"/>
          </p:nvPr>
        </p:nvSpPr>
        <p:spPr>
          <a:xfrm>
            <a:off x="838200" y="1758225"/>
            <a:ext cx="10515600" cy="9936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SzPts val="1800"/>
              <a:buChar char="•"/>
            </a:pPr>
            <a:r>
              <a:rPr lang="en-US" dirty="0"/>
              <a:t>Nothing scheduled since 2021</a:t>
            </a:r>
          </a:p>
          <a:p>
            <a:pPr marL="457200" lvl="0" indent="-342900" algn="l" rtl="0">
              <a:lnSpc>
                <a:spcPct val="90000"/>
              </a:lnSpc>
              <a:spcBef>
                <a:spcPts val="1000"/>
              </a:spcBef>
              <a:spcAft>
                <a:spcPts val="0"/>
              </a:spcAft>
              <a:buSzPts val="1800"/>
              <a:buChar char="•"/>
            </a:pPr>
            <a:r>
              <a:rPr lang="en-US" dirty="0"/>
              <a:t>Does anyone want to continue this format?</a:t>
            </a:r>
            <a:endParaRPr dirty="0"/>
          </a:p>
        </p:txBody>
      </p:sp>
      <p:pic>
        <p:nvPicPr>
          <p:cNvPr id="314" name="Google Shape;314;p32"/>
          <p:cNvPicPr preferRelativeResize="0"/>
          <p:nvPr/>
        </p:nvPicPr>
        <p:blipFill>
          <a:blip r:embed="rId3">
            <a:extLst>
              <a:ext uri="{28A0092B-C50C-407E-A947-70E740481C1C}">
                <a14:useLocalDpi xmlns:a14="http://schemas.microsoft.com/office/drawing/2010/main" val="0"/>
              </a:ext>
            </a:extLst>
          </a:blip>
          <a:stretch>
            <a:fillRect/>
          </a:stretch>
        </p:blipFill>
        <p:spPr>
          <a:xfrm>
            <a:off x="1316292" y="3250274"/>
            <a:ext cx="9332432" cy="3328350"/>
          </a:xfrm>
          <a:prstGeom prst="rect">
            <a:avLst/>
          </a:prstGeom>
          <a:noFill/>
          <a:ln>
            <a:noFill/>
          </a:ln>
        </p:spPr>
      </p:pic>
      <p:sp>
        <p:nvSpPr>
          <p:cNvPr id="315" name="Google Shape;315;p32"/>
          <p:cNvSpPr txBox="1"/>
          <p:nvPr/>
        </p:nvSpPr>
        <p:spPr>
          <a:xfrm>
            <a:off x="1558650" y="2819225"/>
            <a:ext cx="7698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u="sng" dirty="0">
                <a:solidFill>
                  <a:schemeClr val="hlink"/>
                </a:solidFill>
                <a:hlinkClick r:id="rId4"/>
              </a:rPr>
              <a:t>https://collaborative-robotics.github.io/crtk-2021-research-symposium.html</a:t>
            </a:r>
            <a:endParaRPr sz="1600" b="1" dirty="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Presentation</a:t>
            </a:r>
          </a:p>
        </p:txBody>
      </p:sp>
      <p:sp>
        <p:nvSpPr>
          <p:cNvPr id="3" name="Text Placeholder 2"/>
          <p:cNvSpPr>
            <a:spLocks noGrp="1"/>
          </p:cNvSpPr>
          <p:nvPr>
            <p:ph type="body" idx="1"/>
          </p:nvPr>
        </p:nvSpPr>
        <p:spPr/>
        <p:txBody>
          <a:bodyPr/>
          <a:lstStyle/>
          <a:p>
            <a:r>
              <a:rPr lang="en-US" dirty="0"/>
              <a:t>Pietro </a:t>
            </a:r>
            <a:r>
              <a:rPr lang="en-US" dirty="0" err="1"/>
              <a:t>Valdastri</a:t>
            </a:r>
            <a:r>
              <a:rPr lang="en-US" dirty="0"/>
              <a:t>, Univ. of Leeds</a:t>
            </a:r>
          </a:p>
        </p:txBody>
      </p:sp>
    </p:spTree>
    <p:extLst>
      <p:ext uri="{BB962C8B-B14F-4D97-AF65-F5344CB8AC3E}">
        <p14:creationId xmlns:p14="http://schemas.microsoft.com/office/powerpoint/2010/main" val="2267850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dVRK / dVRK-Si Hardware Overview</a:t>
            </a:r>
          </a:p>
        </p:txBody>
      </p:sp>
      <p:sp>
        <p:nvSpPr>
          <p:cNvPr id="3" name="Text Placeholder 2"/>
          <p:cNvSpPr>
            <a:spLocks noGrp="1"/>
          </p:cNvSpPr>
          <p:nvPr>
            <p:ph type="body" idx="1"/>
          </p:nvPr>
        </p:nvSpPr>
        <p:spPr/>
        <p:txBody>
          <a:bodyPr/>
          <a:lstStyle/>
          <a:p>
            <a:r>
              <a:rPr lang="en-US" dirty="0"/>
              <a:t>da Vinci Systems and dVRK Controllers</a:t>
            </a:r>
          </a:p>
          <a:p>
            <a:r>
              <a:rPr lang="en-US" dirty="0"/>
              <a:t>Anatomy of da Vinci S / Si</a:t>
            </a:r>
          </a:p>
          <a:p>
            <a:r>
              <a:rPr lang="en-US" dirty="0"/>
              <a:t>dVRK-Si requirements and approach</a:t>
            </a:r>
          </a:p>
          <a:p>
            <a:r>
              <a:rPr lang="en-US" dirty="0"/>
              <a:t>Controller evolution (i.e., “how the dVRK-Si controller and the global chip shortage led to an improved dVRK controller”)</a:t>
            </a:r>
          </a:p>
          <a:p>
            <a:r>
              <a:rPr lang="en-US" dirty="0"/>
              <a:t>dVRK / dVRK-Si controller layout</a:t>
            </a:r>
          </a:p>
          <a:p>
            <a:pPr lvl="1"/>
            <a:r>
              <a:rPr lang="en-US" dirty="0"/>
              <a:t>Introducing the new dVRK controller design (DQLA)</a:t>
            </a:r>
          </a:p>
          <a:p>
            <a:endParaRPr lang="en-US" dirty="0"/>
          </a:p>
        </p:txBody>
      </p:sp>
    </p:spTree>
    <p:extLst>
      <p:ext uri="{BB962C8B-B14F-4D97-AF65-F5344CB8AC3E}">
        <p14:creationId xmlns:p14="http://schemas.microsoft.com/office/powerpoint/2010/main" val="234217411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1955</TotalTime>
  <Words>2617</Words>
  <Application>Microsoft Macintosh PowerPoint</Application>
  <PresentationFormat>Widescreen</PresentationFormat>
  <Paragraphs>598</Paragraphs>
  <Slides>42</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Courier New</vt:lpstr>
      <vt:lpstr>Helvetica Neue</vt:lpstr>
      <vt:lpstr>Office Theme</vt:lpstr>
      <vt:lpstr>dVRK PI Meeting</vt:lpstr>
      <vt:lpstr>Agenda</vt:lpstr>
      <vt:lpstr>Announcements</vt:lpstr>
      <vt:lpstr>AccelNet Surgical Robotics Challenge</vt:lpstr>
      <vt:lpstr>PowerPoint Presentation</vt:lpstr>
      <vt:lpstr>ISMR 2023 Workshop Proposal</vt:lpstr>
      <vt:lpstr>Raven/dVRK Research Symposium</vt:lpstr>
      <vt:lpstr>Community Presentation</vt:lpstr>
      <vt:lpstr>dVRK / dVRK-Si Hardware Overview</vt:lpstr>
      <vt:lpstr>da Vinci Systems and dVRK Controllers</vt:lpstr>
      <vt:lpstr>Anatomy of da Vinci S/Si</vt:lpstr>
      <vt:lpstr>dVRK-Si Controller Requirements</vt:lpstr>
      <vt:lpstr>dVRK-Si Approach</vt:lpstr>
      <vt:lpstr>Controller Evolution</vt:lpstr>
      <vt:lpstr>dVRK-Si Controller</vt:lpstr>
      <vt:lpstr>dVRK Controller (current design)</vt:lpstr>
      <vt:lpstr>dVRK Controller (new DQLA design)</vt:lpstr>
      <vt:lpstr>dVRK Controller: Original vs DQLA</vt:lpstr>
      <vt:lpstr>dVRK / dVRK-Si Hardware Details</vt:lpstr>
      <vt:lpstr>FPGA V3.1</vt:lpstr>
      <vt:lpstr>Network Connections</vt:lpstr>
      <vt:lpstr>QLA V1.6</vt:lpstr>
      <vt:lpstr>Possible QLA problem (prior to Rev 1.6)</vt:lpstr>
      <vt:lpstr>dVRK-Si electronics </vt:lpstr>
      <vt:lpstr>dVRK-Si Controller</vt:lpstr>
      <vt:lpstr>dVRK-Si cables</vt:lpstr>
      <vt:lpstr>ESPM </vt:lpstr>
      <vt:lpstr>ESPM Programmer</vt:lpstr>
      <vt:lpstr>Si SUJ</vt:lpstr>
      <vt:lpstr>Si SUJ</vt:lpstr>
      <vt:lpstr>Dual QLA (DQLA) Design</vt:lpstr>
      <vt:lpstr>Dual QLA (DQLA) Design</vt:lpstr>
      <vt:lpstr>Firmware Configurations</vt:lpstr>
      <vt:lpstr>Controller Build #9 Status</vt:lpstr>
      <vt:lpstr>dVRK Software Updates</vt:lpstr>
      <vt:lpstr>New software for new hardware</vt:lpstr>
      <vt:lpstr>New software for new OS/ROS</vt:lpstr>
      <vt:lpstr>New software to fix the existing one</vt:lpstr>
      <vt:lpstr>New software: better control</vt:lpstr>
      <vt:lpstr>New software: improved PID</vt:lpstr>
      <vt:lpstr>New software: improved teleoperation</vt:lpstr>
      <vt:lpstr>Open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dVRK PI Meeing</dc:title>
  <cp:lastModifiedBy>Anton Deguet</cp:lastModifiedBy>
  <cp:revision>56</cp:revision>
  <dcterms:modified xsi:type="dcterms:W3CDTF">2023-07-26T15:02:24Z</dcterms:modified>
</cp:coreProperties>
</file>