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5" r:id="rId4"/>
    <p:sldId id="386" r:id="rId5"/>
    <p:sldId id="276" r:id="rId6"/>
    <p:sldId id="357" r:id="rId7"/>
    <p:sldId id="377" r:id="rId8"/>
    <p:sldId id="378" r:id="rId9"/>
    <p:sldId id="387" r:id="rId10"/>
    <p:sldId id="379" r:id="rId11"/>
    <p:sldId id="380" r:id="rId12"/>
    <p:sldId id="381" r:id="rId13"/>
    <p:sldId id="376" r:id="rId14"/>
    <p:sldId id="323" r:id="rId15"/>
    <p:sldId id="374" r:id="rId16"/>
    <p:sldId id="375" r:id="rId17"/>
    <p:sldId id="383" r:id="rId18"/>
    <p:sldId id="335" r:id="rId19"/>
    <p:sldId id="382" r:id="rId20"/>
    <p:sldId id="400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8" r:id="rId30"/>
    <p:sldId id="399" r:id="rId31"/>
    <p:sldId id="366" r:id="rId32"/>
    <p:sldId id="385" r:id="rId33"/>
    <p:sldId id="367" r:id="rId34"/>
    <p:sldId id="368" r:id="rId35"/>
    <p:sldId id="369" r:id="rId36"/>
    <p:sldId id="370" r:id="rId37"/>
    <p:sldId id="371" r:id="rId38"/>
    <p:sldId id="384" r:id="rId39"/>
    <p:sldId id="396" r:id="rId40"/>
    <p:sldId id="397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2FD46E-A997-4ED4-83DA-4E08F5E14092}">
  <a:tblStyle styleId="{302FD46E-A997-4ED4-83DA-4E08F5E140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8E506AA9-E2D1-FB63-84C3-65EA7BE4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E10726C4-F2FA-F3A6-A3AA-35D5F30E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3FC09AFF-EF25-D5E1-014C-1732C43B2F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63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505549F3-C508-E867-004F-1CDAEF636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5C4916B9-0E7C-E027-92D2-B6269F1628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598C775-00FD-DC82-6A33-18FEB910F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7FAF2DE7-0AEA-726C-47D8-0013323C7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19C60254-EC84-EEB4-C7A3-51F9260E8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F7AD6C60-FE0F-5AE3-F810-4B72A970B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06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F5605C7-46FB-AA3B-66E4-1BFA75B1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2FC06C9-3722-B663-3F90-CB1B3EDCE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76C8A77F-B730-4F29-6E0D-68CC41B7F2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47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61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AEC42B12-1649-9767-575B-F5833A16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A595CC13-AB33-BBE5-F7D3-38C6B0E65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355EA759-D92E-35BC-19A2-76EC46DE88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0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E3132D34-DE62-03B9-C5C0-587130C5F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9D7B62EB-D122-3BFB-10AC-B0663FFB0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6BF867C9-F62B-175D-D724-45C64212FC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34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7F3F2659-0D28-6287-6467-599622D66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1E718641-3AC6-D8B6-A6A7-C5571B51AA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A6130A89-96EB-45F7-53AD-BE6E8AFBD1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23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B42AFCFE-4A1B-A761-36CF-71AF8430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7F9B5268-0A17-FA60-9186-CAAE11A47A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2C63A7CC-C345-AE11-DEB2-F6E041282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6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9A457856-399D-A06B-59F6-AF9DE5DC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69026F44-7165-4448-31FB-2C02F1E952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86DBC59C-0403-3671-C68C-5EAE0C5D6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6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hu-cisst/mechatronics-embedd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vrk-confi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vrk.readthedocs.io/en/latest/pages/references/links.html#documents" TargetMode="External"/><Relationship Id="rId4" Type="http://schemas.openxmlformats.org/officeDocument/2006/relationships/hyperlink" Target="https://www.youtube.com/@dvrk-robo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vrk.readthedocs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501.19058" TargetMode="External"/><Relationship Id="rId4" Type="http://schemas.openxmlformats.org/officeDocument/2006/relationships/hyperlink" Target="https://github.com/jackzhy96/dVRK_Si_PSM_gravity_compensatio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endanburkhart/sawIntuitiveResearchKit/tree/feature-bilateral-teleop/ros/examples/bilateralTeleo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dVRK PI / User Group Meeting</a:t>
            </a:r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1524000" y="4352925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smtClean="0"/>
              <a:t>February 13, 2025</a:t>
            </a:r>
            <a:endParaRPr lang="en-US"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(online)</a:t>
            </a:r>
            <a:endParaRPr sz="3200" dirty="0"/>
          </a:p>
        </p:txBody>
      </p:sp>
      <p:pic>
        <p:nvPicPr>
          <p:cNvPr id="90" name="Google Shape;90;p14" descr="dVRK-squar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1383" y="4749442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dVRK-Si Setup Joints: Current Design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15886"/>
            <a:ext cx="5467350" cy="4728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576" y="5112834"/>
            <a:ext cx="53625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design uses custom </a:t>
            </a:r>
            <a:r>
              <a:rPr lang="en-US" sz="1600" dirty="0" err="1" smtClean="0"/>
              <a:t>dESSJ</a:t>
            </a:r>
            <a:r>
              <a:rPr lang="en-US" sz="1600" dirty="0" smtClean="0"/>
              <a:t> in place of ISI ESSJ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Pass-through for LVDS data to/from ESPM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Arduino acquires SUJ pots and sends to PC via Bluetooth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600" dirty="0" smtClean="0"/>
              <a:t>Encountering issues with Bluetooth connectivity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32" y="1690688"/>
            <a:ext cx="3461566" cy="32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dVRK-Si Setup Joints: New Design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7"/>
            <a:ext cx="10515600" cy="1741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Reuse ESSJ (reprogram with new firmware)</a:t>
            </a:r>
          </a:p>
          <a:p>
            <a:pPr lvl="1"/>
            <a:r>
              <a:rPr lang="en-US" sz="2000" dirty="0" smtClean="0"/>
              <a:t>Simpler to set up (do not need to replace boards)</a:t>
            </a:r>
          </a:p>
          <a:p>
            <a:pPr lvl="1"/>
            <a:r>
              <a:rPr lang="en-US" sz="2000" dirty="0" smtClean="0"/>
              <a:t>SUJ pots will be added to LVDS data stream (no Bluetooth)</a:t>
            </a:r>
          </a:p>
          <a:p>
            <a:pPr lvl="1"/>
            <a:r>
              <a:rPr lang="en-US" sz="2000" dirty="0" smtClean="0"/>
              <a:t>Higher-resolution ADC for pots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66431" y="4545966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ESSJ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7670779" y="5336541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dSIB</a:t>
            </a:r>
            <a:r>
              <a:rPr lang="en-US" sz="1200" b="1" dirty="0" smtClean="0"/>
              <a:t>-Si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318354" y="5617528"/>
            <a:ext cx="18097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dVRK-Si Controller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0091141" y="5336540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dESSJ</a:t>
            </a:r>
            <a:r>
              <a:rPr lang="en-US" sz="1200" b="1" dirty="0" smtClean="0"/>
              <a:t>-Z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8886048" y="4541203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pgm</a:t>
            </a:r>
            <a:endParaRPr lang="en-US" sz="1200" b="1" dirty="0"/>
          </a:p>
        </p:txBody>
      </p:sp>
      <p:cxnSp>
        <p:nvCxnSpPr>
          <p:cNvPr id="14" name="Straight Arrow Connector 13"/>
          <p:cNvCxnSpPr>
            <a:stCxn id="12" idx="1"/>
            <a:endCxn id="8" idx="3"/>
          </p:cNvCxnSpPr>
          <p:nvPr/>
        </p:nvCxnSpPr>
        <p:spPr>
          <a:xfrm flipH="1">
            <a:off x="8647506" y="4686460"/>
            <a:ext cx="2385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8156969" y="4826954"/>
            <a:ext cx="4348" cy="509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66431" y="3410523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ESPM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8869790" y="3395751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pgm</a:t>
            </a:r>
            <a:endParaRPr lang="en-US" sz="1200" b="1" dirty="0"/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flipH="1">
            <a:off x="8647506" y="3541008"/>
            <a:ext cx="222284" cy="10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8" idx="0"/>
          </p:cNvCxnSpPr>
          <p:nvPr/>
        </p:nvCxnSpPr>
        <p:spPr>
          <a:xfrm>
            <a:off x="8156969" y="3691511"/>
            <a:ext cx="0" cy="854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60741" y="4402575"/>
            <a:ext cx="2685916" cy="12149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9" idx="3"/>
            <a:endCxn id="11" idx="1"/>
          </p:cNvCxnSpPr>
          <p:nvPr/>
        </p:nvCxnSpPr>
        <p:spPr>
          <a:xfrm flipV="1">
            <a:off x="8651854" y="5477034"/>
            <a:ext cx="143928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60740" y="6057511"/>
            <a:ext cx="216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per arm (PSMs, ECM)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859434" y="6057511"/>
            <a:ext cx="137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per system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9859434" y="4630604"/>
            <a:ext cx="1391871" cy="102026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34118" y="3972679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LVDS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34118" y="4920861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LVDS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93328" y="6173138"/>
            <a:ext cx="216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per arm (PSMs, ECM)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664735" y="5369878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dESSJ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464" y="6113515"/>
            <a:ext cx="137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per system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6860741" y="3271843"/>
            <a:ext cx="2685916" cy="10467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929414" y="4630604"/>
            <a:ext cx="127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SUJ Z-axis pots</a:t>
            </a:r>
            <a:endParaRPr lang="en-US" sz="1200" b="1" dirty="0"/>
          </a:p>
        </p:txBody>
      </p:sp>
      <p:cxnSp>
        <p:nvCxnSpPr>
          <p:cNvPr id="46" name="Straight Arrow Connector 45"/>
          <p:cNvCxnSpPr>
            <a:stCxn id="45" idx="2"/>
            <a:endCxn id="11" idx="0"/>
          </p:cNvCxnSpPr>
          <p:nvPr/>
        </p:nvCxnSpPr>
        <p:spPr>
          <a:xfrm>
            <a:off x="10569299" y="5092269"/>
            <a:ext cx="12380" cy="244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15387" y="4639874"/>
            <a:ext cx="127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SUJ Z-axis pots</a:t>
            </a:r>
            <a:endParaRPr lang="en-US" sz="1200" b="1" dirty="0"/>
          </a:p>
        </p:txBody>
      </p:sp>
      <p:cxnSp>
        <p:nvCxnSpPr>
          <p:cNvPr id="55" name="Straight Arrow Connector 54"/>
          <p:cNvCxnSpPr>
            <a:stCxn id="53" idx="2"/>
            <a:endCxn id="41" idx="0"/>
          </p:cNvCxnSpPr>
          <p:nvPr/>
        </p:nvCxnSpPr>
        <p:spPr>
          <a:xfrm>
            <a:off x="4155272" y="5101539"/>
            <a:ext cx="1" cy="26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476940" y="4639874"/>
            <a:ext cx="1502168" cy="10552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79114" y="4630605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dESSJ</a:t>
            </a:r>
            <a:endParaRPr lang="en-US" sz="1200" b="1" dirty="0"/>
          </a:p>
        </p:txBody>
      </p:sp>
      <p:sp>
        <p:nvSpPr>
          <p:cNvPr id="61" name="Rectangle 60"/>
          <p:cNvSpPr/>
          <p:nvPr/>
        </p:nvSpPr>
        <p:spPr>
          <a:xfrm>
            <a:off x="1383462" y="5421180"/>
            <a:ext cx="981075" cy="2809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dSIB</a:t>
            </a:r>
            <a:r>
              <a:rPr lang="en-US" sz="1200" b="1" dirty="0" smtClean="0"/>
              <a:t>-Si</a:t>
            </a:r>
            <a:endParaRPr lang="en-US" sz="1200" b="1" dirty="0"/>
          </a:p>
        </p:txBody>
      </p:sp>
      <p:sp>
        <p:nvSpPr>
          <p:cNvPr id="62" name="Rectangle 61"/>
          <p:cNvSpPr/>
          <p:nvPr/>
        </p:nvSpPr>
        <p:spPr>
          <a:xfrm>
            <a:off x="1031037" y="5702167"/>
            <a:ext cx="1809750" cy="3143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dVRK-Si Controller</a:t>
            </a:r>
            <a:endParaRPr lang="en-US" sz="1200" b="1" dirty="0"/>
          </a:p>
        </p:txBody>
      </p:sp>
      <p:cxnSp>
        <p:nvCxnSpPr>
          <p:cNvPr id="65" name="Straight Arrow Connector 64"/>
          <p:cNvCxnSpPr>
            <a:stCxn id="60" idx="2"/>
            <a:endCxn id="61" idx="0"/>
          </p:cNvCxnSpPr>
          <p:nvPr/>
        </p:nvCxnSpPr>
        <p:spPr>
          <a:xfrm>
            <a:off x="1869652" y="4911593"/>
            <a:ext cx="4348" cy="509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79114" y="3499924"/>
            <a:ext cx="981075" cy="280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ESPM</a:t>
            </a:r>
            <a:endParaRPr lang="en-US" sz="1200" b="1" dirty="0"/>
          </a:p>
        </p:txBody>
      </p:sp>
      <p:sp>
        <p:nvSpPr>
          <p:cNvPr id="67" name="Rectangle 66"/>
          <p:cNvSpPr/>
          <p:nvPr/>
        </p:nvSpPr>
        <p:spPr>
          <a:xfrm>
            <a:off x="2599245" y="3495162"/>
            <a:ext cx="576262" cy="2905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pgm</a:t>
            </a:r>
            <a:endParaRPr lang="en-US" sz="1200" b="1" dirty="0"/>
          </a:p>
        </p:txBody>
      </p:sp>
      <p:cxnSp>
        <p:nvCxnSpPr>
          <p:cNvPr id="68" name="Straight Arrow Connector 67"/>
          <p:cNvCxnSpPr>
            <a:stCxn id="67" idx="1"/>
            <a:endCxn id="66" idx="3"/>
          </p:cNvCxnSpPr>
          <p:nvPr/>
        </p:nvCxnSpPr>
        <p:spPr>
          <a:xfrm flipH="1" flipV="1">
            <a:off x="2360189" y="3640418"/>
            <a:ext cx="23905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2"/>
            <a:endCxn id="60" idx="0"/>
          </p:cNvCxnSpPr>
          <p:nvPr/>
        </p:nvCxnSpPr>
        <p:spPr>
          <a:xfrm>
            <a:off x="1869652" y="3780912"/>
            <a:ext cx="0" cy="849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3327" y="4487214"/>
            <a:ext cx="2679501" cy="12149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246801" y="4036553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LVDS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246801" y="5005500"/>
            <a:ext cx="68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LVDS</a:t>
            </a:r>
            <a:endParaRPr lang="en-US" sz="1200" b="1" dirty="0"/>
          </a:p>
        </p:txBody>
      </p:sp>
      <p:sp>
        <p:nvSpPr>
          <p:cNvPr id="73" name="Rectangle 72"/>
          <p:cNvSpPr/>
          <p:nvPr/>
        </p:nvSpPr>
        <p:spPr>
          <a:xfrm>
            <a:off x="593328" y="3356482"/>
            <a:ext cx="2686585" cy="10467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5377342" y="4318639"/>
            <a:ext cx="1102817" cy="47253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5948" r="15637" b="6400"/>
          <a:stretch/>
        </p:blipFill>
        <p:spPr>
          <a:xfrm>
            <a:off x="4676723" y="5322144"/>
            <a:ext cx="284603" cy="36344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5948" r="15637" b="6400"/>
          <a:stretch/>
        </p:blipFill>
        <p:spPr>
          <a:xfrm>
            <a:off x="2454059" y="4592235"/>
            <a:ext cx="284603" cy="36344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536537" y="3339935"/>
            <a:ext cx="171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Current Design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910524" y="3339935"/>
            <a:ext cx="171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New Design</a:t>
            </a:r>
            <a:endParaRPr lang="en-US" sz="16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939520" y="5198040"/>
            <a:ext cx="599473" cy="27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Serial</a:t>
            </a:r>
            <a:endParaRPr lang="en-US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847040" y="6365288"/>
            <a:ext cx="212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Credit:</a:t>
            </a:r>
            <a:r>
              <a:rPr lang="en-US" sz="1600" dirty="0" smtClean="0"/>
              <a:t>  </a:t>
            </a:r>
            <a:r>
              <a:rPr lang="en-US" sz="1600" dirty="0" err="1" smtClean="0"/>
              <a:t>Keshuai</a:t>
            </a:r>
            <a:r>
              <a:rPr lang="en-US" sz="1600" dirty="0" smtClean="0"/>
              <a:t> Xu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629628" y="4881020"/>
            <a:ext cx="6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SUJ rotary pots</a:t>
            </a:r>
            <a:endParaRPr lang="en-US" sz="1200" b="1" dirty="0"/>
          </a:p>
        </p:txBody>
      </p:sp>
      <p:cxnSp>
        <p:nvCxnSpPr>
          <p:cNvPr id="90" name="Elbow Connector 89"/>
          <p:cNvCxnSpPr>
            <a:stCxn id="88" idx="0"/>
            <a:endCxn id="60" idx="1"/>
          </p:cNvCxnSpPr>
          <p:nvPr/>
        </p:nvCxnSpPr>
        <p:spPr>
          <a:xfrm rot="5400000" flipH="1" flipV="1">
            <a:off x="1121689" y="4623595"/>
            <a:ext cx="109921" cy="4049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78034" y="4791170"/>
            <a:ext cx="6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SUJ rotary pots</a:t>
            </a:r>
            <a:endParaRPr lang="en-US" sz="1200" b="1" dirty="0"/>
          </a:p>
        </p:txBody>
      </p:sp>
      <p:cxnSp>
        <p:nvCxnSpPr>
          <p:cNvPr id="93" name="Elbow Connector 92"/>
          <p:cNvCxnSpPr>
            <a:stCxn id="92" idx="0"/>
            <a:endCxn id="8" idx="1"/>
          </p:cNvCxnSpPr>
          <p:nvPr/>
        </p:nvCxnSpPr>
        <p:spPr>
          <a:xfrm rot="5400000" flipH="1" flipV="1">
            <a:off x="7392155" y="4516895"/>
            <a:ext cx="104710" cy="4438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Reprogramming Embedded Boards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5181600" cy="4783897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Current Approach</a:t>
            </a:r>
          </a:p>
          <a:p>
            <a:r>
              <a:rPr lang="en-US" sz="2400" dirty="0" smtClean="0"/>
              <a:t>ESPM programmer reprogram board at each power-up</a:t>
            </a:r>
          </a:p>
          <a:p>
            <a:r>
              <a:rPr lang="en-US" sz="2400" dirty="0" smtClean="0"/>
              <a:t>Firmware updates via Micro SD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5181600" cy="4609756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Future Plan</a:t>
            </a:r>
          </a:p>
          <a:p>
            <a:r>
              <a:rPr lang="en-US" sz="2400" dirty="0" smtClean="0"/>
              <a:t>ESPM programmer attached once to reprogram board</a:t>
            </a:r>
          </a:p>
          <a:p>
            <a:r>
              <a:rPr lang="en-US" sz="2400" dirty="0" smtClean="0"/>
              <a:t>Firmware updates from PC via LVDS</a:t>
            </a:r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/>
              <a:t>Do not have to leave ESPM programmer attached</a:t>
            </a:r>
          </a:p>
          <a:p>
            <a:pPr lvl="1"/>
            <a:r>
              <a:rPr lang="en-US" sz="2000" dirty="0" smtClean="0"/>
              <a:t>Only need 1 ESPM programmer, rather than 4 (3 PSM, 1 ECM), plus another 4 for SUJ ESSJ</a:t>
            </a:r>
          </a:p>
          <a:p>
            <a:endParaRPr lang="en-US" sz="2400" dirty="0"/>
          </a:p>
        </p:txBody>
      </p:sp>
      <p:pic>
        <p:nvPicPr>
          <p:cNvPr id="6" name="Google Shape;129;p1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795" y="3810707"/>
            <a:ext cx="2714200" cy="2624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15245" y="6121469"/>
            <a:ext cx="212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Credit:</a:t>
            </a:r>
            <a:r>
              <a:rPr lang="en-US" sz="1600" dirty="0" smtClean="0"/>
              <a:t>  </a:t>
            </a:r>
            <a:r>
              <a:rPr lang="en-US" sz="1600" dirty="0" err="1" smtClean="0"/>
              <a:t>Keshuai</a:t>
            </a:r>
            <a:r>
              <a:rPr lang="en-US" sz="1600" dirty="0" smtClean="0"/>
              <a:t> Xu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38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Embedded Software/Firmware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Embedded Software / Firmware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5572"/>
            <a:ext cx="10515600" cy="1231900"/>
          </a:xfrm>
        </p:spPr>
        <p:txBody>
          <a:bodyPr/>
          <a:lstStyle/>
          <a:p>
            <a:r>
              <a:rPr lang="en-US" dirty="0"/>
              <a:t>FPGA V3 has Xilinx </a:t>
            </a:r>
            <a:r>
              <a:rPr lang="en-US" dirty="0" err="1"/>
              <a:t>Zynq</a:t>
            </a:r>
            <a:r>
              <a:rPr lang="en-US" dirty="0"/>
              <a:t> System on Chip (</a:t>
            </a:r>
            <a:r>
              <a:rPr lang="en-US" dirty="0" err="1"/>
              <a:t>SoC</a:t>
            </a:r>
            <a:r>
              <a:rPr lang="en-US" dirty="0"/>
              <a:t>), which has FPGA (PL) and dual-core ARM processor (PS)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7918" y="3258007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5243" y="3258006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PL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5379968" y="3739019"/>
            <a:ext cx="29527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85590" y="2901372"/>
            <a:ext cx="3140766" cy="19162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7918" y="4287647"/>
            <a:ext cx="107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Zynq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526946" y="3337669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eth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6946" y="4144077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</a:t>
            </a:r>
            <a:r>
              <a:rPr lang="en-US" sz="2400" dirty="0" err="1"/>
              <a:t>fw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5" idx="3"/>
            <a:endCxn id="11" idx="1"/>
          </p:cNvCxnSpPr>
          <p:nvPr/>
        </p:nvCxnSpPr>
        <p:spPr>
          <a:xfrm flipV="1">
            <a:off x="6837293" y="3626853"/>
            <a:ext cx="1689653" cy="1121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2" idx="1"/>
          </p:cNvCxnSpPr>
          <p:nvPr/>
        </p:nvCxnSpPr>
        <p:spPr>
          <a:xfrm>
            <a:off x="6837293" y="3739019"/>
            <a:ext cx="1689653" cy="694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85591" y="5142666"/>
            <a:ext cx="5784574" cy="13290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Companion Board</a:t>
            </a:r>
          </a:p>
          <a:p>
            <a:pPr algn="ctr"/>
            <a:r>
              <a:rPr lang="en-US" sz="2400" dirty="0"/>
              <a:t>(QLA, DQLA, </a:t>
            </a:r>
            <a:r>
              <a:rPr lang="en-US" sz="2400" dirty="0" err="1"/>
              <a:t>dRAC</a:t>
            </a:r>
            <a:r>
              <a:rPr lang="en-US" sz="2400" dirty="0"/>
              <a:t>)</a:t>
            </a:r>
          </a:p>
        </p:txBody>
      </p:sp>
      <p:cxnSp>
        <p:nvCxnSpPr>
          <p:cNvPr id="20" name="Straight Arrow Connector 19"/>
          <p:cNvCxnSpPr>
            <a:stCxn id="5" idx="2"/>
          </p:cNvCxnSpPr>
          <p:nvPr/>
        </p:nvCxnSpPr>
        <p:spPr>
          <a:xfrm>
            <a:off x="6256268" y="4220031"/>
            <a:ext cx="5384" cy="922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5204" y="3433915"/>
            <a:ext cx="200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Embedded software</a:t>
            </a:r>
          </a:p>
          <a:p>
            <a:r>
              <a:rPr lang="en-US" sz="2400" dirty="0"/>
              <a:t>(Linux)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116" y="262582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Firmware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559826" y="2856657"/>
            <a:ext cx="1245290" cy="701885"/>
          </a:xfrm>
          <a:prstGeom prst="straightConnector1">
            <a:avLst/>
          </a:prstGeom>
          <a:ln>
            <a:prstDash val="dash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09290" y="3779007"/>
            <a:ext cx="1345510" cy="104579"/>
          </a:xfrm>
          <a:prstGeom prst="straightConnector1">
            <a:avLst/>
          </a:prstGeom>
          <a:ln>
            <a:prstDash val="dash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Embedded Software / Firmware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5572"/>
            <a:ext cx="10515600" cy="1231900"/>
          </a:xfrm>
        </p:spPr>
        <p:txBody>
          <a:bodyPr/>
          <a:lstStyle/>
          <a:p>
            <a:r>
              <a:rPr lang="en-US" dirty="0"/>
              <a:t>FPGA </a:t>
            </a:r>
            <a:r>
              <a:rPr lang="en-US" dirty="0" smtClean="0"/>
              <a:t>V1 and V2 have </a:t>
            </a:r>
            <a:r>
              <a:rPr lang="en-US" dirty="0"/>
              <a:t>Xilinx </a:t>
            </a:r>
            <a:r>
              <a:rPr lang="en-US" dirty="0" smtClean="0"/>
              <a:t>Spartan 6 FPGA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5243" y="3258006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PL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5590" y="2901372"/>
            <a:ext cx="3140766" cy="19162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7918" y="4287647"/>
            <a:ext cx="164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Spartan 6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526946" y="3337669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 </a:t>
            </a:r>
            <a:r>
              <a:rPr lang="en-US" sz="2400" dirty="0"/>
              <a:t>x eth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6946" y="4144077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</a:t>
            </a:r>
            <a:r>
              <a:rPr lang="en-US" sz="2400" dirty="0" err="1"/>
              <a:t>fw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5" idx="3"/>
            <a:endCxn id="11" idx="1"/>
          </p:cNvCxnSpPr>
          <p:nvPr/>
        </p:nvCxnSpPr>
        <p:spPr>
          <a:xfrm flipV="1">
            <a:off x="6837293" y="3626853"/>
            <a:ext cx="1689653" cy="1121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2" idx="1"/>
          </p:cNvCxnSpPr>
          <p:nvPr/>
        </p:nvCxnSpPr>
        <p:spPr>
          <a:xfrm>
            <a:off x="6837293" y="3739019"/>
            <a:ext cx="1689653" cy="694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85591" y="5142666"/>
            <a:ext cx="5784574" cy="13290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Companion Board</a:t>
            </a:r>
          </a:p>
          <a:p>
            <a:pPr algn="ctr"/>
            <a:r>
              <a:rPr lang="en-US" sz="2400" dirty="0"/>
              <a:t>(QLA, DQLA, </a:t>
            </a:r>
            <a:r>
              <a:rPr lang="en-US" sz="2400" dirty="0" err="1"/>
              <a:t>dRAC</a:t>
            </a:r>
            <a:r>
              <a:rPr lang="en-US" sz="2400" dirty="0"/>
              <a:t>)</a:t>
            </a:r>
          </a:p>
        </p:txBody>
      </p:sp>
      <p:cxnSp>
        <p:nvCxnSpPr>
          <p:cNvPr id="20" name="Straight Arrow Connector 19"/>
          <p:cNvCxnSpPr>
            <a:stCxn id="5" idx="2"/>
          </p:cNvCxnSpPr>
          <p:nvPr/>
        </p:nvCxnSpPr>
        <p:spPr>
          <a:xfrm>
            <a:off x="6256268" y="4220031"/>
            <a:ext cx="5384" cy="922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05116" y="262582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Firmware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559826" y="2856657"/>
            <a:ext cx="1245290" cy="701885"/>
          </a:xfrm>
          <a:prstGeom prst="straightConnector1">
            <a:avLst/>
          </a:prstGeom>
          <a:ln>
            <a:prstDash val="dash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Firmware Update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Rev 9, released May 2024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Recent changes in </a:t>
            </a:r>
            <a:r>
              <a:rPr lang="en-US" dirty="0" err="1" smtClean="0"/>
              <a:t>devel</a:t>
            </a:r>
            <a:r>
              <a:rPr lang="en-US" dirty="0" smtClean="0"/>
              <a:t> (for Rev 10)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Build FPGA V3 firmware with </a:t>
            </a:r>
            <a:r>
              <a:rPr lang="en-US" dirty="0" err="1" smtClean="0"/>
              <a:t>Vivado</a:t>
            </a:r>
            <a:r>
              <a:rPr lang="en-US" dirty="0" smtClean="0"/>
              <a:t> instead of ISE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Must continue to use ISE for FPGA V1 and V2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Improved robustness of PS/PL interface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Other minor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Embedded </a:t>
            </a:r>
            <a:r>
              <a:rPr lang="en-US" sz="4000" dirty="0" smtClean="0"/>
              <a:t>Software (FPGA V3)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5572"/>
            <a:ext cx="10515600" cy="1231900"/>
          </a:xfrm>
        </p:spPr>
        <p:txBody>
          <a:bodyPr/>
          <a:lstStyle/>
          <a:p>
            <a:r>
              <a:rPr lang="en-US" dirty="0"/>
              <a:t>GitHub: </a:t>
            </a:r>
            <a:r>
              <a:rPr lang="en-US" dirty="0">
                <a:hlinkClick r:id="rId2"/>
              </a:rPr>
              <a:t>https://github.com/jhu-cisst/mechatronics-embedded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7918" y="3258007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5243" y="3258006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PL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5379968" y="3739019"/>
            <a:ext cx="29527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85590" y="2901372"/>
            <a:ext cx="3140766" cy="19162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7918" y="4287647"/>
            <a:ext cx="107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Zynq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526946" y="3337669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eth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6946" y="4144077"/>
            <a:ext cx="1162050" cy="57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 x </a:t>
            </a:r>
            <a:r>
              <a:rPr lang="en-US" sz="2400" dirty="0" err="1"/>
              <a:t>fw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5" idx="3"/>
            <a:endCxn id="11" idx="1"/>
          </p:cNvCxnSpPr>
          <p:nvPr/>
        </p:nvCxnSpPr>
        <p:spPr>
          <a:xfrm flipV="1">
            <a:off x="6837293" y="3626853"/>
            <a:ext cx="1689653" cy="1121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2" idx="1"/>
          </p:cNvCxnSpPr>
          <p:nvPr/>
        </p:nvCxnSpPr>
        <p:spPr>
          <a:xfrm>
            <a:off x="6837293" y="3739019"/>
            <a:ext cx="1689653" cy="694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85591" y="5142666"/>
            <a:ext cx="5784574" cy="13290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Companion Board</a:t>
            </a:r>
          </a:p>
          <a:p>
            <a:pPr algn="ctr"/>
            <a:r>
              <a:rPr lang="en-US" sz="2400" dirty="0"/>
              <a:t>(QLA, DQLA, </a:t>
            </a:r>
            <a:r>
              <a:rPr lang="en-US" sz="2400" dirty="0" err="1"/>
              <a:t>dRAC</a:t>
            </a:r>
            <a:r>
              <a:rPr lang="en-US" sz="2400" dirty="0"/>
              <a:t>)</a:t>
            </a:r>
          </a:p>
        </p:txBody>
      </p:sp>
      <p:cxnSp>
        <p:nvCxnSpPr>
          <p:cNvPr id="20" name="Straight Arrow Connector 19"/>
          <p:cNvCxnSpPr>
            <a:stCxn id="5" idx="2"/>
          </p:cNvCxnSpPr>
          <p:nvPr/>
        </p:nvCxnSpPr>
        <p:spPr>
          <a:xfrm>
            <a:off x="6256268" y="4220031"/>
            <a:ext cx="5384" cy="922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5204" y="3433915"/>
            <a:ext cx="200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Embedded software</a:t>
            </a:r>
          </a:p>
          <a:p>
            <a:r>
              <a:rPr lang="en-US" sz="2400" dirty="0"/>
              <a:t>(Linux)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116" y="262582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Firmware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559826" y="2856657"/>
            <a:ext cx="1245290" cy="701885"/>
          </a:xfrm>
          <a:prstGeom prst="straightConnector1">
            <a:avLst/>
          </a:prstGeom>
          <a:ln>
            <a:prstDash val="dash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09290" y="3779007"/>
            <a:ext cx="1345510" cy="104579"/>
          </a:xfrm>
          <a:prstGeom prst="straightConnector1">
            <a:avLst/>
          </a:prstGeom>
          <a:ln>
            <a:prstDash val="dash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Embedded </a:t>
            </a:r>
            <a:r>
              <a:rPr lang="en-US" sz="4000" dirty="0" smtClean="0"/>
              <a:t>Software Update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Version 1.1.0 released May 2024 (with Firmware Rev 9)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Recent changes in </a:t>
            </a:r>
            <a:r>
              <a:rPr lang="en-US" dirty="0" err="1" smtClean="0"/>
              <a:t>devel</a:t>
            </a:r>
            <a:r>
              <a:rPr lang="en-US" dirty="0" smtClean="0"/>
              <a:t> (for Version 1.2.0)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Support Xilinx 2023.2, 2024.1, 2024.2 toolset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Simplified setup for cross-compiling</a:t>
            </a:r>
          </a:p>
          <a:p>
            <a:pPr marL="1028700" lvl="2" indent="0">
              <a:lnSpc>
                <a:spcPct val="100000"/>
              </a:lnSpc>
              <a:buNone/>
            </a:pPr>
            <a:r>
              <a:rPr lang="en-US" sz="1800" dirty="0"/>
              <a:t>https://</a:t>
            </a:r>
            <a:r>
              <a:rPr lang="en-US" sz="1800" dirty="0" smtClean="0"/>
              <a:t>github.com/jhu-cisst/mechatronics-embedded/blob/devel/cross_compile/ReadMe.md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Added NTP to synchronize embedded clock (on PS)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Added </a:t>
            </a:r>
            <a:r>
              <a:rPr lang="en-US" dirty="0" err="1" smtClean="0"/>
              <a:t>zeroconf</a:t>
            </a:r>
            <a:r>
              <a:rPr lang="en-US" dirty="0"/>
              <a:t> </a:t>
            </a:r>
            <a:r>
              <a:rPr lang="en-US" dirty="0" smtClean="0"/>
              <a:t>to simplify board access (</a:t>
            </a:r>
            <a:r>
              <a:rPr lang="en-US" dirty="0" err="1" smtClean="0"/>
              <a:t>mtml.local</a:t>
            </a:r>
            <a:r>
              <a:rPr lang="en-US" dirty="0" smtClean="0"/>
              <a:t>, psm1.local, etc</a:t>
            </a:r>
            <a:r>
              <a:rPr lang="en-US" dirty="0" smtClean="0"/>
              <a:t>.)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Other planned changes: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More dVRK software on </a:t>
            </a:r>
            <a:r>
              <a:rPr lang="en-US" dirty="0" err="1" smtClean="0"/>
              <a:t>Zynq</a:t>
            </a:r>
            <a:r>
              <a:rPr lang="en-US" dirty="0" smtClean="0"/>
              <a:t> ARM processor (starting with Amp1394 library)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High-bandwidth data collection (FPGA V3)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834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Leverage PS/PL connection to acquire robot data at ~25 kHz</a:t>
            </a:r>
          </a:p>
          <a:p>
            <a:r>
              <a:rPr lang="en-US" sz="2400" dirty="0" smtClean="0"/>
              <a:t>Stream to host PC via Ethernet</a:t>
            </a:r>
          </a:p>
          <a:p>
            <a:r>
              <a:rPr lang="en-US" sz="2400" dirty="0"/>
              <a:t>https://github.com/jhu-dvrk/fpgav3-data-collection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718" y="4341372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4043" y="4341371"/>
            <a:ext cx="1162050" cy="96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</a:t>
            </a:r>
          </a:p>
          <a:p>
            <a:pPr algn="ctr"/>
            <a:r>
              <a:rPr lang="en-US" sz="2000" dirty="0" smtClean="0"/>
              <a:t>(FPGA)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 flipV="1">
            <a:off x="7208768" y="4822384"/>
            <a:ext cx="29527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14390" y="3756114"/>
            <a:ext cx="3140766" cy="18992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64224" y="3756113"/>
            <a:ext cx="107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Zynq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07238" y="3986946"/>
            <a:ext cx="2460763" cy="1668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PC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8" idx="3"/>
            <a:endCxn id="4" idx="1"/>
          </p:cNvCxnSpPr>
          <p:nvPr/>
        </p:nvCxnSpPr>
        <p:spPr>
          <a:xfrm>
            <a:off x="4068001" y="4821156"/>
            <a:ext cx="1978717" cy="1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9745" y="4396598"/>
            <a:ext cx="107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Ethernet</a:t>
            </a:r>
            <a:endParaRPr lang="en-US" sz="2400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586943" y="6008687"/>
            <a:ext cx="2481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dvrk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-data-collection-host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387214" y="6002358"/>
            <a:ext cx="24810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dvrk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-data-collection-</a:t>
            </a: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zynq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H="1" flipV="1">
            <a:off x="2822713" y="5227983"/>
            <a:ext cx="4759" cy="78070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0"/>
          </p:cNvCxnSpPr>
          <p:nvPr/>
        </p:nvCxnSpPr>
        <p:spPr>
          <a:xfrm flipH="1" flipV="1">
            <a:off x="6619461" y="5049078"/>
            <a:ext cx="8282" cy="95328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55156" y="5991542"/>
            <a:ext cx="226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Credit:  </a:t>
            </a:r>
            <a:r>
              <a:rPr lang="en-US" sz="1600" dirty="0" smtClean="0"/>
              <a:t>Noah Drakes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9716950" y="6276893"/>
            <a:ext cx="131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Simon Yang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6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Introduction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Announcements / </a:t>
            </a:r>
            <a:r>
              <a:rPr lang="en-US" sz="2400" dirty="0" smtClean="0"/>
              <a:t>Events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400" dirty="0"/>
              <a:t>Community Presentation: 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000" dirty="0" smtClean="0"/>
              <a:t>Elena De </a:t>
            </a:r>
            <a:r>
              <a:rPr lang="en-US" sz="2000" dirty="0" err="1" smtClean="0"/>
              <a:t>Momi</a:t>
            </a:r>
            <a:r>
              <a:rPr lang="en-US" sz="2000" dirty="0" smtClean="0"/>
              <a:t> (</a:t>
            </a:r>
            <a:r>
              <a:rPr lang="en-US" sz="2000" dirty="0" err="1" smtClean="0"/>
              <a:t>Politecnico</a:t>
            </a:r>
            <a:r>
              <a:rPr lang="en-US" sz="2000" dirty="0" smtClean="0"/>
              <a:t> di Milano)</a:t>
            </a:r>
            <a:endParaRPr lang="en-US" sz="2000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smtClean="0"/>
              <a:t>dVRK/dVRK-Si </a:t>
            </a:r>
            <a:r>
              <a:rPr lang="en-US" sz="2400" dirty="0"/>
              <a:t>Hardware/Software </a:t>
            </a:r>
            <a:r>
              <a:rPr lang="en-US" sz="2400" dirty="0" smtClean="0"/>
              <a:t>Updates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400" dirty="0"/>
              <a:t>dVRK Consortium and </a:t>
            </a:r>
            <a:r>
              <a:rPr lang="en-US" sz="2400" dirty="0" smtClean="0"/>
              <a:t>Community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SzPts val="2400"/>
            </a:pPr>
            <a:r>
              <a:rPr lang="en-US" sz="2400" dirty="0" smtClean="0"/>
              <a:t>Discussion</a:t>
            </a:r>
            <a:endParaRPr lang="en-US" sz="2400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 Software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0613BF83-EFF2-FF95-2F0A-D3B490DA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4AF56E14-DD8A-ED45-D6BB-BCDCC859A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Reminders</a:t>
            </a:r>
            <a:endParaRPr dirty="0"/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A89BDCCD-18C1-B631-578E-DC884414B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55834"/>
            <a:ext cx="10515600" cy="513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FireWire connectors are not reversible!  If you force a connector in, you will likely damage your controller</a:t>
            </a:r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Save your configuration files on </a:t>
            </a:r>
            <a:r>
              <a:rPr lang="en-US" dirty="0">
                <a:hlinkClick r:id="rId3"/>
              </a:rPr>
              <a:t>https://github.com/dvrk-config</a:t>
            </a:r>
            <a:endParaRPr lang="en-US" dirty="0"/>
          </a:p>
          <a:p>
            <a: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If you have collaborators with anything Classic, S or Si related, try to scavenge what they have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Make sure you have all the small parts you need!  E.g. missing ECM cannula holder.  For reference: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hlinkClick r:id="rId4"/>
              </a:rPr>
              <a:t>https://www.youtube.com/@dvrk-robot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d</a:t>
            </a:r>
            <a:r>
              <a:rPr lang="en-US" b="1" dirty="0" smtClean="0"/>
              <a:t>a Vinci </a:t>
            </a:r>
            <a:r>
              <a:rPr lang="en-US" b="1" dirty="0"/>
              <a:t>manuals: </a:t>
            </a:r>
            <a:r>
              <a:rPr lang="en-US" b="1" dirty="0">
                <a:hlinkClick r:id="rId5"/>
              </a:rPr>
              <a:t>https://dvrk.readthedocs.io/en/latest/pages/references/links.html#documents</a:t>
            </a:r>
            <a:endParaRPr b="1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9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dVRK Software Updates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Documentation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Release for 2.3.1 for Ubuntu 24.04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Upcoming features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ROS changes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Gravity compensation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Bilateral teleoperation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07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48ABBDE2-31B0-41B6-4EC1-03211733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BC9A7D34-679C-5A81-6B86-7F91D750A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Documentation: refactoring in progress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0A02C909-C841-129E-B441-8374B91178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92469"/>
            <a:ext cx="10515600" cy="500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dirty="0"/>
              <a:t>GitHub wiki -&gt; restructured text on </a:t>
            </a:r>
            <a:r>
              <a:rPr lang="en-US" dirty="0" err="1"/>
              <a:t>readthedocs.io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https://dvrk.readthedocs.io</a:t>
            </a:r>
            <a:endParaRPr lang="en-US" dirty="0"/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/>
              <a:t>Adds search function</a:t>
            </a:r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/>
              <a:t>Indexed by search engines</a:t>
            </a:r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/>
              <a:t>Easier to create cross references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dirty="0"/>
              <a:t>Status</a:t>
            </a:r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/>
              <a:t>A lot more documentation is already available on </a:t>
            </a:r>
            <a:r>
              <a:rPr lang="en-US" dirty="0" err="1"/>
              <a:t>readthedocs.io</a:t>
            </a:r>
            <a:endParaRPr lang="en-US" dirty="0"/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/>
              <a:t>A few pages left on the GitHub </a:t>
            </a:r>
            <a:r>
              <a:rPr lang="en-US" dirty="0" err="1"/>
              <a:t>WiKi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7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259A62DA-96CE-AE41-C3A3-03DE25C7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DD75A70C-309D-EB15-F655-B8EEAB6BB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Release 2.3.1 (minor release)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A57EB9C6-6001-B77E-0DAE-1FA3AAC46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923393"/>
            <a:ext cx="10515600" cy="390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dirty="0"/>
              <a:t>Support for compilation on Ubuntu 24.04 with ROS Jazzy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dirty="0"/>
              <a:t>A bit more user friendly:</a:t>
            </a:r>
          </a:p>
          <a:p>
            <a:pPr lvl="1">
              <a:spcBef>
                <a:spcPts val="1000"/>
              </a:spcBef>
              <a:buFont typeface="Calibri"/>
              <a:buChar char="-"/>
            </a:pPr>
            <a:r>
              <a:rPr lang="en-US" dirty="0" err="1"/>
              <a:t>dVRK</a:t>
            </a:r>
            <a:r>
              <a:rPr lang="en-US" dirty="0"/>
              <a:t> console application now closes safety relays by default</a:t>
            </a:r>
          </a:p>
          <a:p>
            <a:pPr lvl="2">
              <a:spcBef>
                <a:spcPts val="1000"/>
              </a:spcBef>
              <a:buFont typeface="Calibri"/>
              <a:buChar char="-"/>
            </a:pPr>
            <a:r>
              <a:rPr lang="en-US" dirty="0"/>
              <a:t>No need to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-command -c close-relays</a:t>
            </a:r>
          </a:p>
          <a:p>
            <a:pPr lvl="1">
              <a:buFont typeface="Calibri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Arms are re-homed every time the console is restarted</a:t>
            </a:r>
          </a:p>
          <a:p>
            <a:pPr lvl="2">
              <a:buFont typeface="Calibri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Revert change introduced in 2.0</a:t>
            </a:r>
          </a:p>
          <a:p>
            <a:pPr lvl="2">
              <a:buFont typeface="Calibri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encoder preload from controllers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many potentiometer to encoder discrepancy errors</a:t>
            </a:r>
          </a:p>
          <a:p>
            <a:pPr marL="5715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E79E3377-5E53-FFDC-C263-3B8AA141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B221751E-8925-D30C-2197-C064768DF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CRTK ROS change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196779A4-C45E-6BE3-2891-401EFA804F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81959"/>
            <a:ext cx="10515600" cy="435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current implementation,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node doesn’t publish if data is not valid because there is no field in ROS message to store a “valid” flag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Robot not homed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PSM doesn’t have an instrument so it doesn’t have 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Cartesian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client side, we used timeout to detect invalid data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Ideally, timeout should be as small as possible to detect data becoming invalid asap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very sensitive to network delays as discovered with ROS 2 Humble and Jazzy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Throws exception way too often and users don’t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try/except</a:t>
            </a:r>
          </a:p>
          <a:p>
            <a:pPr marL="571500" lvl="1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5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8D8BCF1D-CC59-676D-DF66-ADC82134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3E430973-EDBF-BE7E-9FF1-A2DE63094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CRTK ROS change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3CFEB38B-8E9F-45B6-88C5-77213B5EE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81959"/>
            <a:ext cx="10515600" cy="435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Now use the ROS message timestamp = 0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message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side needs to be updated to always get timestamp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 code: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arm.measured_cp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code: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arm.measured_cp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data is valid using: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0: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also added support for actual network timeout (exception)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C++ code and all Python scripts updated in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branches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 update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CRTK client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ROS2 users might want to use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branches before next release</a:t>
            </a:r>
          </a:p>
          <a:p>
            <a:pPr lvl="1">
              <a:lnSpc>
                <a:spcPct val="110000"/>
              </a:lnSpc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3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62C0B3A6-4531-AD59-8472-69F0EAC4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AC96F8CE-10CD-9EFA-443D-1E7258531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More ROS topics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3AEC1F5E-2D5C-E7D4-65E5-44BB0A9B2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5067299"/>
            <a:ext cx="10282881" cy="125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Added read-write vs read-only ROS bridges to safely publish data without granting control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Bridges added for IO and PID components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EBE80-0D36-43A8-6973-010DF270A4E1}"/>
              </a:ext>
            </a:extLst>
          </p:cNvPr>
          <p:cNvGrpSpPr/>
          <p:nvPr/>
        </p:nvGrpSpPr>
        <p:grpSpPr>
          <a:xfrm>
            <a:off x="1022521" y="1424417"/>
            <a:ext cx="9914238" cy="3407074"/>
            <a:chOff x="1805994" y="3812060"/>
            <a:chExt cx="7231031" cy="23416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E70DBE9-0775-0D8E-6028-D07A85815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994" y="3812060"/>
              <a:ext cx="7130792" cy="234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37C3361-2906-B112-ECD0-C38DB8C596D7}"/>
                </a:ext>
              </a:extLst>
            </p:cNvPr>
            <p:cNvSpPr/>
            <p:nvPr/>
          </p:nvSpPr>
          <p:spPr>
            <a:xfrm>
              <a:off x="7007782" y="5214551"/>
              <a:ext cx="2029243" cy="598650"/>
            </a:xfrm>
            <a:prstGeom prst="ellipse">
              <a:avLst/>
            </a:prstGeom>
            <a:noFill/>
            <a:ln w="793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08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F12314DB-CF3D-780B-FFF8-DAF95686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7E810-D07D-D045-768F-B511A85EDC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8049344" y="4522573"/>
            <a:ext cx="3973779" cy="2287933"/>
          </a:xfrm>
          <a:prstGeom prst="rect">
            <a:avLst/>
          </a:prstGeom>
        </p:spPr>
      </p:pic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0B74E52F-AB4C-DF52-995A-F3B1AB923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Si Gravity Compensation</a:t>
            </a:r>
            <a:endParaRPr dirty="0"/>
          </a:p>
        </p:txBody>
      </p:sp>
      <p:sp>
        <p:nvSpPr>
          <p:cNvPr id="124" name="Google Shape;124;p9">
            <a:extLst>
              <a:ext uri="{FF2B5EF4-FFF2-40B4-BE49-F238E27FC236}">
                <a16:creationId xmlns:a16="http://schemas.microsoft.com/office/drawing/2014/main" id="{4557B175-001F-1FD0-2522-55FF42517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81958"/>
            <a:ext cx="10515600" cy="485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 PSM and ECM are heavy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implementation has no gravity compensation nor PID feed forward, leading to stiff and a bit jittery control, arms heavy in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manual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working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Full dynamic parameter identification: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Haoying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(Jack)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Zhou (JHU/WPI)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Yang (VU)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22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github.com/jackzhy96/dVRK_Si_PSM_gravity_compensation</a:t>
            </a:r>
            <a:endParaRPr lang="en-US" sz="2200" b="0" i="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https://arxiv.org/abs/2501.19058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Static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forces only: Brendan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Burkhart (JHU)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Sufficient for manual mode and better PID control</a:t>
            </a: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 added code to 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dVRK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stack (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included in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cisstRobot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Soon in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devel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branch</a:t>
            </a:r>
          </a:p>
          <a:p>
            <a:pPr lvl="1">
              <a:lnSpc>
                <a:spcPct val="110000"/>
              </a:lnSpc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BF23A97A-E774-CE98-8CDC-188497AE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3F53081B-7B6A-579D-FF27-9E9361AD3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Bilateral Teleoperation</a:t>
            </a:r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75E0DFCA-2D40-11D2-5E36-7FA703362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1947" y="21766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All the same features as existing unilateral </a:t>
            </a:r>
            <a:r>
              <a:rPr lang="en-US" sz="2400" dirty="0" err="1"/>
              <a:t>teleop</a:t>
            </a:r>
            <a:r>
              <a:rPr lang="en-US" sz="2400" dirty="0"/>
              <a:t> (clutch, head sensor/operator pedal, etc.)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Loaded as plugin via config, so can be used out of the box simply by modifying console configuration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Default force estimation based on actuator efforts, but can be configured to use custom source, e.g</a:t>
            </a:r>
            <a:r>
              <a:rPr lang="en-US" sz="2400" dirty="0" smtClean="0"/>
              <a:t>., </a:t>
            </a:r>
            <a:r>
              <a:rPr lang="en-US" sz="2400" dirty="0"/>
              <a:t>a force sensor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Based on previous implementation from: </a:t>
            </a:r>
            <a:endParaRPr lang="en-US" sz="2400" dirty="0" smtClean="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600" dirty="0" smtClean="0"/>
              <a:t>Yilmaz </a:t>
            </a:r>
            <a:r>
              <a:rPr lang="en-US" sz="1600" dirty="0"/>
              <a:t>et al, "</a:t>
            </a:r>
            <a:r>
              <a:rPr lang="en-US" sz="1600" dirty="0" err="1"/>
              <a:t>Sensorless</a:t>
            </a:r>
            <a:r>
              <a:rPr lang="en-US" sz="1600" dirty="0"/>
              <a:t> Transparency Optimized Haptic Teleoperation on the da Vinci Research Kit", IEEE RAL, 2024.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E83A43-A217-46D4-3E73-ECC2ED0CCE8E}"/>
              </a:ext>
            </a:extLst>
          </p:cNvPr>
          <p:cNvSpPr/>
          <p:nvPr/>
        </p:nvSpPr>
        <p:spPr>
          <a:xfrm>
            <a:off x="5699769" y="1640007"/>
            <a:ext cx="1347537" cy="8618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MTM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CDE7C8-2DE5-75C8-E8CD-F107EFD80919}"/>
              </a:ext>
            </a:extLst>
          </p:cNvPr>
          <p:cNvSpPr/>
          <p:nvPr/>
        </p:nvSpPr>
        <p:spPr>
          <a:xfrm>
            <a:off x="9206885" y="1640007"/>
            <a:ext cx="1347537" cy="8618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PSM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1AFA93-5ED7-1C3F-28E9-B3A8809B497F}"/>
              </a:ext>
            </a:extLst>
          </p:cNvPr>
          <p:cNvCxnSpPr>
            <a:cxnSpLocks/>
          </p:cNvCxnSpPr>
          <p:nvPr/>
        </p:nvCxnSpPr>
        <p:spPr>
          <a:xfrm>
            <a:off x="7188319" y="1701554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2B2C31-DF04-91DF-386A-1F41235EA50F}"/>
              </a:ext>
            </a:extLst>
          </p:cNvPr>
          <p:cNvCxnSpPr>
            <a:cxnSpLocks/>
          </p:cNvCxnSpPr>
          <p:nvPr/>
        </p:nvCxnSpPr>
        <p:spPr>
          <a:xfrm>
            <a:off x="7188320" y="1880711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FFCE32-3D50-8FD8-B334-083C0617F09D}"/>
              </a:ext>
            </a:extLst>
          </p:cNvPr>
          <p:cNvCxnSpPr>
            <a:cxnSpLocks/>
          </p:cNvCxnSpPr>
          <p:nvPr/>
        </p:nvCxnSpPr>
        <p:spPr>
          <a:xfrm flipH="1">
            <a:off x="7149728" y="2239655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904250-DAC3-627B-46F6-72465F97A7C5}"/>
              </a:ext>
            </a:extLst>
          </p:cNvPr>
          <p:cNvCxnSpPr>
            <a:cxnSpLocks/>
          </p:cNvCxnSpPr>
          <p:nvPr/>
        </p:nvCxnSpPr>
        <p:spPr>
          <a:xfrm flipH="1">
            <a:off x="7149727" y="2459929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AA25C3-0B4F-2A48-060A-4FF2AE30202C}"/>
              </a:ext>
            </a:extLst>
          </p:cNvPr>
          <p:cNvSpPr txBox="1"/>
          <p:nvPr/>
        </p:nvSpPr>
        <p:spPr>
          <a:xfrm>
            <a:off x="7567607" y="1434094"/>
            <a:ext cx="1687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Position/velocity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2F62B-2FA0-96DD-7E15-EAB80659252A}"/>
              </a:ext>
            </a:extLst>
          </p:cNvPr>
          <p:cNvSpPr txBox="1"/>
          <p:nvPr/>
        </p:nvSpPr>
        <p:spPr>
          <a:xfrm>
            <a:off x="7567607" y="16548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E143B2-0D62-7765-DF7B-489E644D29F4}"/>
              </a:ext>
            </a:extLst>
          </p:cNvPr>
          <p:cNvSpPr txBox="1"/>
          <p:nvPr/>
        </p:nvSpPr>
        <p:spPr>
          <a:xfrm>
            <a:off x="7346609" y="222490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31BBC-0F4D-D6DA-50EB-7D779C633ECF}"/>
              </a:ext>
            </a:extLst>
          </p:cNvPr>
          <p:cNvSpPr txBox="1"/>
          <p:nvPr/>
        </p:nvSpPr>
        <p:spPr>
          <a:xfrm>
            <a:off x="7346609" y="1980095"/>
            <a:ext cx="1687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Position/velocity</a:t>
            </a:r>
          </a:p>
        </p:txBody>
      </p:sp>
    </p:spTree>
    <p:extLst>
      <p:ext uri="{BB962C8B-B14F-4D97-AF65-F5344CB8AC3E}">
        <p14:creationId xmlns:p14="http://schemas.microsoft.com/office/powerpoint/2010/main" val="165871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/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Does anyone have an announcement?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66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D9DDB72-9951-0D60-7755-4460843B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FD3AE236-2AF8-11EC-7DB0-2B20FB5DD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Next release: Bilateral Teleoperation</a:t>
            </a:r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A64930EF-CBEB-56F0-967B-970BBAD441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1947" y="2860849"/>
            <a:ext cx="10515600" cy="366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Provides ROS topics to switch between unilateral and bilateral modes on the fly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C++ code is self-contained and can be easily extended/customized if desired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Documentation and example/template configs can be found in </a:t>
            </a:r>
            <a:r>
              <a:rPr lang="en-US" sz="2000" dirty="0">
                <a:hlinkClick r:id="rId3"/>
              </a:rPr>
              <a:t>https://github.com/brendanburkhart/sawIntuitiveResearchKit/tree/feature-bilateral-teleop/ros/examples/bilateralTeleop</a:t>
            </a:r>
            <a:r>
              <a:rPr lang="en-US" sz="2000" dirty="0"/>
              <a:t> - should be in </a:t>
            </a:r>
            <a:r>
              <a:rPr lang="en-US" sz="2000" dirty="0" err="1"/>
              <a:t>sawIntuitiveResearchKit</a:t>
            </a:r>
            <a:r>
              <a:rPr lang="en-US" sz="2000" dirty="0"/>
              <a:t> devel soon!</a:t>
            </a:r>
            <a:endParaRPr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A11D7D-E6DE-E71A-2753-DC4196A193FB}"/>
              </a:ext>
            </a:extLst>
          </p:cNvPr>
          <p:cNvSpPr/>
          <p:nvPr/>
        </p:nvSpPr>
        <p:spPr>
          <a:xfrm>
            <a:off x="5699769" y="1836648"/>
            <a:ext cx="1347537" cy="8618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MTM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24CD2-545B-4D52-8B1B-407D575BF677}"/>
              </a:ext>
            </a:extLst>
          </p:cNvPr>
          <p:cNvSpPr/>
          <p:nvPr/>
        </p:nvSpPr>
        <p:spPr>
          <a:xfrm>
            <a:off x="9206885" y="1836648"/>
            <a:ext cx="1347537" cy="8618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PSM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A2B870-62FD-1C48-C983-2AE37900B6FD}"/>
              </a:ext>
            </a:extLst>
          </p:cNvPr>
          <p:cNvCxnSpPr>
            <a:cxnSpLocks/>
          </p:cNvCxnSpPr>
          <p:nvPr/>
        </p:nvCxnSpPr>
        <p:spPr>
          <a:xfrm>
            <a:off x="7188319" y="1898195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F84ECB-A7C6-098B-8473-5F3F939FF50E}"/>
              </a:ext>
            </a:extLst>
          </p:cNvPr>
          <p:cNvCxnSpPr>
            <a:cxnSpLocks/>
          </p:cNvCxnSpPr>
          <p:nvPr/>
        </p:nvCxnSpPr>
        <p:spPr>
          <a:xfrm>
            <a:off x="7188320" y="2077352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F9B8DF-1FAA-FC40-2D85-32F5D257CDC0}"/>
              </a:ext>
            </a:extLst>
          </p:cNvPr>
          <p:cNvCxnSpPr>
            <a:cxnSpLocks/>
          </p:cNvCxnSpPr>
          <p:nvPr/>
        </p:nvCxnSpPr>
        <p:spPr>
          <a:xfrm flipH="1">
            <a:off x="7149728" y="2436296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8C22F4-9697-2FDC-4550-EEF4AD88A84F}"/>
              </a:ext>
            </a:extLst>
          </p:cNvPr>
          <p:cNvCxnSpPr>
            <a:cxnSpLocks/>
          </p:cNvCxnSpPr>
          <p:nvPr/>
        </p:nvCxnSpPr>
        <p:spPr>
          <a:xfrm flipH="1">
            <a:off x="7149727" y="2656570"/>
            <a:ext cx="182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7B8B3-2407-2F9F-AFB9-34704A6E1D6C}"/>
              </a:ext>
            </a:extLst>
          </p:cNvPr>
          <p:cNvSpPr txBox="1"/>
          <p:nvPr/>
        </p:nvSpPr>
        <p:spPr>
          <a:xfrm>
            <a:off x="7567607" y="1630735"/>
            <a:ext cx="1687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Position/velocity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00B8F-3357-2359-EB83-D243A1188FE6}"/>
              </a:ext>
            </a:extLst>
          </p:cNvPr>
          <p:cNvSpPr txBox="1"/>
          <p:nvPr/>
        </p:nvSpPr>
        <p:spPr>
          <a:xfrm>
            <a:off x="7567607" y="1851537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D7D0E-FE87-CA65-5946-284D5ECAFB0F}"/>
              </a:ext>
            </a:extLst>
          </p:cNvPr>
          <p:cNvSpPr txBox="1"/>
          <p:nvPr/>
        </p:nvSpPr>
        <p:spPr>
          <a:xfrm>
            <a:off x="7346609" y="242154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E25BE-F6D7-7548-D395-952CE3BC3536}"/>
              </a:ext>
            </a:extLst>
          </p:cNvPr>
          <p:cNvSpPr txBox="1"/>
          <p:nvPr/>
        </p:nvSpPr>
        <p:spPr>
          <a:xfrm>
            <a:off x="7346609" y="2176736"/>
            <a:ext cx="1687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Position/velocity</a:t>
            </a:r>
          </a:p>
        </p:txBody>
      </p:sp>
    </p:spTree>
    <p:extLst>
      <p:ext uri="{BB962C8B-B14F-4D97-AF65-F5344CB8AC3E}">
        <p14:creationId xmlns:p14="http://schemas.microsoft.com/office/powerpoint/2010/main" val="2164383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 Consortium and 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8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dVRK Events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Conference workshops/tutorials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dVRK PI Meeting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</a:t>
            </a:r>
            <a:r>
              <a:rPr lang="en-US" dirty="0" smtClean="0"/>
              <a:t>urrently every ~6 months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dVRK User Group Meeting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Detailed hardware/software updates, best practices, etc.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 person, often opportunistic when conference at dVRK site (e.g., Hamlyn at Imperial  College, IROS in Vancouver/UBC)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Have not held one since pandemic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Other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School, challenge, …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264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 Background and Support</a:t>
            </a:r>
            <a:endParaRPr lang="en-US" dirty="0"/>
          </a:p>
        </p:txBody>
      </p:sp>
      <p:pic>
        <p:nvPicPr>
          <p:cNvPr id="4" name="Picture 7" descr="C:\Peter\JHU\Hardware\ICRA-2014\Digest-Fig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90688"/>
            <a:ext cx="5191125" cy="46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6542" y="3147075"/>
            <a:ext cx="5098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Routine Electronics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Generate quotes [Greg, MMC]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Manufacturing support [Peter/Greg, JHU/MMC]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Vendor payments [Greg, MMC]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Shipping [Greg, MMC]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User support [Peter/Anton, JHU]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36542" y="5149481"/>
            <a:ext cx="409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Routine Software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System enhancements [Anton, JHU]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Extensive user support [Anton, JHU]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 Consortium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83" y="2128838"/>
            <a:ext cx="8032284" cy="4351338"/>
          </a:xfrm>
        </p:spPr>
      </p:pic>
      <p:sp>
        <p:nvSpPr>
          <p:cNvPr id="6" name="TextBox 5"/>
          <p:cNvSpPr txBox="1"/>
          <p:nvPr/>
        </p:nvSpPr>
        <p:spPr>
          <a:xfrm>
            <a:off x="1568566" y="1620322"/>
            <a:ext cx="846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Members sign a Consortium Agreement (with JHU) and pay a $5,000 initiation 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Non-Profit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Lifespan of dVRK is increased due to dVRK-Si (and potential future systems)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dVRK technical support is currently provided by </a:t>
            </a:r>
            <a:r>
              <a:rPr lang="en-US" dirty="0" smtClean="0"/>
              <a:t>JHU </a:t>
            </a:r>
            <a:r>
              <a:rPr lang="en-US" dirty="0" smtClean="0"/>
              <a:t>faculty/staff, but </a:t>
            </a:r>
            <a:r>
              <a:rPr lang="en-US" dirty="0" smtClean="0"/>
              <a:t>likely </a:t>
            </a:r>
            <a:r>
              <a:rPr lang="en-US" dirty="0" smtClean="0"/>
              <a:t>to become more distributed during the dVRK lifespan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Less </a:t>
            </a:r>
            <a:r>
              <a:rPr lang="en-US" dirty="0" smtClean="0"/>
              <a:t>dependent on </a:t>
            </a:r>
            <a:r>
              <a:rPr lang="en-US" dirty="0" smtClean="0"/>
              <a:t>policies of a large institution (e.g</a:t>
            </a:r>
            <a:r>
              <a:rPr lang="en-US" dirty="0" smtClean="0"/>
              <a:t>., to join dVRK Consortium)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Consolidate all activities, including production of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Set up non-profit, </a:t>
            </a:r>
            <a:r>
              <a:rPr lang="en-US" dirty="0"/>
              <a:t>501(c)(3</a:t>
            </a:r>
            <a:r>
              <a:rPr lang="en-US" dirty="0" smtClean="0"/>
              <a:t>), </a:t>
            </a:r>
            <a:r>
              <a:rPr lang="en-US" dirty="0"/>
              <a:t>in </a:t>
            </a:r>
            <a:r>
              <a:rPr lang="en-US" dirty="0" smtClean="0"/>
              <a:t>state of Delaware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Name of non-profit must include: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association</a:t>
            </a:r>
            <a:r>
              <a:rPr lang="en-US" dirty="0"/>
              <a:t>, foundation, society, </a:t>
            </a:r>
            <a:r>
              <a:rPr lang="en-US" dirty="0" smtClean="0"/>
              <a:t>union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company, corporation, club, fund, incorporated, institute, syndicate, limited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Naming considerations: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Should be clear that we are </a:t>
            </a:r>
            <a:r>
              <a:rPr lang="en-US" dirty="0" smtClean="0"/>
              <a:t>supporting research systems, and not </a:t>
            </a:r>
            <a:r>
              <a:rPr lang="en-US" dirty="0"/>
              <a:t>providing medical devices (i.e., for clinical use)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being too similar to Open Source Robotics Foundation (OSRF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Would need ISI input for use of “da Vinci” (or “dVRK”)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Future could include a broader mission (not just dVRK)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2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Robotics Research Foundation</a:t>
            </a:r>
          </a:p>
          <a:p>
            <a:r>
              <a:rPr lang="en-US" dirty="0" smtClean="0"/>
              <a:t>Association for Medical Robotics Research</a:t>
            </a:r>
          </a:p>
          <a:p>
            <a:r>
              <a:rPr lang="en-US" dirty="0" smtClean="0"/>
              <a:t>Association for Research in Medical Robotics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76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Our mission is to advance medical robotics </a:t>
            </a:r>
            <a:r>
              <a:rPr lang="en-US" dirty="0" smtClean="0"/>
              <a:t>research and education by </a:t>
            </a:r>
            <a:r>
              <a:rPr lang="en-US" dirty="0"/>
              <a:t>supporting the creation and maintenance of shared </a:t>
            </a:r>
            <a:r>
              <a:rPr lang="en-US" dirty="0" smtClean="0"/>
              <a:t>platforms</a:t>
            </a:r>
            <a:r>
              <a:rPr lang="en-US" dirty="0"/>
              <a:t>, including hardware and software, and by </a:t>
            </a:r>
            <a:r>
              <a:rPr lang="en-US" dirty="0" smtClean="0"/>
              <a:t>facilitating interaction </a:t>
            </a:r>
            <a:r>
              <a:rPr lang="en-US" dirty="0"/>
              <a:t>and sharing of ideas between researchers.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</a:t>
            </a:r>
            <a:r>
              <a:rPr lang="en-US" dirty="0" smtClean="0"/>
              <a:t>Statement (shorter)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Our mission is to advance medical robotics </a:t>
            </a:r>
            <a:r>
              <a:rPr lang="en-US" dirty="0" smtClean="0"/>
              <a:t>research and education by </a:t>
            </a:r>
            <a:r>
              <a:rPr lang="en-US" dirty="0"/>
              <a:t>supporting the creation and maintenance of shared </a:t>
            </a:r>
            <a:r>
              <a:rPr lang="en-US" dirty="0" smtClean="0"/>
              <a:t>platforms </a:t>
            </a:r>
            <a:r>
              <a:rPr lang="en-US" dirty="0"/>
              <a:t>and </a:t>
            </a:r>
            <a:r>
              <a:rPr lang="en-US" dirty="0" smtClean="0"/>
              <a:t>facilitating </a:t>
            </a:r>
            <a:r>
              <a:rPr lang="en-US" dirty="0" smtClean="0"/>
              <a:t>interaction </a:t>
            </a:r>
            <a:r>
              <a:rPr lang="en-US" dirty="0"/>
              <a:t>and sharing of ideas between researchers.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/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ICRA </a:t>
            </a:r>
            <a:r>
              <a:rPr lang="en-US" sz="2400" dirty="0"/>
              <a:t>2025 </a:t>
            </a:r>
            <a:r>
              <a:rPr lang="en-US" sz="2400" dirty="0" smtClean="0"/>
              <a:t>Workshop not accepted</a:t>
            </a:r>
          </a:p>
          <a:p>
            <a:r>
              <a:rPr lang="en-US" sz="2400" dirty="0" smtClean="0"/>
              <a:t>ICRA 2025 Challenge not accepted</a:t>
            </a:r>
          </a:p>
          <a:p>
            <a:r>
              <a:rPr lang="en-US" sz="2400" dirty="0" smtClean="0"/>
              <a:t>Proposed workshop for ISMR </a:t>
            </a:r>
            <a:r>
              <a:rPr lang="en-US" sz="2400" dirty="0" smtClean="0"/>
              <a:t>2025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90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 on non-profit name</a:t>
            </a:r>
          </a:p>
          <a:p>
            <a:r>
              <a:rPr lang="en-US" dirty="0" smtClean="0"/>
              <a:t>Finalize mission statement</a:t>
            </a:r>
          </a:p>
          <a:p>
            <a:r>
              <a:rPr lang="en-US" dirty="0" smtClean="0"/>
              <a:t>Create bylaws</a:t>
            </a:r>
          </a:p>
          <a:p>
            <a:r>
              <a:rPr lang="en-US" dirty="0" smtClean="0"/>
              <a:t>Select board of directors</a:t>
            </a:r>
          </a:p>
          <a:p>
            <a:r>
              <a:rPr lang="en-US" dirty="0"/>
              <a:t>Incorporate as a nonprofit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0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Elena De </a:t>
            </a:r>
            <a:r>
              <a:rPr lang="en-US" dirty="0" err="1" smtClean="0"/>
              <a:t>Momi</a:t>
            </a:r>
            <a:r>
              <a:rPr lang="en-US" dirty="0" smtClean="0"/>
              <a:t>, </a:t>
            </a:r>
            <a:r>
              <a:rPr lang="en-US" dirty="0" err="1" smtClean="0"/>
              <a:t>Politecnico</a:t>
            </a:r>
            <a:r>
              <a:rPr lang="en-US" dirty="0" smtClean="0"/>
              <a:t> di Milano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dVRK </a:t>
            </a:r>
            <a:r>
              <a:rPr lang="en-US" dirty="0" smtClean="0"/>
              <a:t>Hardware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dVRK/dVRK-Si Controllers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inventory of dVRK-Si controllers</a:t>
            </a:r>
          </a:p>
          <a:p>
            <a:r>
              <a:rPr lang="en-US" dirty="0" smtClean="0"/>
              <a:t>Building dVRK controllers (mostly for MTMs)</a:t>
            </a:r>
          </a:p>
          <a:p>
            <a:pPr lvl="1"/>
            <a:r>
              <a:rPr lang="en-US" dirty="0" smtClean="0"/>
              <a:t>FPGA V3.2 assembled</a:t>
            </a:r>
          </a:p>
          <a:p>
            <a:pPr lvl="1"/>
            <a:r>
              <a:rPr lang="en-US" dirty="0" smtClean="0"/>
              <a:t>QLA V1.6 in process</a:t>
            </a:r>
          </a:p>
          <a:p>
            <a:pPr lvl="1"/>
            <a:r>
              <a:rPr lang="en-US" dirty="0" smtClean="0"/>
              <a:t>DQLA-F/DQLA-Q assembled</a:t>
            </a:r>
          </a:p>
          <a:p>
            <a:pPr lvl="1"/>
            <a:r>
              <a:rPr lang="en-US" dirty="0" err="1" smtClean="0"/>
              <a:t>dMIB</a:t>
            </a:r>
            <a:r>
              <a:rPr lang="en-US" dirty="0" smtClean="0"/>
              <a:t> assembled</a:t>
            </a:r>
          </a:p>
          <a:p>
            <a:pPr lvl="1"/>
            <a:r>
              <a:rPr lang="en-US" dirty="0" smtClean="0"/>
              <a:t>Next step will be enclosure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V3.2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162175"/>
          </a:xfrm>
        </p:spPr>
        <p:txBody>
          <a:bodyPr/>
          <a:lstStyle/>
          <a:p>
            <a:r>
              <a:rPr lang="en-US" dirty="0" smtClean="0"/>
              <a:t>No functional changes compared to FPGA V3.1</a:t>
            </a:r>
          </a:p>
          <a:p>
            <a:r>
              <a:rPr lang="en-US" dirty="0" smtClean="0"/>
              <a:t>Added test pads to facilitate manufacturing tests</a:t>
            </a:r>
          </a:p>
          <a:p>
            <a:pPr lvl="1"/>
            <a:r>
              <a:rPr lang="en-US" dirty="0" smtClean="0"/>
              <a:t>Previous build (FPGA V3.1) had ~10% failure rate</a:t>
            </a:r>
          </a:p>
          <a:p>
            <a:pPr lvl="1"/>
            <a:r>
              <a:rPr lang="en-US" dirty="0" smtClean="0"/>
              <a:t>Current build (FPGA V3.2) had 0% failure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3996980"/>
            <a:ext cx="3530600" cy="2410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3987800"/>
            <a:ext cx="3077951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dVRK-Si Setup Joints: Key Points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458200" cy="3241675"/>
          </a:xfrm>
        </p:spPr>
        <p:txBody>
          <a:bodyPr/>
          <a:lstStyle/>
          <a:p>
            <a:r>
              <a:rPr lang="en-US" dirty="0" smtClean="0"/>
              <a:t>Discontinuing the current approach using Bluetooth</a:t>
            </a:r>
          </a:p>
          <a:p>
            <a:r>
              <a:rPr lang="en-US" dirty="0" smtClean="0"/>
              <a:t>Existing sites with Si SUJ:</a:t>
            </a:r>
          </a:p>
          <a:p>
            <a:pPr lvl="1"/>
            <a:r>
              <a:rPr lang="en-US" dirty="0" smtClean="0"/>
              <a:t>Please look for the ESSJ boards you removed from your system – you will need them!</a:t>
            </a:r>
          </a:p>
          <a:p>
            <a:pPr lvl="1"/>
            <a:r>
              <a:rPr lang="en-US" dirty="0" smtClean="0"/>
              <a:t>We will </a:t>
            </a:r>
            <a:r>
              <a:rPr lang="en-US" dirty="0"/>
              <a:t>provide updated </a:t>
            </a:r>
            <a:r>
              <a:rPr lang="en-US" dirty="0" smtClean="0"/>
              <a:t>custom boards </a:t>
            </a:r>
            <a:r>
              <a:rPr lang="en-US" dirty="0"/>
              <a:t>(at no cost</a:t>
            </a:r>
            <a:r>
              <a:rPr lang="en-US" dirty="0" smtClean="0"/>
              <a:t>):</a:t>
            </a:r>
          </a:p>
          <a:p>
            <a:pPr lvl="2"/>
            <a:r>
              <a:rPr lang="en-US" dirty="0" err="1" smtClean="0"/>
              <a:t>dSIB</a:t>
            </a:r>
            <a:r>
              <a:rPr lang="en-US" dirty="0" smtClean="0"/>
              <a:t>-SI</a:t>
            </a:r>
          </a:p>
          <a:p>
            <a:pPr lvl="2"/>
            <a:r>
              <a:rPr lang="en-US" dirty="0" err="1" smtClean="0"/>
              <a:t>dESSJ</a:t>
            </a:r>
            <a:r>
              <a:rPr lang="en-US" dirty="0" smtClean="0"/>
              <a:t>-Z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4" b="41104"/>
          <a:stretch/>
        </p:blipFill>
        <p:spPr>
          <a:xfrm>
            <a:off x="8629650" y="3446462"/>
            <a:ext cx="3200400" cy="27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1708</Words>
  <Application>Microsoft Office PowerPoint</Application>
  <PresentationFormat>Widescreen</PresentationFormat>
  <Paragraphs>297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Courier New</vt:lpstr>
      <vt:lpstr>Office Theme</vt:lpstr>
      <vt:lpstr>dVRK PI / User Group Meeting</vt:lpstr>
      <vt:lpstr>Agenda</vt:lpstr>
      <vt:lpstr>Announcements / Events</vt:lpstr>
      <vt:lpstr>Announcements / Events</vt:lpstr>
      <vt:lpstr>Community Presentation</vt:lpstr>
      <vt:lpstr>dVRK Hardware </vt:lpstr>
      <vt:lpstr>dVRK/dVRK-Si Controllers</vt:lpstr>
      <vt:lpstr>FPGA V3.2</vt:lpstr>
      <vt:lpstr>dVRK-Si Setup Joints: Key Points</vt:lpstr>
      <vt:lpstr>dVRK-Si Setup Joints: Current Design</vt:lpstr>
      <vt:lpstr>dVRK-Si Setup Joints: New Design</vt:lpstr>
      <vt:lpstr>Reprogramming Embedded Boards</vt:lpstr>
      <vt:lpstr>dVRK Embedded Software/Firmware</vt:lpstr>
      <vt:lpstr>Embedded Software / Firmware</vt:lpstr>
      <vt:lpstr>Embedded Software / Firmware</vt:lpstr>
      <vt:lpstr>Firmware Update</vt:lpstr>
      <vt:lpstr>Embedded Software (FPGA V3)</vt:lpstr>
      <vt:lpstr>Embedded Software Update</vt:lpstr>
      <vt:lpstr>High-bandwidth data collection (FPGA V3)</vt:lpstr>
      <vt:lpstr>dVRK Software</vt:lpstr>
      <vt:lpstr>Reminders</vt:lpstr>
      <vt:lpstr>dVRK Software Updates</vt:lpstr>
      <vt:lpstr>Documentation: refactoring in progress</vt:lpstr>
      <vt:lpstr>Release 2.3.1 (minor release)</vt:lpstr>
      <vt:lpstr>Next release: CRTK ROS change</vt:lpstr>
      <vt:lpstr>Next release: CRTK ROS change</vt:lpstr>
      <vt:lpstr>Next release: More ROS topics</vt:lpstr>
      <vt:lpstr>Next release: Si Gravity Compensation</vt:lpstr>
      <vt:lpstr>Next release: Bilateral Teleoperation</vt:lpstr>
      <vt:lpstr>Next release: Bilateral Teleoperation</vt:lpstr>
      <vt:lpstr>dVRK Consortium and Community</vt:lpstr>
      <vt:lpstr>Potential dVRK Events</vt:lpstr>
      <vt:lpstr>dVRK Background and Support</vt:lpstr>
      <vt:lpstr>dVRK Consortium</vt:lpstr>
      <vt:lpstr>Motivation for Non-Profit</vt:lpstr>
      <vt:lpstr>Proposal</vt:lpstr>
      <vt:lpstr>Some Possible Names</vt:lpstr>
      <vt:lpstr>Mission Statement</vt:lpstr>
      <vt:lpstr>Mission Statement (shorter)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dVRK PI Meeing</dc:title>
  <cp:lastModifiedBy>Peter Kazanzides</cp:lastModifiedBy>
  <cp:revision>221</cp:revision>
  <dcterms:modified xsi:type="dcterms:W3CDTF">2025-02-13T03:02:06Z</dcterms:modified>
</cp:coreProperties>
</file>