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258" r:id="rId3"/>
    <p:sldId id="334" r:id="rId4"/>
    <p:sldId id="259" r:id="rId5"/>
    <p:sldId id="260" r:id="rId6"/>
    <p:sldId id="261" r:id="rId7"/>
    <p:sldId id="300" r:id="rId8"/>
    <p:sldId id="291" r:id="rId9"/>
    <p:sldId id="299" r:id="rId10"/>
    <p:sldId id="292" r:id="rId11"/>
    <p:sldId id="293" r:id="rId12"/>
    <p:sldId id="294" r:id="rId13"/>
    <p:sldId id="295" r:id="rId14"/>
    <p:sldId id="301" r:id="rId15"/>
    <p:sldId id="268" r:id="rId16"/>
    <p:sldId id="269" r:id="rId17"/>
    <p:sldId id="270" r:id="rId18"/>
    <p:sldId id="275" r:id="rId19"/>
    <p:sldId id="271" r:id="rId20"/>
    <p:sldId id="263" r:id="rId21"/>
    <p:sldId id="264" r:id="rId22"/>
    <p:sldId id="276" r:id="rId23"/>
    <p:sldId id="277" r:id="rId24"/>
    <p:sldId id="278" r:id="rId25"/>
    <p:sldId id="289" r:id="rId26"/>
    <p:sldId id="290" r:id="rId27"/>
    <p:sldId id="288" r:id="rId28"/>
    <p:sldId id="331" r:id="rId29"/>
    <p:sldId id="310" r:id="rId30"/>
    <p:sldId id="330" r:id="rId31"/>
    <p:sldId id="311" r:id="rId32"/>
    <p:sldId id="280" r:id="rId33"/>
    <p:sldId id="281" r:id="rId34"/>
    <p:sldId id="283" r:id="rId35"/>
    <p:sldId id="282" r:id="rId36"/>
    <p:sldId id="313" r:id="rId37"/>
    <p:sldId id="285" r:id="rId38"/>
    <p:sldId id="303" r:id="rId39"/>
    <p:sldId id="304" r:id="rId40"/>
    <p:sldId id="284" r:id="rId41"/>
    <p:sldId id="305" r:id="rId42"/>
    <p:sldId id="296" r:id="rId43"/>
    <p:sldId id="307" r:id="rId44"/>
    <p:sldId id="306" r:id="rId45"/>
    <p:sldId id="297" r:id="rId46"/>
    <p:sldId id="332" r:id="rId47"/>
    <p:sldId id="308" r:id="rId48"/>
    <p:sldId id="298" r:id="rId49"/>
    <p:sldId id="314" r:id="rId50"/>
    <p:sldId id="315" r:id="rId51"/>
    <p:sldId id="316" r:id="rId52"/>
    <p:sldId id="317" r:id="rId53"/>
    <p:sldId id="318" r:id="rId54"/>
    <p:sldId id="319" r:id="rId55"/>
    <p:sldId id="321" r:id="rId56"/>
    <p:sldId id="320" r:id="rId57"/>
    <p:sldId id="322" r:id="rId58"/>
    <p:sldId id="309" r:id="rId59"/>
    <p:sldId id="324" r:id="rId60"/>
    <p:sldId id="325" r:id="rId61"/>
    <p:sldId id="326" r:id="rId62"/>
    <p:sldId id="287" r:id="rId63"/>
    <p:sldId id="327" r:id="rId64"/>
    <p:sldId id="328" r:id="rId65"/>
    <p:sldId id="329" r:id="rId66"/>
    <p:sldId id="333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BB078-4A0A-BC91-15D8-865C160999BB}" v="102" dt="2021-09-27T14:21:32.931"/>
    <p1510:client id="{4741CF18-05F7-B0FF-A146-87B5CEE503F1}" v="1701" dt="2021-09-27T13:15:53.076"/>
    <p1510:client id="{DB09CDAC-CD59-B2FD-1467-53903357358D}" v="540" dt="2021-09-27T20:01:31.237"/>
    <p1510:client id="{DD6BF889-F2BD-E691-E67A-918A17CA1FFD}" v="128" dt="2021-10-08T01:13:38.750"/>
    <p1510:client id="{FF00C805-F16B-504B-81A1-BC26CB60E6F2}" v="265" dt="2021-09-27T19:47:34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67A17-D51A-4B97-9E26-4ACDC76A800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0D836-30E6-456E-85C5-E0AA7E02D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877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06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348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246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27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6029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2097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615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171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0767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194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144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3173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138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8549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524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8667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792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421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99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2771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81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904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13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9" name="Google Shape;91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220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20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6" name="Google Shape;94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985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85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64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908E-3627-4E97-8A59-D5AB844E0D0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F0A-38FE-4728-B13A-58F149A2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7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908E-3627-4E97-8A59-D5AB844E0D0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F0A-38FE-4728-B13A-58F149A2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908E-3627-4E97-8A59-D5AB844E0D0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F0A-38FE-4728-B13A-58F149A2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908E-3627-4E97-8A59-D5AB844E0D0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F0A-38FE-4728-B13A-58F149A2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2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908E-3627-4E97-8A59-D5AB844E0D0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F0A-38FE-4728-B13A-58F149A2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908E-3627-4E97-8A59-D5AB844E0D0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F0A-38FE-4728-B13A-58F149A2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908E-3627-4E97-8A59-D5AB844E0D0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F0A-38FE-4728-B13A-58F149A2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908E-3627-4E97-8A59-D5AB844E0D0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F0A-38FE-4728-B13A-58F149A2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8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908E-3627-4E97-8A59-D5AB844E0D0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F0A-38FE-4728-B13A-58F149A2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9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908E-3627-4E97-8A59-D5AB844E0D0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F0A-38FE-4728-B13A-58F149A2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1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908E-3627-4E97-8A59-D5AB844E0D0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F0A-38FE-4728-B13A-58F149A2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7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3908E-3627-4E97-8A59-D5AB844E0D0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FF0A-38FE-4728-B13A-58F149A2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hu-saw" TargetMode="External"/><Relationship Id="rId2" Type="http://schemas.openxmlformats.org/officeDocument/2006/relationships/hyperlink" Target="https://github.com/jhu-cis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jhu-dvr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llaborative-robotics.github.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hu-cisst/cisst/wik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hu-cisst.github.io/cisst-saw-doxygen/html" TargetMode="External"/><Relationship Id="rId5" Type="http://schemas.openxmlformats.org/officeDocument/2006/relationships/hyperlink" Target="https://github.com/jhu-cisst/cisst/wiki/cisstMultiTask-tutorial" TargetMode="External"/><Relationship Id="rId4" Type="http://schemas.openxmlformats.org/officeDocument/2006/relationships/hyperlink" Target="https://github.com/jhu-cisst/cisst/wiki/cisstMultiTask-concept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llaborative-robotics.github.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llaborative-robotics/documentation/wiki/Robot-API-motio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hu-cisst/cisst/wiki/cisstCommon-Data-Generato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hu-cisst/cisst-ros/tree/master/cisst_ros_bridge" TargetMode="External"/><Relationship Id="rId2" Type="http://schemas.openxmlformats.org/officeDocument/2006/relationships/hyperlink" Target="https://github.com/jhu-cisst/cisst-ros#read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jhu-dvrk/dvrk-ros/blob/master/dvrk_robot/src/dvrk_console.cpp" TargetMode="External"/><Relationship Id="rId5" Type="http://schemas.openxmlformats.org/officeDocument/2006/relationships/hyperlink" Target="https://github.com/jhu-saw/sawSensablePhantom/blob/master/ros/src/sensable_phantom.cpp" TargetMode="External"/><Relationship Id="rId4" Type="http://schemas.openxmlformats.org/officeDocument/2006/relationships/hyperlink" Target="https://github.com/jhu-cisst/cisst-ros/tree/master/cisst_ros_crtk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llaborative-robotics/crtk_matlab_client" TargetMode="External"/><Relationship Id="rId2" Type="http://schemas.openxmlformats.org/officeDocument/2006/relationships/hyperlink" Target="https://github.com/collaborative-robotics/crtk_python_cli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jhu-saw/sawSensablePhantom/tree/master/ros/python/sensable" TargetMode="External"/><Relationship Id="rId5" Type="http://schemas.openxmlformats.org/officeDocument/2006/relationships/hyperlink" Target="https://github.com/jhu-dvrk/dvrk-ros/tree/master/dvrk_matlab" TargetMode="External"/><Relationship Id="rId4" Type="http://schemas.openxmlformats.org/officeDocument/2006/relationships/hyperlink" Target="https://github.com/jhu-dvrk/dvrk-ros/tree/master/dvrk_python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deguet1/ros2_crtk_msgs" TargetMode="External"/><Relationship Id="rId2" Type="http://schemas.openxmlformats.org/officeDocument/2006/relationships/hyperlink" Target="https://github.com/adeguet1/ros2_cisst_msg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adeguet1/dvrk_robot" TargetMode="External"/><Relationship Id="rId5" Type="http://schemas.openxmlformats.org/officeDocument/2006/relationships/hyperlink" Target="https://github.com/adeguet1/cisst_ros2_crtk" TargetMode="External"/><Relationship Id="rId4" Type="http://schemas.openxmlformats.org/officeDocument/2006/relationships/hyperlink" Target="https://github.com/adeguet1/cisst_ros2_bridge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Lihttps:/github.com/jhu-saw/sawOpenIGTLin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jhu-saw/sawSensablePhantom/tree/master/igtl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06600"/>
          </a:xfrm>
        </p:spPr>
        <p:txBody>
          <a:bodyPr/>
          <a:lstStyle/>
          <a:p>
            <a:r>
              <a:rPr lang="en-US"/>
              <a:t>Software Infrastructure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Peter Kazanzides, Anton </a:t>
            </a:r>
            <a:r>
              <a:rPr lang="en-US" err="1"/>
              <a:t>Deguet</a:t>
            </a:r>
            <a:r>
              <a:rPr lang="en-US"/>
              <a:t>, Russell Taylor</a:t>
            </a:r>
          </a:p>
          <a:p>
            <a:r>
              <a:rPr lang="en-US"/>
              <a:t>Sept. 20, 2021</a:t>
            </a:r>
          </a:p>
        </p:txBody>
      </p:sp>
      <p:pic>
        <p:nvPicPr>
          <p:cNvPr id="4" name="Google Shape;77;p17" descr="whiting.logo.small.vertical.blue.jpg"/>
          <p:cNvPicPr preferRelativeResize="0"/>
          <p:nvPr/>
        </p:nvPicPr>
        <p:blipFill rotWithShape="1">
          <a:blip r:embed="rId2">
            <a:alphaModFix/>
          </a:blip>
          <a:srcRect l="12507" t="13482" r="14830" b="17613"/>
          <a:stretch/>
        </p:blipFill>
        <p:spPr>
          <a:xfrm>
            <a:off x="285754" y="4757107"/>
            <a:ext cx="2238371" cy="150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6;p17" descr="LCSR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3881" y="5097152"/>
            <a:ext cx="2612549" cy="116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ERC-NewLogo-Xp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5038101"/>
            <a:ext cx="10858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0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14F0-AE53-4278-B265-E1CF41B1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Components: </a:t>
            </a:r>
            <a:r>
              <a:rPr lang="en-US" err="1">
                <a:cs typeface="Calibri Light"/>
              </a:rPr>
              <a:t>dVRK</a:t>
            </a:r>
            <a:r>
              <a:rPr lang="en-US">
                <a:cs typeface="Calibri Light"/>
              </a:rPr>
              <a:t> on Mac OS with IGTL</a:t>
            </a:r>
            <a:endParaRPr lang="en-US"/>
          </a:p>
        </p:txBody>
      </p:sp>
      <p:sp>
        <p:nvSpPr>
          <p:cNvPr id="7" name="Snip Diagonal Corner Rectangle 135">
            <a:extLst>
              <a:ext uri="{FF2B5EF4-FFF2-40B4-BE49-F238E27FC236}">
                <a16:creationId xmlns:a16="http://schemas.microsoft.com/office/drawing/2014/main" id="{674FA1CD-428C-49D3-B8E7-8D68B3DE6B3B}"/>
              </a:ext>
            </a:extLst>
          </p:cNvPr>
          <p:cNvSpPr/>
          <p:nvPr/>
        </p:nvSpPr>
        <p:spPr>
          <a:xfrm>
            <a:off x="3351010" y="4001791"/>
            <a:ext cx="5118688" cy="1163914"/>
          </a:xfrm>
          <a:prstGeom prst="snip2DiagRect">
            <a:avLst>
              <a:gd name="adj1" fmla="val 0"/>
              <a:gd name="adj2" fmla="val 6175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B3A1DA-71DE-4078-9A22-A10CF35D99CF}"/>
              </a:ext>
            </a:extLst>
          </p:cNvPr>
          <p:cNvGrpSpPr/>
          <p:nvPr/>
        </p:nvGrpSpPr>
        <p:grpSpPr>
          <a:xfrm>
            <a:off x="7857785" y="4492041"/>
            <a:ext cx="88955" cy="294474"/>
            <a:chOff x="2745315" y="2258002"/>
            <a:chExt cx="73152" cy="222966"/>
          </a:xfrm>
        </p:grpSpPr>
        <p:sp>
          <p:nvSpPr>
            <p:cNvPr id="181" name="Flowchart: Connector 180">
              <a:extLst>
                <a:ext uri="{FF2B5EF4-FFF2-40B4-BE49-F238E27FC236}">
                  <a16:creationId xmlns:a16="http://schemas.microsoft.com/office/drawing/2014/main" id="{061AE856-78B7-4BA5-A6C7-2B3E716322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82" name="Curved Connector 45">
              <a:extLst>
                <a:ext uri="{FF2B5EF4-FFF2-40B4-BE49-F238E27FC236}">
                  <a16:creationId xmlns:a16="http://schemas.microsoft.com/office/drawing/2014/main" id="{09D13F93-15A0-4D1F-B3E7-7933DBECB9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5ABAC6-BFCB-4407-8719-AF56ABA02FA8}"/>
              </a:ext>
            </a:extLst>
          </p:cNvPr>
          <p:cNvGrpSpPr/>
          <p:nvPr/>
        </p:nvGrpSpPr>
        <p:grpSpPr>
          <a:xfrm>
            <a:off x="6556986" y="4490210"/>
            <a:ext cx="88955" cy="294474"/>
            <a:chOff x="2745315" y="2258002"/>
            <a:chExt cx="73152" cy="222966"/>
          </a:xfrm>
        </p:grpSpPr>
        <p:sp>
          <p:nvSpPr>
            <p:cNvPr id="179" name="Flowchart: Connector 178">
              <a:extLst>
                <a:ext uri="{FF2B5EF4-FFF2-40B4-BE49-F238E27FC236}">
                  <a16:creationId xmlns:a16="http://schemas.microsoft.com/office/drawing/2014/main" id="{AF60DF9A-B2F5-44FA-B048-DF2286B62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80" name="Curved Connector 45">
              <a:extLst>
                <a:ext uri="{FF2B5EF4-FFF2-40B4-BE49-F238E27FC236}">
                  <a16:creationId xmlns:a16="http://schemas.microsoft.com/office/drawing/2014/main" id="{1BD165BA-2981-435F-9211-644EF57B7B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B9F827-4448-4CE3-8D90-5766BC80A7D5}"/>
              </a:ext>
            </a:extLst>
          </p:cNvPr>
          <p:cNvGrpSpPr/>
          <p:nvPr/>
        </p:nvGrpSpPr>
        <p:grpSpPr>
          <a:xfrm>
            <a:off x="5178296" y="4491301"/>
            <a:ext cx="88955" cy="294474"/>
            <a:chOff x="2745315" y="2258002"/>
            <a:chExt cx="73152" cy="222966"/>
          </a:xfrm>
        </p:grpSpPr>
        <p:sp>
          <p:nvSpPr>
            <p:cNvPr id="177" name="Flowchart: Connector 176">
              <a:extLst>
                <a:ext uri="{FF2B5EF4-FFF2-40B4-BE49-F238E27FC236}">
                  <a16:creationId xmlns:a16="http://schemas.microsoft.com/office/drawing/2014/main" id="{603D75E6-89F2-4788-BA9C-472D0649C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78" name="Curved Connector 45">
              <a:extLst>
                <a:ext uri="{FF2B5EF4-FFF2-40B4-BE49-F238E27FC236}">
                  <a16:creationId xmlns:a16="http://schemas.microsoft.com/office/drawing/2014/main" id="{BD3C86E1-3C68-4DCF-A0C8-1C47229C8D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34E774-A1E2-44EC-B22F-CCA70C3A769F}"/>
              </a:ext>
            </a:extLst>
          </p:cNvPr>
          <p:cNvGrpSpPr/>
          <p:nvPr/>
        </p:nvGrpSpPr>
        <p:grpSpPr>
          <a:xfrm>
            <a:off x="3866438" y="4487886"/>
            <a:ext cx="88955" cy="294474"/>
            <a:chOff x="2745315" y="2258002"/>
            <a:chExt cx="73152" cy="222966"/>
          </a:xfrm>
        </p:grpSpPr>
        <p:sp>
          <p:nvSpPr>
            <p:cNvPr id="175" name="Flowchart: Connector 174">
              <a:extLst>
                <a:ext uri="{FF2B5EF4-FFF2-40B4-BE49-F238E27FC236}">
                  <a16:creationId xmlns:a16="http://schemas.microsoft.com/office/drawing/2014/main" id="{AABD2414-C5E0-4ECF-9774-AC59B78D94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76" name="Curved Connector 45">
              <a:extLst>
                <a:ext uri="{FF2B5EF4-FFF2-40B4-BE49-F238E27FC236}">
                  <a16:creationId xmlns:a16="http://schemas.microsoft.com/office/drawing/2014/main" id="{6D9D66BC-C2CF-4CA4-A544-F8224BF682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2" name="Snip Diagonal Corner Rectangle 161">
            <a:extLst>
              <a:ext uri="{FF2B5EF4-FFF2-40B4-BE49-F238E27FC236}">
                <a16:creationId xmlns:a16="http://schemas.microsoft.com/office/drawing/2014/main" id="{11780BF3-28F1-43B5-ACDC-C499202C1AEC}"/>
              </a:ext>
            </a:extLst>
          </p:cNvPr>
          <p:cNvSpPr/>
          <p:nvPr/>
        </p:nvSpPr>
        <p:spPr bwMode="auto">
          <a:xfrm>
            <a:off x="6049954" y="2672773"/>
            <a:ext cx="2419745" cy="384157"/>
          </a:xfrm>
          <a:prstGeom prst="snip2DiagRect">
            <a:avLst>
              <a:gd name="adj1" fmla="val 0"/>
              <a:gd name="adj2" fmla="val 16066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A61909-3B4B-4BE7-826A-65D7EA6EFC9E}"/>
              </a:ext>
            </a:extLst>
          </p:cNvPr>
          <p:cNvGrpSpPr/>
          <p:nvPr/>
        </p:nvGrpSpPr>
        <p:grpSpPr>
          <a:xfrm>
            <a:off x="7186972" y="2565913"/>
            <a:ext cx="88955" cy="294474"/>
            <a:chOff x="2745315" y="2258002"/>
            <a:chExt cx="73152" cy="222966"/>
          </a:xfrm>
        </p:grpSpPr>
        <p:sp>
          <p:nvSpPr>
            <p:cNvPr id="173" name="Flowchart: Connector 172">
              <a:extLst>
                <a:ext uri="{FF2B5EF4-FFF2-40B4-BE49-F238E27FC236}">
                  <a16:creationId xmlns:a16="http://schemas.microsoft.com/office/drawing/2014/main" id="{A0CFBB33-7253-4224-B8F5-6AD8A57FA1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74" name="Curved Connector 45">
              <a:extLst>
                <a:ext uri="{FF2B5EF4-FFF2-40B4-BE49-F238E27FC236}">
                  <a16:creationId xmlns:a16="http://schemas.microsoft.com/office/drawing/2014/main" id="{9EFB7B2B-C6A4-4416-92FB-F5E74C6EAE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4" name="Snip Diagonal Corner Rectangle 162">
            <a:extLst>
              <a:ext uri="{FF2B5EF4-FFF2-40B4-BE49-F238E27FC236}">
                <a16:creationId xmlns:a16="http://schemas.microsoft.com/office/drawing/2014/main" id="{590750FA-6BFC-4749-8547-DA962C3F728A}"/>
              </a:ext>
            </a:extLst>
          </p:cNvPr>
          <p:cNvSpPr/>
          <p:nvPr/>
        </p:nvSpPr>
        <p:spPr>
          <a:xfrm>
            <a:off x="3351011" y="2113703"/>
            <a:ext cx="5118687" cy="384157"/>
          </a:xfrm>
          <a:prstGeom prst="snip2DiagRect">
            <a:avLst>
              <a:gd name="adj1" fmla="val 0"/>
              <a:gd name="adj2" fmla="val 16066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CE850E-FFD9-4573-A907-08E6FB5B787C}"/>
              </a:ext>
            </a:extLst>
          </p:cNvPr>
          <p:cNvGrpSpPr/>
          <p:nvPr/>
        </p:nvGrpSpPr>
        <p:grpSpPr>
          <a:xfrm>
            <a:off x="7138383" y="2392048"/>
            <a:ext cx="186133" cy="320975"/>
            <a:chOff x="3519869" y="2390336"/>
            <a:chExt cx="153066" cy="243032"/>
          </a:xfrm>
        </p:grpSpPr>
        <p:cxnSp>
          <p:nvCxnSpPr>
            <p:cNvPr id="171" name="Curved Connector 45">
              <a:extLst>
                <a:ext uri="{FF2B5EF4-FFF2-40B4-BE49-F238E27FC236}">
                  <a16:creationId xmlns:a16="http://schemas.microsoft.com/office/drawing/2014/main" id="{75EB5C65-A2CB-4633-9AAD-07F5711F61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2" name="Block Arc 171">
              <a:extLst>
                <a:ext uri="{FF2B5EF4-FFF2-40B4-BE49-F238E27FC236}">
                  <a16:creationId xmlns:a16="http://schemas.microsoft.com/office/drawing/2014/main" id="{DA4A33FD-B0C0-4FFA-B666-27C882CD108C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6" name="Snip Diagonal Corner Rectangle 108">
            <a:extLst>
              <a:ext uri="{FF2B5EF4-FFF2-40B4-BE49-F238E27FC236}">
                <a16:creationId xmlns:a16="http://schemas.microsoft.com/office/drawing/2014/main" id="{4B692A28-4317-4F68-A288-65594CFEB271}"/>
              </a:ext>
            </a:extLst>
          </p:cNvPr>
          <p:cNvSpPr/>
          <p:nvPr/>
        </p:nvSpPr>
        <p:spPr>
          <a:xfrm>
            <a:off x="8668494" y="2024486"/>
            <a:ext cx="2192743" cy="3244103"/>
          </a:xfrm>
          <a:prstGeom prst="snip2DiagRect">
            <a:avLst>
              <a:gd name="adj1" fmla="val 0"/>
              <a:gd name="adj2" fmla="val 2749"/>
            </a:avLst>
          </a:prstGeom>
          <a:ln w="6350" cmpd="sng">
            <a:prstDash val="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0" rIns="91440" bIns="0" anchor="b" anchorCtr="0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IGTL Server</a:t>
            </a:r>
          </a:p>
        </p:txBody>
      </p:sp>
      <p:sp>
        <p:nvSpPr>
          <p:cNvPr id="21" name="Snip Diagonal Corner Rectangle 150">
            <a:extLst>
              <a:ext uri="{FF2B5EF4-FFF2-40B4-BE49-F238E27FC236}">
                <a16:creationId xmlns:a16="http://schemas.microsoft.com/office/drawing/2014/main" id="{6F0E983C-C0C9-4B29-BC52-39C966E93A9B}"/>
              </a:ext>
            </a:extLst>
          </p:cNvPr>
          <p:cNvSpPr/>
          <p:nvPr/>
        </p:nvSpPr>
        <p:spPr bwMode="auto">
          <a:xfrm>
            <a:off x="3351010" y="3349544"/>
            <a:ext cx="1116804" cy="385792"/>
          </a:xfrm>
          <a:prstGeom prst="snip2DiagRect">
            <a:avLst>
              <a:gd name="adj1" fmla="val 0"/>
              <a:gd name="adj2" fmla="val 1724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E4A4CF72-29EC-4136-B3B9-C6C14555DA51}"/>
              </a:ext>
            </a:extLst>
          </p:cNvPr>
          <p:cNvSpPr/>
          <p:nvPr/>
        </p:nvSpPr>
        <p:spPr bwMode="auto">
          <a:xfrm>
            <a:off x="3537145" y="3447447"/>
            <a:ext cx="744536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3" name="Snip Diagonal Corner Rectangle 151">
            <a:extLst>
              <a:ext uri="{FF2B5EF4-FFF2-40B4-BE49-F238E27FC236}">
                <a16:creationId xmlns:a16="http://schemas.microsoft.com/office/drawing/2014/main" id="{024EA760-FAC1-469D-86B2-8B98F1E0D588}"/>
              </a:ext>
            </a:extLst>
          </p:cNvPr>
          <p:cNvSpPr/>
          <p:nvPr/>
        </p:nvSpPr>
        <p:spPr bwMode="auto">
          <a:xfrm>
            <a:off x="4653949" y="3349544"/>
            <a:ext cx="1116804" cy="385792"/>
          </a:xfrm>
          <a:prstGeom prst="snip2DiagRect">
            <a:avLst>
              <a:gd name="adj1" fmla="val 0"/>
              <a:gd name="adj2" fmla="val 1724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F8DB2EE5-E4CC-4CE1-860C-DD0E28DF8538}"/>
              </a:ext>
            </a:extLst>
          </p:cNvPr>
          <p:cNvSpPr/>
          <p:nvPr/>
        </p:nvSpPr>
        <p:spPr bwMode="auto">
          <a:xfrm>
            <a:off x="4840083" y="3447447"/>
            <a:ext cx="765380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PSM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" name="Snip Diagonal Corner Rectangle 152">
            <a:extLst>
              <a:ext uri="{FF2B5EF4-FFF2-40B4-BE49-F238E27FC236}">
                <a16:creationId xmlns:a16="http://schemas.microsoft.com/office/drawing/2014/main" id="{A7270820-A935-45FE-8074-18A99D895AC8}"/>
              </a:ext>
            </a:extLst>
          </p:cNvPr>
          <p:cNvSpPr/>
          <p:nvPr/>
        </p:nvSpPr>
        <p:spPr bwMode="auto">
          <a:xfrm>
            <a:off x="6049954" y="3349544"/>
            <a:ext cx="1116805" cy="385792"/>
          </a:xfrm>
          <a:prstGeom prst="snip2DiagRect">
            <a:avLst>
              <a:gd name="adj1" fmla="val 0"/>
              <a:gd name="adj2" fmla="val 18470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CA3BAB42-C8EC-4D7B-AB5B-C3FCC5EEE341}"/>
              </a:ext>
            </a:extLst>
          </p:cNvPr>
          <p:cNvSpPr/>
          <p:nvPr/>
        </p:nvSpPr>
        <p:spPr bwMode="auto">
          <a:xfrm>
            <a:off x="6236088" y="3441087"/>
            <a:ext cx="744536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7" name="Snip Diagonal Corner Rectangle 153">
            <a:extLst>
              <a:ext uri="{FF2B5EF4-FFF2-40B4-BE49-F238E27FC236}">
                <a16:creationId xmlns:a16="http://schemas.microsoft.com/office/drawing/2014/main" id="{7F507D32-659B-4EA1-B3E7-EA56190EAA83}"/>
              </a:ext>
            </a:extLst>
          </p:cNvPr>
          <p:cNvSpPr/>
          <p:nvPr/>
        </p:nvSpPr>
        <p:spPr bwMode="auto">
          <a:xfrm>
            <a:off x="7352893" y="3349544"/>
            <a:ext cx="1116804" cy="385792"/>
          </a:xfrm>
          <a:prstGeom prst="snip2DiagRect">
            <a:avLst>
              <a:gd name="adj1" fmla="val 0"/>
              <a:gd name="adj2" fmla="val 16014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C00FC1FD-4F7F-4615-8332-1C78648BCB6E}"/>
              </a:ext>
            </a:extLst>
          </p:cNvPr>
          <p:cNvSpPr/>
          <p:nvPr/>
        </p:nvSpPr>
        <p:spPr bwMode="auto">
          <a:xfrm>
            <a:off x="7539026" y="3441087"/>
            <a:ext cx="744538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PSM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9" name="Snip Diagonal Corner Rectangle 158">
            <a:extLst>
              <a:ext uri="{FF2B5EF4-FFF2-40B4-BE49-F238E27FC236}">
                <a16:creationId xmlns:a16="http://schemas.microsoft.com/office/drawing/2014/main" id="{AB2A5D90-5BCE-4D5A-96E7-200F0BDC5812}"/>
              </a:ext>
            </a:extLst>
          </p:cNvPr>
          <p:cNvSpPr/>
          <p:nvPr/>
        </p:nvSpPr>
        <p:spPr bwMode="auto">
          <a:xfrm>
            <a:off x="3351011" y="2672773"/>
            <a:ext cx="2419744" cy="384157"/>
          </a:xfrm>
          <a:prstGeom prst="snip2DiagRect">
            <a:avLst>
              <a:gd name="adj1" fmla="val 0"/>
              <a:gd name="adj2" fmla="val 17300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EE2DC4B9-FC88-4545-B461-60BE0C620D83}"/>
              </a:ext>
            </a:extLst>
          </p:cNvPr>
          <p:cNvSpPr/>
          <p:nvPr/>
        </p:nvSpPr>
        <p:spPr bwMode="auto">
          <a:xfrm>
            <a:off x="6236088" y="2764317"/>
            <a:ext cx="2047475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mtsTeleoperation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BD475AA3-8D49-43BB-8540-BE05F9E0CA72}"/>
              </a:ext>
            </a:extLst>
          </p:cNvPr>
          <p:cNvSpPr/>
          <p:nvPr/>
        </p:nvSpPr>
        <p:spPr>
          <a:xfrm>
            <a:off x="3537143" y="4747219"/>
            <a:ext cx="4746421" cy="204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mtsRobotIO1394</a:t>
            </a:r>
          </a:p>
        </p:txBody>
      </p:sp>
      <p:grpSp>
        <p:nvGrpSpPr>
          <p:cNvPr id="35" name="Group 94">
            <a:extLst>
              <a:ext uri="{FF2B5EF4-FFF2-40B4-BE49-F238E27FC236}">
                <a16:creationId xmlns:a16="http://schemas.microsoft.com/office/drawing/2014/main" id="{18975DA1-9713-4798-86CE-8A10DC881B9D}"/>
              </a:ext>
            </a:extLst>
          </p:cNvPr>
          <p:cNvGrpSpPr>
            <a:grpSpLocks/>
          </p:cNvGrpSpPr>
          <p:nvPr/>
        </p:nvGrpSpPr>
        <p:grpSpPr bwMode="auto">
          <a:xfrm>
            <a:off x="8830332" y="3292337"/>
            <a:ext cx="1952471" cy="258285"/>
            <a:chOff x="6696625" y="2570867"/>
            <a:chExt cx="1597657" cy="250775"/>
          </a:xfrm>
        </p:grpSpPr>
        <p:sp>
          <p:nvSpPr>
            <p:cNvPr id="167" name="Rounded Rectangle 95">
              <a:extLst>
                <a:ext uri="{FF2B5EF4-FFF2-40B4-BE49-F238E27FC236}">
                  <a16:creationId xmlns:a16="http://schemas.microsoft.com/office/drawing/2014/main" id="{C534496E-8305-44C6-BFD5-B77514A893C1}"/>
                </a:ext>
              </a:extLst>
            </p:cNvPr>
            <p:cNvSpPr/>
            <p:nvPr/>
          </p:nvSpPr>
          <p:spPr>
            <a:xfrm>
              <a:off x="6696625" y="2626419"/>
              <a:ext cx="1551646" cy="19522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8" name="Rounded Rectangle 96">
              <a:extLst>
                <a:ext uri="{FF2B5EF4-FFF2-40B4-BE49-F238E27FC236}">
                  <a16:creationId xmlns:a16="http://schemas.microsoft.com/office/drawing/2014/main" id="{13D67204-93BA-4D21-9BD8-EBBD7DBB711E}"/>
                </a:ext>
              </a:extLst>
            </p:cNvPr>
            <p:cNvSpPr/>
            <p:nvPr/>
          </p:nvSpPr>
          <p:spPr>
            <a:xfrm>
              <a:off x="6742636" y="2570867"/>
              <a:ext cx="1551646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IGTL </a:t>
              </a:r>
              <a:r>
                <a:rPr lang="en-US" sz="1200" i="1" err="1">
                  <a:solidFill>
                    <a:srgbClr val="000000"/>
                  </a:solidFill>
                  <a:latin typeface="Calibri"/>
                  <a:cs typeface="Calibri"/>
                </a:rPr>
                <a:t>psm</a:t>
              </a:r>
              <a:endParaRPr lang="en-US" sz="1200" err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6" name="Group 97">
            <a:extLst>
              <a:ext uri="{FF2B5EF4-FFF2-40B4-BE49-F238E27FC236}">
                <a16:creationId xmlns:a16="http://schemas.microsoft.com/office/drawing/2014/main" id="{8CEB25CE-6CFE-4510-A385-7D28C60AF081}"/>
              </a:ext>
            </a:extLst>
          </p:cNvPr>
          <p:cNvGrpSpPr>
            <a:grpSpLocks/>
          </p:cNvGrpSpPr>
          <p:nvPr/>
        </p:nvGrpSpPr>
        <p:grpSpPr bwMode="auto">
          <a:xfrm>
            <a:off x="8820641" y="3625817"/>
            <a:ext cx="1962163" cy="258285"/>
            <a:chOff x="6688694" y="2570616"/>
            <a:chExt cx="1605588" cy="250775"/>
          </a:xfrm>
        </p:grpSpPr>
        <p:sp>
          <p:nvSpPr>
            <p:cNvPr id="165" name="Rounded Rectangle 98">
              <a:extLst>
                <a:ext uri="{FF2B5EF4-FFF2-40B4-BE49-F238E27FC236}">
                  <a16:creationId xmlns:a16="http://schemas.microsoft.com/office/drawing/2014/main" id="{5979F6EA-F23B-4AA0-AF5C-C3AE03082D91}"/>
                </a:ext>
              </a:extLst>
            </p:cNvPr>
            <p:cNvSpPr/>
            <p:nvPr/>
          </p:nvSpPr>
          <p:spPr>
            <a:xfrm>
              <a:off x="6688694" y="2626168"/>
              <a:ext cx="1550059" cy="19522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6" name="Rounded Rectangle 99">
              <a:extLst>
                <a:ext uri="{FF2B5EF4-FFF2-40B4-BE49-F238E27FC236}">
                  <a16:creationId xmlns:a16="http://schemas.microsoft.com/office/drawing/2014/main" id="{C6A7DBDF-EE72-4473-85FE-E8D59921BC29}"/>
                </a:ext>
              </a:extLst>
            </p:cNvPr>
            <p:cNvSpPr/>
            <p:nvPr/>
          </p:nvSpPr>
          <p:spPr>
            <a:xfrm>
              <a:off x="6744222" y="2570616"/>
              <a:ext cx="1550060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IGTL </a:t>
              </a:r>
              <a:r>
                <a:rPr lang="en-US" sz="1200" i="1" err="1">
                  <a:solidFill>
                    <a:srgbClr val="000000"/>
                  </a:solidFill>
                  <a:latin typeface="Calibri"/>
                  <a:cs typeface="Calibri"/>
                </a:rPr>
                <a:t>mtm</a:t>
              </a:r>
              <a:endParaRPr lang="en-US" sz="1200" err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8" name="Snip Diagonal Corner Rectangle 134">
            <a:extLst>
              <a:ext uri="{FF2B5EF4-FFF2-40B4-BE49-F238E27FC236}">
                <a16:creationId xmlns:a16="http://schemas.microsoft.com/office/drawing/2014/main" id="{D463187C-C84B-4C01-B480-D7867385E57B}"/>
              </a:ext>
            </a:extLst>
          </p:cNvPr>
          <p:cNvSpPr/>
          <p:nvPr/>
        </p:nvSpPr>
        <p:spPr bwMode="auto">
          <a:xfrm>
            <a:off x="838200" y="2113703"/>
            <a:ext cx="2280143" cy="3052002"/>
          </a:xfrm>
          <a:prstGeom prst="snip2DiagRect">
            <a:avLst>
              <a:gd name="adj1" fmla="val 0"/>
              <a:gd name="adj2" fmla="val 373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9" name="Rounded Rectangle 113">
            <a:extLst>
              <a:ext uri="{FF2B5EF4-FFF2-40B4-BE49-F238E27FC236}">
                <a16:creationId xmlns:a16="http://schemas.microsoft.com/office/drawing/2014/main" id="{263898DC-828B-4E11-AC77-2C5732B19AB3}"/>
              </a:ext>
            </a:extLst>
          </p:cNvPr>
          <p:cNvSpPr/>
          <p:nvPr/>
        </p:nvSpPr>
        <p:spPr bwMode="auto">
          <a:xfrm>
            <a:off x="919634" y="2206064"/>
            <a:ext cx="1894302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QtConsole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40" name="Group 114">
            <a:extLst>
              <a:ext uri="{FF2B5EF4-FFF2-40B4-BE49-F238E27FC236}">
                <a16:creationId xmlns:a16="http://schemas.microsoft.com/office/drawing/2014/main" id="{B7BDCFC2-4F7E-47C5-A0C4-79072295B19F}"/>
              </a:ext>
            </a:extLst>
          </p:cNvPr>
          <p:cNvGrpSpPr>
            <a:grpSpLocks/>
          </p:cNvGrpSpPr>
          <p:nvPr/>
        </p:nvGrpSpPr>
        <p:grpSpPr bwMode="auto">
          <a:xfrm>
            <a:off x="919630" y="2713644"/>
            <a:ext cx="1962163" cy="256650"/>
            <a:chOff x="6687352" y="2571569"/>
            <a:chExt cx="1606947" cy="249188"/>
          </a:xfrm>
        </p:grpSpPr>
        <p:sp>
          <p:nvSpPr>
            <p:cNvPr id="159" name="Rounded Rectangle 115">
              <a:extLst>
                <a:ext uri="{FF2B5EF4-FFF2-40B4-BE49-F238E27FC236}">
                  <a16:creationId xmlns:a16="http://schemas.microsoft.com/office/drawing/2014/main" id="{760F86BF-0537-4CAB-B553-51D389EA9D4C}"/>
                </a:ext>
              </a:extLst>
            </p:cNvPr>
            <p:cNvSpPr/>
            <p:nvPr/>
          </p:nvSpPr>
          <p:spPr>
            <a:xfrm>
              <a:off x="6687352" y="2627121"/>
              <a:ext cx="1551371" cy="1936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0" name="Rounded Rectangle 116">
              <a:extLst>
                <a:ext uri="{FF2B5EF4-FFF2-40B4-BE49-F238E27FC236}">
                  <a16:creationId xmlns:a16="http://schemas.microsoft.com/office/drawing/2014/main" id="{42BD4E0A-C675-4BD0-B7E8-54792BFCCBE1}"/>
                </a:ext>
              </a:extLst>
            </p:cNvPr>
            <p:cNvSpPr/>
            <p:nvPr/>
          </p:nvSpPr>
          <p:spPr>
            <a:xfrm>
              <a:off x="6742929" y="2571569"/>
              <a:ext cx="1551370" cy="1936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sawQtTeleop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1" name="Group 117">
            <a:extLst>
              <a:ext uri="{FF2B5EF4-FFF2-40B4-BE49-F238E27FC236}">
                <a16:creationId xmlns:a16="http://schemas.microsoft.com/office/drawing/2014/main" id="{7AD147FE-928D-471D-8B07-1600B3F229EE}"/>
              </a:ext>
            </a:extLst>
          </p:cNvPr>
          <p:cNvGrpSpPr>
            <a:grpSpLocks/>
          </p:cNvGrpSpPr>
          <p:nvPr/>
        </p:nvGrpSpPr>
        <p:grpSpPr bwMode="auto">
          <a:xfrm>
            <a:off x="931268" y="3292336"/>
            <a:ext cx="1950530" cy="258285"/>
            <a:chOff x="6696879" y="2570865"/>
            <a:chExt cx="1597420" cy="250775"/>
          </a:xfrm>
        </p:grpSpPr>
        <p:sp>
          <p:nvSpPr>
            <p:cNvPr id="157" name="Rounded Rectangle 118">
              <a:extLst>
                <a:ext uri="{FF2B5EF4-FFF2-40B4-BE49-F238E27FC236}">
                  <a16:creationId xmlns:a16="http://schemas.microsoft.com/office/drawing/2014/main" id="{CCDE605D-6E64-4827-A9B5-92ADA167536B}"/>
                </a:ext>
              </a:extLst>
            </p:cNvPr>
            <p:cNvSpPr/>
            <p:nvPr/>
          </p:nvSpPr>
          <p:spPr>
            <a:xfrm>
              <a:off x="6696879" y="2626417"/>
              <a:ext cx="1551372" cy="1952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8" name="Rounded Rectangle 119">
              <a:extLst>
                <a:ext uri="{FF2B5EF4-FFF2-40B4-BE49-F238E27FC236}">
                  <a16:creationId xmlns:a16="http://schemas.microsoft.com/office/drawing/2014/main" id="{4A5B7B2B-C0F8-4B76-B6B5-9E2343CE29F2}"/>
                </a:ext>
              </a:extLst>
            </p:cNvPr>
            <p:cNvSpPr/>
            <p:nvPr/>
          </p:nvSpPr>
          <p:spPr>
            <a:xfrm>
              <a:off x="6742928" y="2570865"/>
              <a:ext cx="1551371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QtPSM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2" name="Group 120">
            <a:extLst>
              <a:ext uri="{FF2B5EF4-FFF2-40B4-BE49-F238E27FC236}">
                <a16:creationId xmlns:a16="http://schemas.microsoft.com/office/drawing/2014/main" id="{029C957C-A0BA-4A39-AFE6-959B60D93948}"/>
              </a:ext>
            </a:extLst>
          </p:cNvPr>
          <p:cNvGrpSpPr>
            <a:grpSpLocks/>
          </p:cNvGrpSpPr>
          <p:nvPr/>
        </p:nvGrpSpPr>
        <p:grpSpPr bwMode="auto">
          <a:xfrm>
            <a:off x="919630" y="3625817"/>
            <a:ext cx="1962163" cy="258285"/>
            <a:chOff x="6687352" y="2570614"/>
            <a:chExt cx="1606947" cy="250775"/>
          </a:xfrm>
        </p:grpSpPr>
        <p:sp>
          <p:nvSpPr>
            <p:cNvPr id="155" name="Rounded Rectangle 121">
              <a:extLst>
                <a:ext uri="{FF2B5EF4-FFF2-40B4-BE49-F238E27FC236}">
                  <a16:creationId xmlns:a16="http://schemas.microsoft.com/office/drawing/2014/main" id="{F8867595-C59F-49FB-8EE6-760F011E8EE9}"/>
                </a:ext>
              </a:extLst>
            </p:cNvPr>
            <p:cNvSpPr/>
            <p:nvPr/>
          </p:nvSpPr>
          <p:spPr>
            <a:xfrm>
              <a:off x="6687352" y="2626166"/>
              <a:ext cx="1551371" cy="1952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6" name="Rounded Rectangle 122">
              <a:extLst>
                <a:ext uri="{FF2B5EF4-FFF2-40B4-BE49-F238E27FC236}">
                  <a16:creationId xmlns:a16="http://schemas.microsoft.com/office/drawing/2014/main" id="{FD76ACEB-E6D1-4F9E-8DD7-BAFB33112DDA}"/>
                </a:ext>
              </a:extLst>
            </p:cNvPr>
            <p:cNvSpPr/>
            <p:nvPr/>
          </p:nvSpPr>
          <p:spPr>
            <a:xfrm>
              <a:off x="6742929" y="2570614"/>
              <a:ext cx="1551370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QtMTM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3" name="Group 123">
            <a:extLst>
              <a:ext uri="{FF2B5EF4-FFF2-40B4-BE49-F238E27FC236}">
                <a16:creationId xmlns:a16="http://schemas.microsoft.com/office/drawing/2014/main" id="{63997BBE-42F1-457F-9704-F607965D4696}"/>
              </a:ext>
            </a:extLst>
          </p:cNvPr>
          <p:cNvGrpSpPr>
            <a:grpSpLocks/>
          </p:cNvGrpSpPr>
          <p:nvPr/>
        </p:nvGrpSpPr>
        <p:grpSpPr bwMode="auto">
          <a:xfrm>
            <a:off x="919632" y="4073728"/>
            <a:ext cx="2099825" cy="372715"/>
            <a:chOff x="6687352" y="3892108"/>
            <a:chExt cx="1719688" cy="361879"/>
          </a:xfrm>
        </p:grpSpPr>
        <p:sp>
          <p:nvSpPr>
            <p:cNvPr id="151" name="Rounded Rectangle 124">
              <a:extLst>
                <a:ext uri="{FF2B5EF4-FFF2-40B4-BE49-F238E27FC236}">
                  <a16:creationId xmlns:a16="http://schemas.microsoft.com/office/drawing/2014/main" id="{7205A1F2-F101-47AF-9FF5-434653C2ABCB}"/>
                </a:ext>
              </a:extLst>
            </p:cNvPr>
            <p:cNvSpPr/>
            <p:nvPr/>
          </p:nvSpPr>
          <p:spPr>
            <a:xfrm>
              <a:off x="6687352" y="4058763"/>
              <a:ext cx="1551372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2" name="Rounded Rectangle 125">
              <a:extLst>
                <a:ext uri="{FF2B5EF4-FFF2-40B4-BE49-F238E27FC236}">
                  <a16:creationId xmlns:a16="http://schemas.microsoft.com/office/drawing/2014/main" id="{DCDC6819-4002-4B6D-9EBF-208F3DDA9184}"/>
                </a:ext>
              </a:extLst>
            </p:cNvPr>
            <p:cNvSpPr/>
            <p:nvPr/>
          </p:nvSpPr>
          <p:spPr>
            <a:xfrm>
              <a:off x="6742929" y="4003211"/>
              <a:ext cx="1551371" cy="1952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3" name="Rounded Rectangle 126">
              <a:extLst>
                <a:ext uri="{FF2B5EF4-FFF2-40B4-BE49-F238E27FC236}">
                  <a16:creationId xmlns:a16="http://schemas.microsoft.com/office/drawing/2014/main" id="{8A7C098D-3E46-47BD-8B4D-8C2051554176}"/>
                </a:ext>
              </a:extLst>
            </p:cNvPr>
            <p:cNvSpPr/>
            <p:nvPr/>
          </p:nvSpPr>
          <p:spPr>
            <a:xfrm>
              <a:off x="6800093" y="3947660"/>
              <a:ext cx="1551371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4" name="Rounded Rectangle 127">
              <a:extLst>
                <a:ext uri="{FF2B5EF4-FFF2-40B4-BE49-F238E27FC236}">
                  <a16:creationId xmlns:a16="http://schemas.microsoft.com/office/drawing/2014/main" id="{E4F07AA9-E2F0-4FD6-AE10-FE27A6F73BE2}"/>
                </a:ext>
              </a:extLst>
            </p:cNvPr>
            <p:cNvSpPr/>
            <p:nvPr/>
          </p:nvSpPr>
          <p:spPr>
            <a:xfrm>
              <a:off x="6855668" y="3892108"/>
              <a:ext cx="1551372" cy="1952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sawQtPID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4" name="Rounded Rectangle 129">
            <a:extLst>
              <a:ext uri="{FF2B5EF4-FFF2-40B4-BE49-F238E27FC236}">
                <a16:creationId xmlns:a16="http://schemas.microsoft.com/office/drawing/2014/main" id="{A4A1BD29-23D9-4C0F-AFA4-3339D562453F}"/>
              </a:ext>
            </a:extLst>
          </p:cNvPr>
          <p:cNvSpPr/>
          <p:nvPr/>
        </p:nvSpPr>
        <p:spPr bwMode="auto">
          <a:xfrm>
            <a:off x="919634" y="4869823"/>
            <a:ext cx="1894302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45" name="Rounded Rectangle 130">
            <a:extLst>
              <a:ext uri="{FF2B5EF4-FFF2-40B4-BE49-F238E27FC236}">
                <a16:creationId xmlns:a16="http://schemas.microsoft.com/office/drawing/2014/main" id="{1E178990-2144-4DD4-B2D5-279D313986BD}"/>
              </a:ext>
            </a:extLst>
          </p:cNvPr>
          <p:cNvSpPr/>
          <p:nvPr/>
        </p:nvSpPr>
        <p:spPr bwMode="auto">
          <a:xfrm>
            <a:off x="987496" y="4812608"/>
            <a:ext cx="1894301" cy="201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46" name="Rounded Rectangle 131">
            <a:extLst>
              <a:ext uri="{FF2B5EF4-FFF2-40B4-BE49-F238E27FC236}">
                <a16:creationId xmlns:a16="http://schemas.microsoft.com/office/drawing/2014/main" id="{4F096EBE-B587-4DA1-9668-03AAFC050397}"/>
              </a:ext>
            </a:extLst>
          </p:cNvPr>
          <p:cNvSpPr/>
          <p:nvPr/>
        </p:nvSpPr>
        <p:spPr bwMode="auto">
          <a:xfrm>
            <a:off x="1057296" y="4755393"/>
            <a:ext cx="1894301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47" name="Rounded Rectangle 132">
            <a:extLst>
              <a:ext uri="{FF2B5EF4-FFF2-40B4-BE49-F238E27FC236}">
                <a16:creationId xmlns:a16="http://schemas.microsoft.com/office/drawing/2014/main" id="{3443FFE3-9344-49A0-A95C-322B61DB88A4}"/>
              </a:ext>
            </a:extLst>
          </p:cNvPr>
          <p:cNvSpPr/>
          <p:nvPr/>
        </p:nvSpPr>
        <p:spPr bwMode="auto">
          <a:xfrm>
            <a:off x="1125157" y="4698177"/>
            <a:ext cx="1894302" cy="201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sawQtIO</a:t>
            </a:r>
            <a:endParaRPr lang="en-US" sz="1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8" name="Snip Diagonal Corner Rectangle 166">
            <a:extLst>
              <a:ext uri="{FF2B5EF4-FFF2-40B4-BE49-F238E27FC236}">
                <a16:creationId xmlns:a16="http://schemas.microsoft.com/office/drawing/2014/main" id="{7F2839D2-F8A4-4958-8DEC-589CABDE4690}"/>
              </a:ext>
            </a:extLst>
          </p:cNvPr>
          <p:cNvSpPr/>
          <p:nvPr/>
        </p:nvSpPr>
        <p:spPr>
          <a:xfrm>
            <a:off x="3265475" y="5322637"/>
            <a:ext cx="1428179" cy="315498"/>
          </a:xfrm>
          <a:prstGeom prst="snip2DiagRect">
            <a:avLst>
              <a:gd name="adj1" fmla="val 0"/>
              <a:gd name="adj2" fmla="val 2025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atin typeface="Calibri"/>
                <a:cs typeface="Calibri"/>
              </a:rPr>
              <a:t>Single thread</a:t>
            </a:r>
          </a:p>
        </p:txBody>
      </p:sp>
      <p:sp>
        <p:nvSpPr>
          <p:cNvPr id="49" name="Rounded Rectangle 167">
            <a:extLst>
              <a:ext uri="{FF2B5EF4-FFF2-40B4-BE49-F238E27FC236}">
                <a16:creationId xmlns:a16="http://schemas.microsoft.com/office/drawing/2014/main" id="{EA0D5605-DEFB-44EB-83EB-9A28BD96396B}"/>
              </a:ext>
            </a:extLst>
          </p:cNvPr>
          <p:cNvSpPr/>
          <p:nvPr/>
        </p:nvSpPr>
        <p:spPr>
          <a:xfrm>
            <a:off x="4815827" y="5379852"/>
            <a:ext cx="1612804" cy="2141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SAW component</a:t>
            </a:r>
          </a:p>
        </p:txBody>
      </p:sp>
      <p:sp>
        <p:nvSpPr>
          <p:cNvPr id="50" name="Rounded Rectangle 168">
            <a:extLst>
              <a:ext uri="{FF2B5EF4-FFF2-40B4-BE49-F238E27FC236}">
                <a16:creationId xmlns:a16="http://schemas.microsoft.com/office/drawing/2014/main" id="{F63BB261-A6A0-4F4D-BCE1-BED79EAD49AF}"/>
              </a:ext>
            </a:extLst>
          </p:cNvPr>
          <p:cNvSpPr/>
          <p:nvPr/>
        </p:nvSpPr>
        <p:spPr>
          <a:xfrm>
            <a:off x="839675" y="5379852"/>
            <a:ext cx="2359970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err="1">
                <a:latin typeface="Calibri"/>
                <a:cs typeface="Calibri"/>
              </a:rPr>
              <a:t>QtWidget</a:t>
            </a:r>
            <a:r>
              <a:rPr lang="en-US" sz="1200">
                <a:latin typeface="Calibri"/>
                <a:cs typeface="Calibri"/>
              </a:rPr>
              <a:t> component (optional)</a:t>
            </a:r>
            <a:endParaRPr lang="en-US" sz="1200" i="1">
              <a:latin typeface="Calibri"/>
              <a:cs typeface="Calibri"/>
            </a:endParaRPr>
          </a:p>
        </p:txBody>
      </p:sp>
      <p:sp>
        <p:nvSpPr>
          <p:cNvPr id="51" name="Rounded Rectangle 169">
            <a:extLst>
              <a:ext uri="{FF2B5EF4-FFF2-40B4-BE49-F238E27FC236}">
                <a16:creationId xmlns:a16="http://schemas.microsoft.com/office/drawing/2014/main" id="{40FE1882-9109-444D-BD00-76A8C81DB27C}"/>
              </a:ext>
            </a:extLst>
          </p:cNvPr>
          <p:cNvSpPr/>
          <p:nvPr/>
        </p:nvSpPr>
        <p:spPr>
          <a:xfrm>
            <a:off x="8928759" y="5396762"/>
            <a:ext cx="1899643" cy="1972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45720" rIns="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atin typeface="Calibri"/>
                <a:cs typeface="Calibri"/>
              </a:rPr>
              <a:t>IGTL component (optional)</a:t>
            </a:r>
            <a:endParaRPr lang="en-US" sz="1200" i="1">
              <a:latin typeface="Calibri"/>
              <a:cs typeface="Calibri"/>
            </a:endParaRPr>
          </a:p>
        </p:txBody>
      </p:sp>
      <p:grpSp>
        <p:nvGrpSpPr>
          <p:cNvPr id="52" name="Group 177">
            <a:extLst>
              <a:ext uri="{FF2B5EF4-FFF2-40B4-BE49-F238E27FC236}">
                <a16:creationId xmlns:a16="http://schemas.microsoft.com/office/drawing/2014/main" id="{F337F710-CDC1-4317-A59B-A09757F7CE5E}"/>
              </a:ext>
            </a:extLst>
          </p:cNvPr>
          <p:cNvGrpSpPr>
            <a:grpSpLocks/>
          </p:cNvGrpSpPr>
          <p:nvPr/>
        </p:nvGrpSpPr>
        <p:grpSpPr bwMode="auto">
          <a:xfrm>
            <a:off x="2951598" y="2204425"/>
            <a:ext cx="331552" cy="2742219"/>
            <a:chOff x="1882438" y="2077542"/>
            <a:chExt cx="271152" cy="2662315"/>
          </a:xfrm>
        </p:grpSpPr>
        <p:sp>
          <p:nvSpPr>
            <p:cNvPr id="146" name="Left-Right Arrow 170">
              <a:extLst>
                <a:ext uri="{FF2B5EF4-FFF2-40B4-BE49-F238E27FC236}">
                  <a16:creationId xmlns:a16="http://schemas.microsoft.com/office/drawing/2014/main" id="{21DD489C-E2DF-4012-8C78-3A468567648B}"/>
                </a:ext>
              </a:extLst>
            </p:cNvPr>
            <p:cNvSpPr/>
            <p:nvPr/>
          </p:nvSpPr>
          <p:spPr>
            <a:xfrm>
              <a:off x="1882438" y="2077542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7" name="Left-Right Arrow 173">
              <a:extLst>
                <a:ext uri="{FF2B5EF4-FFF2-40B4-BE49-F238E27FC236}">
                  <a16:creationId xmlns:a16="http://schemas.microsoft.com/office/drawing/2014/main" id="{3DF33BED-1232-47F7-8708-E6CC88534801}"/>
                </a:ext>
              </a:extLst>
            </p:cNvPr>
            <p:cNvSpPr/>
            <p:nvPr/>
          </p:nvSpPr>
          <p:spPr>
            <a:xfrm>
              <a:off x="1884024" y="2619527"/>
              <a:ext cx="269566" cy="195210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8" name="Left-Right Arrow 174">
              <a:extLst>
                <a:ext uri="{FF2B5EF4-FFF2-40B4-BE49-F238E27FC236}">
                  <a16:creationId xmlns:a16="http://schemas.microsoft.com/office/drawing/2014/main" id="{EF9A7F79-3DE7-4EC8-A2D1-A3E30D09B60A}"/>
                </a:ext>
              </a:extLst>
            </p:cNvPr>
            <p:cNvSpPr/>
            <p:nvPr/>
          </p:nvSpPr>
          <p:spPr>
            <a:xfrm>
              <a:off x="1884024" y="3281337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9" name="Left-Right Arrow 175">
              <a:extLst>
                <a:ext uri="{FF2B5EF4-FFF2-40B4-BE49-F238E27FC236}">
                  <a16:creationId xmlns:a16="http://schemas.microsoft.com/office/drawing/2014/main" id="{A7E0D1F2-9992-47CB-8526-B7CA7BA2E723}"/>
                </a:ext>
              </a:extLst>
            </p:cNvPr>
            <p:cNvSpPr/>
            <p:nvPr/>
          </p:nvSpPr>
          <p:spPr>
            <a:xfrm>
              <a:off x="1884024" y="3930450"/>
              <a:ext cx="269566" cy="195210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50" name="Left-Right Arrow 176">
              <a:extLst>
                <a:ext uri="{FF2B5EF4-FFF2-40B4-BE49-F238E27FC236}">
                  <a16:creationId xmlns:a16="http://schemas.microsoft.com/office/drawing/2014/main" id="{C63A8A27-0024-446D-B9D8-1374A3597F66}"/>
                </a:ext>
              </a:extLst>
            </p:cNvPr>
            <p:cNvSpPr/>
            <p:nvPr/>
          </p:nvSpPr>
          <p:spPr>
            <a:xfrm>
              <a:off x="1884024" y="4544648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</p:grpSp>
      <p:sp>
        <p:nvSpPr>
          <p:cNvPr id="144" name="Left-Right Arrow 181">
            <a:extLst>
              <a:ext uri="{FF2B5EF4-FFF2-40B4-BE49-F238E27FC236}">
                <a16:creationId xmlns:a16="http://schemas.microsoft.com/office/drawing/2014/main" id="{FC100934-2D41-4AE0-A8BF-0B64275C4BF1}"/>
              </a:ext>
            </a:extLst>
          </p:cNvPr>
          <p:cNvSpPr/>
          <p:nvPr/>
        </p:nvSpPr>
        <p:spPr bwMode="auto">
          <a:xfrm>
            <a:off x="8558888" y="3444368"/>
            <a:ext cx="329613" cy="201068"/>
          </a:xfrm>
          <a:prstGeom prst="leftRightArrow">
            <a:avLst/>
          </a:prstGeom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1F5B30-DF0A-4364-BF21-87B21094C695}"/>
              </a:ext>
            </a:extLst>
          </p:cNvPr>
          <p:cNvGrpSpPr/>
          <p:nvPr/>
        </p:nvGrpSpPr>
        <p:grpSpPr>
          <a:xfrm>
            <a:off x="7623063" y="5326437"/>
            <a:ext cx="186133" cy="320975"/>
            <a:chOff x="3519869" y="2390336"/>
            <a:chExt cx="153066" cy="243032"/>
          </a:xfrm>
        </p:grpSpPr>
        <p:cxnSp>
          <p:nvCxnSpPr>
            <p:cNvPr id="140" name="Curved Connector 45">
              <a:extLst>
                <a:ext uri="{FF2B5EF4-FFF2-40B4-BE49-F238E27FC236}">
                  <a16:creationId xmlns:a16="http://schemas.microsoft.com/office/drawing/2014/main" id="{052FE165-FF9B-46DE-9CAB-FB96539ADF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1" name="Block Arc 140">
              <a:extLst>
                <a:ext uri="{FF2B5EF4-FFF2-40B4-BE49-F238E27FC236}">
                  <a16:creationId xmlns:a16="http://schemas.microsoft.com/office/drawing/2014/main" id="{7683F1A5-39EE-49DB-8E11-A77D3DDEF6D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8B9BF43-56AD-4BA1-A53B-54D085E3F64F}"/>
              </a:ext>
            </a:extLst>
          </p:cNvPr>
          <p:cNvGrpSpPr/>
          <p:nvPr/>
        </p:nvGrpSpPr>
        <p:grpSpPr>
          <a:xfrm>
            <a:off x="6645941" y="5347247"/>
            <a:ext cx="88955" cy="197874"/>
            <a:chOff x="3008670" y="2337633"/>
            <a:chExt cx="73152" cy="149824"/>
          </a:xfrm>
        </p:grpSpPr>
        <p:sp>
          <p:nvSpPr>
            <p:cNvPr id="138" name="Flowchart: Connector 137">
              <a:extLst>
                <a:ext uri="{FF2B5EF4-FFF2-40B4-BE49-F238E27FC236}">
                  <a16:creationId xmlns:a16="http://schemas.microsoft.com/office/drawing/2014/main" id="{043E481D-0031-461E-B07C-5ADCBE33E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8670" y="2337633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39" name="Curved Connector 45">
              <a:extLst>
                <a:ext uri="{FF2B5EF4-FFF2-40B4-BE49-F238E27FC236}">
                  <a16:creationId xmlns:a16="http://schemas.microsoft.com/office/drawing/2014/main" id="{E72D090F-CEF1-40B0-A4A3-1C4B93DD1A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5246" y="2383642"/>
              <a:ext cx="0" cy="10381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54B2A7F-F559-484F-A812-1DA6F09F3F87}"/>
              </a:ext>
            </a:extLst>
          </p:cNvPr>
          <p:cNvGrpSpPr/>
          <p:nvPr/>
        </p:nvGrpSpPr>
        <p:grpSpPr>
          <a:xfrm>
            <a:off x="3816346" y="3653014"/>
            <a:ext cx="186133" cy="320975"/>
            <a:chOff x="3519869" y="2390336"/>
            <a:chExt cx="153066" cy="243032"/>
          </a:xfrm>
        </p:grpSpPr>
        <p:cxnSp>
          <p:nvCxnSpPr>
            <p:cNvPr id="136" name="Curved Connector 45">
              <a:extLst>
                <a:ext uri="{FF2B5EF4-FFF2-40B4-BE49-F238E27FC236}">
                  <a16:creationId xmlns:a16="http://schemas.microsoft.com/office/drawing/2014/main" id="{4306C36A-6678-4828-AB60-7A4159C45C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7" name="Block Arc 136">
              <a:extLst>
                <a:ext uri="{FF2B5EF4-FFF2-40B4-BE49-F238E27FC236}">
                  <a16:creationId xmlns:a16="http://schemas.microsoft.com/office/drawing/2014/main" id="{BC267C64-CBA3-4BFC-85D7-207F5DA232A8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C4A48C-D1D5-405F-B80A-373A3CE408E7}"/>
              </a:ext>
            </a:extLst>
          </p:cNvPr>
          <p:cNvGrpSpPr/>
          <p:nvPr/>
        </p:nvGrpSpPr>
        <p:grpSpPr>
          <a:xfrm>
            <a:off x="3864935" y="3826879"/>
            <a:ext cx="88955" cy="294474"/>
            <a:chOff x="2745315" y="2258002"/>
            <a:chExt cx="73152" cy="222966"/>
          </a:xfrm>
        </p:grpSpPr>
        <p:sp>
          <p:nvSpPr>
            <p:cNvPr id="134" name="Flowchart: Connector 133">
              <a:extLst>
                <a:ext uri="{FF2B5EF4-FFF2-40B4-BE49-F238E27FC236}">
                  <a16:creationId xmlns:a16="http://schemas.microsoft.com/office/drawing/2014/main" id="{FBBDE993-19E6-4E2F-A2A0-AA2250587D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35" name="Curved Connector 45">
              <a:extLst>
                <a:ext uri="{FF2B5EF4-FFF2-40B4-BE49-F238E27FC236}">
                  <a16:creationId xmlns:a16="http://schemas.microsoft.com/office/drawing/2014/main" id="{8C89885E-DD95-44C0-8B0C-93A413FB2B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B9FE8418-4D87-4146-A5F7-21E3AF77B209}"/>
              </a:ext>
            </a:extLst>
          </p:cNvPr>
          <p:cNvSpPr/>
          <p:nvPr/>
        </p:nvSpPr>
        <p:spPr>
          <a:xfrm>
            <a:off x="3537145" y="4112952"/>
            <a:ext cx="744536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703111-6175-4EED-8CBB-559E0E1EBF0C}"/>
              </a:ext>
            </a:extLst>
          </p:cNvPr>
          <p:cNvGrpSpPr/>
          <p:nvPr/>
        </p:nvGrpSpPr>
        <p:grpSpPr>
          <a:xfrm>
            <a:off x="5128318" y="3658688"/>
            <a:ext cx="186133" cy="320975"/>
            <a:chOff x="3519869" y="2390336"/>
            <a:chExt cx="153066" cy="243032"/>
          </a:xfrm>
        </p:grpSpPr>
        <p:cxnSp>
          <p:nvCxnSpPr>
            <p:cNvPr id="132" name="Curved Connector 45">
              <a:extLst>
                <a:ext uri="{FF2B5EF4-FFF2-40B4-BE49-F238E27FC236}">
                  <a16:creationId xmlns:a16="http://schemas.microsoft.com/office/drawing/2014/main" id="{E73A10A1-E3E2-4F7C-A7ED-75A2E5D418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3" name="Block Arc 132">
              <a:extLst>
                <a:ext uri="{FF2B5EF4-FFF2-40B4-BE49-F238E27FC236}">
                  <a16:creationId xmlns:a16="http://schemas.microsoft.com/office/drawing/2014/main" id="{90E5FCA4-3385-46C5-9B0A-45DD483343E8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684DC5F-469B-44EA-8F30-C2BBA90478E5}"/>
              </a:ext>
            </a:extLst>
          </p:cNvPr>
          <p:cNvGrpSpPr/>
          <p:nvPr/>
        </p:nvGrpSpPr>
        <p:grpSpPr>
          <a:xfrm>
            <a:off x="5176907" y="3832553"/>
            <a:ext cx="88955" cy="294474"/>
            <a:chOff x="2745315" y="2258002"/>
            <a:chExt cx="73152" cy="222966"/>
          </a:xfrm>
        </p:grpSpPr>
        <p:sp>
          <p:nvSpPr>
            <p:cNvPr id="130" name="Flowchart: Connector 129">
              <a:extLst>
                <a:ext uri="{FF2B5EF4-FFF2-40B4-BE49-F238E27FC236}">
                  <a16:creationId xmlns:a16="http://schemas.microsoft.com/office/drawing/2014/main" id="{0528BD0B-5FFA-4878-B0DB-935345B02B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31" name="Curved Connector 45">
              <a:extLst>
                <a:ext uri="{FF2B5EF4-FFF2-40B4-BE49-F238E27FC236}">
                  <a16:creationId xmlns:a16="http://schemas.microsoft.com/office/drawing/2014/main" id="{8A6FED9D-0F98-4BAA-B54E-A7DE58BF84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8E85514E-F37E-4390-8048-FEDDE8E87841}"/>
              </a:ext>
            </a:extLst>
          </p:cNvPr>
          <p:cNvSpPr/>
          <p:nvPr/>
        </p:nvSpPr>
        <p:spPr>
          <a:xfrm>
            <a:off x="4840083" y="4112952"/>
            <a:ext cx="765380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B7D7876-B9D6-4870-B78A-F989173E6854}"/>
              </a:ext>
            </a:extLst>
          </p:cNvPr>
          <p:cNvGrpSpPr/>
          <p:nvPr/>
        </p:nvGrpSpPr>
        <p:grpSpPr>
          <a:xfrm>
            <a:off x="6515289" y="3648156"/>
            <a:ext cx="186133" cy="320975"/>
            <a:chOff x="3519869" y="2390336"/>
            <a:chExt cx="153066" cy="243032"/>
          </a:xfrm>
        </p:grpSpPr>
        <p:cxnSp>
          <p:nvCxnSpPr>
            <p:cNvPr id="128" name="Curved Connector 45">
              <a:extLst>
                <a:ext uri="{FF2B5EF4-FFF2-40B4-BE49-F238E27FC236}">
                  <a16:creationId xmlns:a16="http://schemas.microsoft.com/office/drawing/2014/main" id="{CDBE9129-CA42-4B61-B366-4A8B1188AA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9" name="Block Arc 128">
              <a:extLst>
                <a:ext uri="{FF2B5EF4-FFF2-40B4-BE49-F238E27FC236}">
                  <a16:creationId xmlns:a16="http://schemas.microsoft.com/office/drawing/2014/main" id="{58D8D6F0-8D0D-4784-B25A-C699D086AB81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511074D-47AF-4723-9FB1-39D47B699A1F}"/>
              </a:ext>
            </a:extLst>
          </p:cNvPr>
          <p:cNvGrpSpPr/>
          <p:nvPr/>
        </p:nvGrpSpPr>
        <p:grpSpPr>
          <a:xfrm>
            <a:off x="6563878" y="3822021"/>
            <a:ext cx="88955" cy="294474"/>
            <a:chOff x="2745315" y="2258002"/>
            <a:chExt cx="73152" cy="222966"/>
          </a:xfrm>
        </p:grpSpPr>
        <p:sp>
          <p:nvSpPr>
            <p:cNvPr id="126" name="Flowchart: Connector 125">
              <a:extLst>
                <a:ext uri="{FF2B5EF4-FFF2-40B4-BE49-F238E27FC236}">
                  <a16:creationId xmlns:a16="http://schemas.microsoft.com/office/drawing/2014/main" id="{8A2D61EB-F228-4070-B75D-2FA2D60175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27" name="Curved Connector 45">
              <a:extLst>
                <a:ext uri="{FF2B5EF4-FFF2-40B4-BE49-F238E27FC236}">
                  <a16:creationId xmlns:a16="http://schemas.microsoft.com/office/drawing/2014/main" id="{FC7BA411-E3CE-4160-B5A6-B043801414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BB52FED-AFC5-4B64-99B4-C2BB27272217}"/>
              </a:ext>
            </a:extLst>
          </p:cNvPr>
          <p:cNvGrpSpPr/>
          <p:nvPr/>
        </p:nvGrpSpPr>
        <p:grpSpPr>
          <a:xfrm>
            <a:off x="7818230" y="3645424"/>
            <a:ext cx="186133" cy="320975"/>
            <a:chOff x="3519869" y="2390336"/>
            <a:chExt cx="153066" cy="243032"/>
          </a:xfrm>
        </p:grpSpPr>
        <p:cxnSp>
          <p:nvCxnSpPr>
            <p:cNvPr id="124" name="Curved Connector 45">
              <a:extLst>
                <a:ext uri="{FF2B5EF4-FFF2-40B4-BE49-F238E27FC236}">
                  <a16:creationId xmlns:a16="http://schemas.microsoft.com/office/drawing/2014/main" id="{CBD2F5E7-965E-4CBF-B2FD-B7FC940F28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5" name="Block Arc 124">
              <a:extLst>
                <a:ext uri="{FF2B5EF4-FFF2-40B4-BE49-F238E27FC236}">
                  <a16:creationId xmlns:a16="http://schemas.microsoft.com/office/drawing/2014/main" id="{DB16524D-6DC5-4269-BA1C-763C87F42B9F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FF56153-BAA7-4FE6-81C1-9FD4DF84284F}"/>
              </a:ext>
            </a:extLst>
          </p:cNvPr>
          <p:cNvGrpSpPr/>
          <p:nvPr/>
        </p:nvGrpSpPr>
        <p:grpSpPr>
          <a:xfrm>
            <a:off x="7866819" y="3819289"/>
            <a:ext cx="88955" cy="294474"/>
            <a:chOff x="2745315" y="2258002"/>
            <a:chExt cx="73152" cy="222966"/>
          </a:xfrm>
        </p:grpSpPr>
        <p:sp>
          <p:nvSpPr>
            <p:cNvPr id="122" name="Flowchart: Connector 121">
              <a:extLst>
                <a:ext uri="{FF2B5EF4-FFF2-40B4-BE49-F238E27FC236}">
                  <a16:creationId xmlns:a16="http://schemas.microsoft.com/office/drawing/2014/main" id="{9D0AE639-6754-4249-ABAC-C6BD4574AD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23" name="Curved Connector 45">
              <a:extLst>
                <a:ext uri="{FF2B5EF4-FFF2-40B4-BE49-F238E27FC236}">
                  <a16:creationId xmlns:a16="http://schemas.microsoft.com/office/drawing/2014/main" id="{4AB6CF00-1CAC-4CD6-A104-4EB80D2016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6" name="Rounded Rectangle 6">
            <a:extLst>
              <a:ext uri="{FF2B5EF4-FFF2-40B4-BE49-F238E27FC236}">
                <a16:creationId xmlns:a16="http://schemas.microsoft.com/office/drawing/2014/main" id="{02A40200-3B95-4C5C-A406-EA9041136945}"/>
              </a:ext>
            </a:extLst>
          </p:cNvPr>
          <p:cNvSpPr/>
          <p:nvPr/>
        </p:nvSpPr>
        <p:spPr>
          <a:xfrm>
            <a:off x="6236088" y="4112952"/>
            <a:ext cx="744536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0D0DEC71-6D83-4F36-AF7B-426685BAF369}"/>
              </a:ext>
            </a:extLst>
          </p:cNvPr>
          <p:cNvSpPr/>
          <p:nvPr/>
        </p:nvSpPr>
        <p:spPr>
          <a:xfrm>
            <a:off x="7539028" y="4112952"/>
            <a:ext cx="744536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8" name="Rounded Rectangle 220">
            <a:extLst>
              <a:ext uri="{FF2B5EF4-FFF2-40B4-BE49-F238E27FC236}">
                <a16:creationId xmlns:a16="http://schemas.microsoft.com/office/drawing/2014/main" id="{5E1F0851-ABDD-49B2-9622-4959674379CA}"/>
              </a:ext>
            </a:extLst>
          </p:cNvPr>
          <p:cNvSpPr/>
          <p:nvPr/>
        </p:nvSpPr>
        <p:spPr>
          <a:xfrm>
            <a:off x="7539028" y="2978462"/>
            <a:ext cx="744538" cy="1768757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sp>
        <p:nvSpPr>
          <p:cNvPr id="69" name="Rounded Rectangle 219">
            <a:extLst>
              <a:ext uri="{FF2B5EF4-FFF2-40B4-BE49-F238E27FC236}">
                <a16:creationId xmlns:a16="http://schemas.microsoft.com/office/drawing/2014/main" id="{45D3A7C6-BF2F-48C5-A677-BA4B923C6D1D}"/>
              </a:ext>
            </a:extLst>
          </p:cNvPr>
          <p:cNvSpPr/>
          <p:nvPr/>
        </p:nvSpPr>
        <p:spPr>
          <a:xfrm>
            <a:off x="6236088" y="2973558"/>
            <a:ext cx="744538" cy="1781671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B0358BE-5B2D-43DE-8ECF-32284C5CBDA4}"/>
              </a:ext>
            </a:extLst>
          </p:cNvPr>
          <p:cNvGrpSpPr/>
          <p:nvPr/>
        </p:nvGrpSpPr>
        <p:grpSpPr>
          <a:xfrm>
            <a:off x="5123800" y="2974989"/>
            <a:ext cx="186133" cy="320975"/>
            <a:chOff x="3519869" y="2390336"/>
            <a:chExt cx="153066" cy="243032"/>
          </a:xfrm>
        </p:grpSpPr>
        <p:cxnSp>
          <p:nvCxnSpPr>
            <p:cNvPr id="120" name="Curved Connector 45">
              <a:extLst>
                <a:ext uri="{FF2B5EF4-FFF2-40B4-BE49-F238E27FC236}">
                  <a16:creationId xmlns:a16="http://schemas.microsoft.com/office/drawing/2014/main" id="{912FB010-3A76-4492-98EE-51BCE28A3C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id="{86FFBC19-5865-40FF-A8DC-E6F0AECA2E94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D4980DB-A87E-4560-9671-8FC555B0DD0C}"/>
              </a:ext>
            </a:extLst>
          </p:cNvPr>
          <p:cNvGrpSpPr/>
          <p:nvPr/>
        </p:nvGrpSpPr>
        <p:grpSpPr>
          <a:xfrm>
            <a:off x="5172389" y="3148854"/>
            <a:ext cx="88955" cy="294474"/>
            <a:chOff x="2745315" y="2258002"/>
            <a:chExt cx="73152" cy="222966"/>
          </a:xfrm>
        </p:grpSpPr>
        <p:sp>
          <p:nvSpPr>
            <p:cNvPr id="118" name="Flowchart: Connector 117">
              <a:extLst>
                <a:ext uri="{FF2B5EF4-FFF2-40B4-BE49-F238E27FC236}">
                  <a16:creationId xmlns:a16="http://schemas.microsoft.com/office/drawing/2014/main" id="{142831B3-596C-4F52-B49B-5A6239904B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9" name="Curved Connector 45">
              <a:extLst>
                <a:ext uri="{FF2B5EF4-FFF2-40B4-BE49-F238E27FC236}">
                  <a16:creationId xmlns:a16="http://schemas.microsoft.com/office/drawing/2014/main" id="{F64591EB-3467-4DC1-9F7A-C7BA45418A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839CF1-CFC3-430E-A6FF-A191C9D2748C}"/>
              </a:ext>
            </a:extLst>
          </p:cNvPr>
          <p:cNvGrpSpPr/>
          <p:nvPr/>
        </p:nvGrpSpPr>
        <p:grpSpPr>
          <a:xfrm>
            <a:off x="3816346" y="2981739"/>
            <a:ext cx="186133" cy="320975"/>
            <a:chOff x="3519869" y="2390336"/>
            <a:chExt cx="153066" cy="243032"/>
          </a:xfrm>
        </p:grpSpPr>
        <p:cxnSp>
          <p:nvCxnSpPr>
            <p:cNvPr id="116" name="Curved Connector 45">
              <a:extLst>
                <a:ext uri="{FF2B5EF4-FFF2-40B4-BE49-F238E27FC236}">
                  <a16:creationId xmlns:a16="http://schemas.microsoft.com/office/drawing/2014/main" id="{1398A488-F2D7-4749-AD58-898AB24BC2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7" name="Block Arc 116">
              <a:extLst>
                <a:ext uri="{FF2B5EF4-FFF2-40B4-BE49-F238E27FC236}">
                  <a16:creationId xmlns:a16="http://schemas.microsoft.com/office/drawing/2014/main" id="{8FFCEFE0-4F43-46F7-9FAD-A97A14A14684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71DA9D-1353-4D4A-AFD1-0604FC33713A}"/>
              </a:ext>
            </a:extLst>
          </p:cNvPr>
          <p:cNvGrpSpPr/>
          <p:nvPr/>
        </p:nvGrpSpPr>
        <p:grpSpPr>
          <a:xfrm>
            <a:off x="3864935" y="3155604"/>
            <a:ext cx="88955" cy="294474"/>
            <a:chOff x="2745315" y="2258002"/>
            <a:chExt cx="73152" cy="222966"/>
          </a:xfrm>
        </p:grpSpPr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20FE7C41-1A12-482A-9251-FB2217B55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5" name="Curved Connector 45">
              <a:extLst>
                <a:ext uri="{FF2B5EF4-FFF2-40B4-BE49-F238E27FC236}">
                  <a16:creationId xmlns:a16="http://schemas.microsoft.com/office/drawing/2014/main" id="{BE1E2B58-95DD-43C6-9CC4-5510A70348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4656DF8-B84B-449E-8FB0-C5CFC4F96E32}"/>
              </a:ext>
            </a:extLst>
          </p:cNvPr>
          <p:cNvGrpSpPr/>
          <p:nvPr/>
        </p:nvGrpSpPr>
        <p:grpSpPr>
          <a:xfrm>
            <a:off x="6515290" y="2970290"/>
            <a:ext cx="186133" cy="320975"/>
            <a:chOff x="3519869" y="2390336"/>
            <a:chExt cx="153066" cy="243032"/>
          </a:xfrm>
        </p:grpSpPr>
        <p:cxnSp>
          <p:nvCxnSpPr>
            <p:cNvPr id="112" name="Curved Connector 45">
              <a:extLst>
                <a:ext uri="{FF2B5EF4-FFF2-40B4-BE49-F238E27FC236}">
                  <a16:creationId xmlns:a16="http://schemas.microsoft.com/office/drawing/2014/main" id="{B96EB8D2-D84C-496A-AF15-4623F25E54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3" name="Block Arc 112">
              <a:extLst>
                <a:ext uri="{FF2B5EF4-FFF2-40B4-BE49-F238E27FC236}">
                  <a16:creationId xmlns:a16="http://schemas.microsoft.com/office/drawing/2014/main" id="{B8940013-3D2F-4068-9C97-6C62F0F3495B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854A6DE-A5AE-42D2-BB35-64FDD3CAD3EF}"/>
              </a:ext>
            </a:extLst>
          </p:cNvPr>
          <p:cNvGrpSpPr/>
          <p:nvPr/>
        </p:nvGrpSpPr>
        <p:grpSpPr>
          <a:xfrm>
            <a:off x="6563879" y="3144155"/>
            <a:ext cx="88955" cy="294474"/>
            <a:chOff x="2745315" y="2258002"/>
            <a:chExt cx="73152" cy="222966"/>
          </a:xfrm>
        </p:grpSpPr>
        <p:sp>
          <p:nvSpPr>
            <p:cNvPr id="110" name="Flowchart: Connector 109">
              <a:extLst>
                <a:ext uri="{FF2B5EF4-FFF2-40B4-BE49-F238E27FC236}">
                  <a16:creationId xmlns:a16="http://schemas.microsoft.com/office/drawing/2014/main" id="{314BECB9-BDF6-4D30-94C8-7F85C4E56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1" name="Curved Connector 45">
              <a:extLst>
                <a:ext uri="{FF2B5EF4-FFF2-40B4-BE49-F238E27FC236}">
                  <a16:creationId xmlns:a16="http://schemas.microsoft.com/office/drawing/2014/main" id="{7AAC79E9-82BE-45CE-9A14-1D1757A1DB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DACCA20-CA20-41C5-93C3-E90673DF8831}"/>
              </a:ext>
            </a:extLst>
          </p:cNvPr>
          <p:cNvGrpSpPr/>
          <p:nvPr/>
        </p:nvGrpSpPr>
        <p:grpSpPr>
          <a:xfrm>
            <a:off x="7818229" y="2979718"/>
            <a:ext cx="186133" cy="320975"/>
            <a:chOff x="3519869" y="2390336"/>
            <a:chExt cx="153066" cy="243032"/>
          </a:xfrm>
        </p:grpSpPr>
        <p:cxnSp>
          <p:nvCxnSpPr>
            <p:cNvPr id="108" name="Curved Connector 45">
              <a:extLst>
                <a:ext uri="{FF2B5EF4-FFF2-40B4-BE49-F238E27FC236}">
                  <a16:creationId xmlns:a16="http://schemas.microsoft.com/office/drawing/2014/main" id="{ABC758F9-692E-433A-81E5-52457D946E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id="{AB20AC53-6774-49B4-90A5-B9178E2F7A8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F106968-744A-4152-BD40-632DE8ECA880}"/>
              </a:ext>
            </a:extLst>
          </p:cNvPr>
          <p:cNvGrpSpPr/>
          <p:nvPr/>
        </p:nvGrpSpPr>
        <p:grpSpPr>
          <a:xfrm>
            <a:off x="7866818" y="3153583"/>
            <a:ext cx="88955" cy="294474"/>
            <a:chOff x="2745315" y="2258002"/>
            <a:chExt cx="73152" cy="222966"/>
          </a:xfrm>
        </p:grpSpPr>
        <p:sp>
          <p:nvSpPr>
            <p:cNvPr id="106" name="Flowchart: Connector 105">
              <a:extLst>
                <a:ext uri="{FF2B5EF4-FFF2-40B4-BE49-F238E27FC236}">
                  <a16:creationId xmlns:a16="http://schemas.microsoft.com/office/drawing/2014/main" id="{FEB78098-9118-4B72-9CB5-32005085F4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07" name="Curved Connector 45">
              <a:extLst>
                <a:ext uri="{FF2B5EF4-FFF2-40B4-BE49-F238E27FC236}">
                  <a16:creationId xmlns:a16="http://schemas.microsoft.com/office/drawing/2014/main" id="{6666EE55-8C89-4D62-9A1F-054CC023BB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40373B-FE40-4BDF-A9DC-BFE286325582}"/>
              </a:ext>
            </a:extLst>
          </p:cNvPr>
          <p:cNvGrpSpPr/>
          <p:nvPr/>
        </p:nvGrpSpPr>
        <p:grpSpPr>
          <a:xfrm>
            <a:off x="4459137" y="2392048"/>
            <a:ext cx="186133" cy="320975"/>
            <a:chOff x="3519869" y="2390336"/>
            <a:chExt cx="153066" cy="243032"/>
          </a:xfrm>
        </p:grpSpPr>
        <p:cxnSp>
          <p:nvCxnSpPr>
            <p:cNvPr id="104" name="Curved Connector 45">
              <a:extLst>
                <a:ext uri="{FF2B5EF4-FFF2-40B4-BE49-F238E27FC236}">
                  <a16:creationId xmlns:a16="http://schemas.microsoft.com/office/drawing/2014/main" id="{E8862418-CB4C-4497-AA28-4CB257E499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5" name="Block Arc 104">
              <a:extLst>
                <a:ext uri="{FF2B5EF4-FFF2-40B4-BE49-F238E27FC236}">
                  <a16:creationId xmlns:a16="http://schemas.microsoft.com/office/drawing/2014/main" id="{B0AE48D6-D9A0-40EB-8649-D711B5A9ADF3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34771EC-C1CE-42ED-B27D-8CA8F17E0803}"/>
              </a:ext>
            </a:extLst>
          </p:cNvPr>
          <p:cNvGrpSpPr/>
          <p:nvPr/>
        </p:nvGrpSpPr>
        <p:grpSpPr>
          <a:xfrm>
            <a:off x="4507726" y="2565913"/>
            <a:ext cx="88955" cy="294474"/>
            <a:chOff x="2745315" y="2258002"/>
            <a:chExt cx="73152" cy="222966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93158C04-735C-4A0F-A27C-3AC615CA42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03" name="Curved Connector 45">
              <a:extLst>
                <a:ext uri="{FF2B5EF4-FFF2-40B4-BE49-F238E27FC236}">
                  <a16:creationId xmlns:a16="http://schemas.microsoft.com/office/drawing/2014/main" id="{28017D77-6DCD-4171-A416-DF9C309DD2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80" name="Rounded Rectangle 18">
            <a:extLst>
              <a:ext uri="{FF2B5EF4-FFF2-40B4-BE49-F238E27FC236}">
                <a16:creationId xmlns:a16="http://schemas.microsoft.com/office/drawing/2014/main" id="{7CFCFB4E-7D13-4E78-A414-99A3549B306B}"/>
              </a:ext>
            </a:extLst>
          </p:cNvPr>
          <p:cNvSpPr/>
          <p:nvPr/>
        </p:nvSpPr>
        <p:spPr>
          <a:xfrm>
            <a:off x="3537145" y="2206064"/>
            <a:ext cx="4746419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Console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1" name="Rounded Rectangle 16">
            <a:extLst>
              <a:ext uri="{FF2B5EF4-FFF2-40B4-BE49-F238E27FC236}">
                <a16:creationId xmlns:a16="http://schemas.microsoft.com/office/drawing/2014/main" id="{40E86C5B-ABFB-40AD-9721-70CBE15F45E5}"/>
              </a:ext>
            </a:extLst>
          </p:cNvPr>
          <p:cNvSpPr/>
          <p:nvPr/>
        </p:nvSpPr>
        <p:spPr bwMode="auto">
          <a:xfrm>
            <a:off x="3537145" y="2764317"/>
            <a:ext cx="2068319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mtsTeleoperation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2" name="Rounded Rectangle 191">
            <a:extLst>
              <a:ext uri="{FF2B5EF4-FFF2-40B4-BE49-F238E27FC236}">
                <a16:creationId xmlns:a16="http://schemas.microsoft.com/office/drawing/2014/main" id="{3B81100B-2AED-4838-9166-FD5F0F452526}"/>
              </a:ext>
            </a:extLst>
          </p:cNvPr>
          <p:cNvSpPr/>
          <p:nvPr/>
        </p:nvSpPr>
        <p:spPr>
          <a:xfrm>
            <a:off x="3537143" y="2963751"/>
            <a:ext cx="744538" cy="1780198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sp>
        <p:nvSpPr>
          <p:cNvPr id="83" name="Rounded Rectangle 218">
            <a:extLst>
              <a:ext uri="{FF2B5EF4-FFF2-40B4-BE49-F238E27FC236}">
                <a16:creationId xmlns:a16="http://schemas.microsoft.com/office/drawing/2014/main" id="{86FBED3D-4DC8-4EC8-BDA6-03C8C7A829AB}"/>
              </a:ext>
            </a:extLst>
          </p:cNvPr>
          <p:cNvSpPr/>
          <p:nvPr/>
        </p:nvSpPr>
        <p:spPr>
          <a:xfrm>
            <a:off x="4840082" y="2968656"/>
            <a:ext cx="765382" cy="1775295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1C51D8A-C81C-4B24-A81B-24DAD668702B}"/>
              </a:ext>
            </a:extLst>
          </p:cNvPr>
          <p:cNvGrpSpPr/>
          <p:nvPr/>
        </p:nvGrpSpPr>
        <p:grpSpPr>
          <a:xfrm>
            <a:off x="3817849" y="4314021"/>
            <a:ext cx="186133" cy="320975"/>
            <a:chOff x="3519869" y="2390336"/>
            <a:chExt cx="153066" cy="243032"/>
          </a:xfrm>
        </p:grpSpPr>
        <p:cxnSp>
          <p:nvCxnSpPr>
            <p:cNvPr id="100" name="Curved Connector 45">
              <a:extLst>
                <a:ext uri="{FF2B5EF4-FFF2-40B4-BE49-F238E27FC236}">
                  <a16:creationId xmlns:a16="http://schemas.microsoft.com/office/drawing/2014/main" id="{FFD24B4E-FB28-433C-8EC6-AC3F49B0F7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615997F9-3FDA-497F-9FF7-60CE98F5BC01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9C584B-EE4C-46B4-989D-4F2B039487FE}"/>
              </a:ext>
            </a:extLst>
          </p:cNvPr>
          <p:cNvGrpSpPr/>
          <p:nvPr/>
        </p:nvGrpSpPr>
        <p:grpSpPr>
          <a:xfrm>
            <a:off x="5129707" y="4317436"/>
            <a:ext cx="186133" cy="320975"/>
            <a:chOff x="3519869" y="2390336"/>
            <a:chExt cx="153066" cy="243032"/>
          </a:xfrm>
        </p:grpSpPr>
        <p:cxnSp>
          <p:nvCxnSpPr>
            <p:cNvPr id="98" name="Curved Connector 45">
              <a:extLst>
                <a:ext uri="{FF2B5EF4-FFF2-40B4-BE49-F238E27FC236}">
                  <a16:creationId xmlns:a16="http://schemas.microsoft.com/office/drawing/2014/main" id="{E70CC340-37E2-4C9D-9D31-894C706810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9" name="Block Arc 98">
              <a:extLst>
                <a:ext uri="{FF2B5EF4-FFF2-40B4-BE49-F238E27FC236}">
                  <a16:creationId xmlns:a16="http://schemas.microsoft.com/office/drawing/2014/main" id="{BAD1C44E-FAE4-4A4D-ABB1-03F1DBEAD535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9F4C555-9F1B-4E1E-A959-9605F0E644AD}"/>
              </a:ext>
            </a:extLst>
          </p:cNvPr>
          <p:cNvGrpSpPr/>
          <p:nvPr/>
        </p:nvGrpSpPr>
        <p:grpSpPr>
          <a:xfrm>
            <a:off x="6508397" y="4316345"/>
            <a:ext cx="186133" cy="320975"/>
            <a:chOff x="3519869" y="2390336"/>
            <a:chExt cx="153066" cy="243032"/>
          </a:xfrm>
        </p:grpSpPr>
        <p:cxnSp>
          <p:nvCxnSpPr>
            <p:cNvPr id="96" name="Curved Connector 45">
              <a:extLst>
                <a:ext uri="{FF2B5EF4-FFF2-40B4-BE49-F238E27FC236}">
                  <a16:creationId xmlns:a16="http://schemas.microsoft.com/office/drawing/2014/main" id="{44705DFF-CB70-4E10-88EC-57F846AE0C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7" name="Block Arc 96">
              <a:extLst>
                <a:ext uri="{FF2B5EF4-FFF2-40B4-BE49-F238E27FC236}">
                  <a16:creationId xmlns:a16="http://schemas.microsoft.com/office/drawing/2014/main" id="{B0917559-FD4D-40C4-8B65-0A6595681B1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3C80CA6-1EA8-490A-B944-5903D80F8AF1}"/>
              </a:ext>
            </a:extLst>
          </p:cNvPr>
          <p:cNvGrpSpPr/>
          <p:nvPr/>
        </p:nvGrpSpPr>
        <p:grpSpPr>
          <a:xfrm>
            <a:off x="7809196" y="4318176"/>
            <a:ext cx="186133" cy="320975"/>
            <a:chOff x="3519869" y="2390336"/>
            <a:chExt cx="153066" cy="243032"/>
          </a:xfrm>
        </p:grpSpPr>
        <p:cxnSp>
          <p:nvCxnSpPr>
            <p:cNvPr id="94" name="Curved Connector 45">
              <a:extLst>
                <a:ext uri="{FF2B5EF4-FFF2-40B4-BE49-F238E27FC236}">
                  <a16:creationId xmlns:a16="http://schemas.microsoft.com/office/drawing/2014/main" id="{D4A969D8-912C-4B36-813D-527DD745F3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5" name="Block Arc 94">
              <a:extLst>
                <a:ext uri="{FF2B5EF4-FFF2-40B4-BE49-F238E27FC236}">
                  <a16:creationId xmlns:a16="http://schemas.microsoft.com/office/drawing/2014/main" id="{76116947-86C9-491D-ADEE-FB2E73B5785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120385C9-BFA3-491B-8D81-CA518C836071}"/>
              </a:ext>
            </a:extLst>
          </p:cNvPr>
          <p:cNvSpPr txBox="1"/>
          <p:nvPr/>
        </p:nvSpPr>
        <p:spPr>
          <a:xfrm>
            <a:off x="4633745" y="4478672"/>
            <a:ext cx="39247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PSM1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823B515-FFF0-4CEF-A083-99D046F6631A}"/>
              </a:ext>
            </a:extLst>
          </p:cNvPr>
          <p:cNvSpPr txBox="1"/>
          <p:nvPr/>
        </p:nvSpPr>
        <p:spPr>
          <a:xfrm>
            <a:off x="6016892" y="4478672"/>
            <a:ext cx="46133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MTMR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14BC8D6-6173-4A3F-A1ED-1C546C5EFDBF}"/>
              </a:ext>
            </a:extLst>
          </p:cNvPr>
          <p:cNvSpPr txBox="1"/>
          <p:nvPr/>
        </p:nvSpPr>
        <p:spPr>
          <a:xfrm>
            <a:off x="7352893" y="4478672"/>
            <a:ext cx="4349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PSM2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8055DE7-8B7C-4BE7-A542-FF375EEF1A74}"/>
              </a:ext>
            </a:extLst>
          </p:cNvPr>
          <p:cNvSpPr txBox="1"/>
          <p:nvPr/>
        </p:nvSpPr>
        <p:spPr>
          <a:xfrm>
            <a:off x="3369258" y="4478672"/>
            <a:ext cx="4239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MTML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99989A4-8760-4B2D-A205-19B3011ADCD5}"/>
              </a:ext>
            </a:extLst>
          </p:cNvPr>
          <p:cNvSpPr txBox="1"/>
          <p:nvPr/>
        </p:nvSpPr>
        <p:spPr>
          <a:xfrm>
            <a:off x="6703915" y="5283590"/>
            <a:ext cx="868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/>
                <a:cs typeface="Calibri"/>
              </a:rPr>
              <a:t>provided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97F4004-04F4-44C9-8637-684D2C288A3F}"/>
              </a:ext>
            </a:extLst>
          </p:cNvPr>
          <p:cNvSpPr txBox="1"/>
          <p:nvPr/>
        </p:nvSpPr>
        <p:spPr>
          <a:xfrm>
            <a:off x="7787087" y="5286520"/>
            <a:ext cx="868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/>
                <a:cs typeface="Calibri"/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351925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14F0-AE53-4278-B265-E1CF41B1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Components: </a:t>
            </a:r>
            <a:r>
              <a:rPr lang="en-US" err="1">
                <a:cs typeface="Calibri Light"/>
              </a:rPr>
              <a:t>dVRK</a:t>
            </a:r>
            <a:r>
              <a:rPr lang="en-US">
                <a:cs typeface="Calibri Light"/>
              </a:rPr>
              <a:t> with ROS 2 (beta)</a:t>
            </a:r>
          </a:p>
        </p:txBody>
      </p:sp>
      <p:sp>
        <p:nvSpPr>
          <p:cNvPr id="6" name="Snip Diagonal Corner Rectangle 184">
            <a:extLst>
              <a:ext uri="{FF2B5EF4-FFF2-40B4-BE49-F238E27FC236}">
                <a16:creationId xmlns:a16="http://schemas.microsoft.com/office/drawing/2014/main" id="{CD276A91-4179-4ED9-9485-5A2E04251236}"/>
              </a:ext>
            </a:extLst>
          </p:cNvPr>
          <p:cNvSpPr/>
          <p:nvPr/>
        </p:nvSpPr>
        <p:spPr>
          <a:xfrm>
            <a:off x="9888804" y="2024486"/>
            <a:ext cx="1204602" cy="3322761"/>
          </a:xfrm>
          <a:prstGeom prst="snip2DiagRect">
            <a:avLst>
              <a:gd name="adj1" fmla="val 0"/>
              <a:gd name="adj2" fmla="val 2749"/>
            </a:avLst>
          </a:prstGeom>
          <a:ln w="6350" cmpd="sng">
            <a:prstDash val="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b" anchorCtr="0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Subscribers</a:t>
            </a:r>
            <a:endParaRPr lang="en-US" sz="1200">
              <a:latin typeface="Calibri"/>
              <a:cs typeface="Calibri"/>
            </a:endParaRPr>
          </a:p>
        </p:txBody>
      </p:sp>
      <p:sp>
        <p:nvSpPr>
          <p:cNvPr id="7" name="Snip Diagonal Corner Rectangle 135">
            <a:extLst>
              <a:ext uri="{FF2B5EF4-FFF2-40B4-BE49-F238E27FC236}">
                <a16:creationId xmlns:a16="http://schemas.microsoft.com/office/drawing/2014/main" id="{674FA1CD-428C-49D3-B8E7-8D68B3DE6B3B}"/>
              </a:ext>
            </a:extLst>
          </p:cNvPr>
          <p:cNvSpPr/>
          <p:nvPr/>
        </p:nvSpPr>
        <p:spPr>
          <a:xfrm>
            <a:off x="3351010" y="4001791"/>
            <a:ext cx="5118688" cy="1163914"/>
          </a:xfrm>
          <a:prstGeom prst="snip2DiagRect">
            <a:avLst>
              <a:gd name="adj1" fmla="val 0"/>
              <a:gd name="adj2" fmla="val 6175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B3A1DA-71DE-4078-9A22-A10CF35D99CF}"/>
              </a:ext>
            </a:extLst>
          </p:cNvPr>
          <p:cNvGrpSpPr/>
          <p:nvPr/>
        </p:nvGrpSpPr>
        <p:grpSpPr>
          <a:xfrm>
            <a:off x="7857785" y="4492041"/>
            <a:ext cx="88955" cy="294474"/>
            <a:chOff x="2745315" y="2258002"/>
            <a:chExt cx="73152" cy="222966"/>
          </a:xfrm>
        </p:grpSpPr>
        <p:sp>
          <p:nvSpPr>
            <p:cNvPr id="181" name="Flowchart: Connector 180">
              <a:extLst>
                <a:ext uri="{FF2B5EF4-FFF2-40B4-BE49-F238E27FC236}">
                  <a16:creationId xmlns:a16="http://schemas.microsoft.com/office/drawing/2014/main" id="{061AE856-78B7-4BA5-A6C7-2B3E716322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82" name="Curved Connector 45">
              <a:extLst>
                <a:ext uri="{FF2B5EF4-FFF2-40B4-BE49-F238E27FC236}">
                  <a16:creationId xmlns:a16="http://schemas.microsoft.com/office/drawing/2014/main" id="{09D13F93-15A0-4D1F-B3E7-7933DBECB9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5ABAC6-BFCB-4407-8719-AF56ABA02FA8}"/>
              </a:ext>
            </a:extLst>
          </p:cNvPr>
          <p:cNvGrpSpPr/>
          <p:nvPr/>
        </p:nvGrpSpPr>
        <p:grpSpPr>
          <a:xfrm>
            <a:off x="6556986" y="4490210"/>
            <a:ext cx="88955" cy="294474"/>
            <a:chOff x="2745315" y="2258002"/>
            <a:chExt cx="73152" cy="222966"/>
          </a:xfrm>
        </p:grpSpPr>
        <p:sp>
          <p:nvSpPr>
            <p:cNvPr id="179" name="Flowchart: Connector 178">
              <a:extLst>
                <a:ext uri="{FF2B5EF4-FFF2-40B4-BE49-F238E27FC236}">
                  <a16:creationId xmlns:a16="http://schemas.microsoft.com/office/drawing/2014/main" id="{AF60DF9A-B2F5-44FA-B048-DF2286B62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80" name="Curved Connector 45">
              <a:extLst>
                <a:ext uri="{FF2B5EF4-FFF2-40B4-BE49-F238E27FC236}">
                  <a16:creationId xmlns:a16="http://schemas.microsoft.com/office/drawing/2014/main" id="{1BD165BA-2981-435F-9211-644EF57B7B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B9F827-4448-4CE3-8D90-5766BC80A7D5}"/>
              </a:ext>
            </a:extLst>
          </p:cNvPr>
          <p:cNvGrpSpPr/>
          <p:nvPr/>
        </p:nvGrpSpPr>
        <p:grpSpPr>
          <a:xfrm>
            <a:off x="5178296" y="4491301"/>
            <a:ext cx="88955" cy="294474"/>
            <a:chOff x="2745315" y="2258002"/>
            <a:chExt cx="73152" cy="222966"/>
          </a:xfrm>
        </p:grpSpPr>
        <p:sp>
          <p:nvSpPr>
            <p:cNvPr id="177" name="Flowchart: Connector 176">
              <a:extLst>
                <a:ext uri="{FF2B5EF4-FFF2-40B4-BE49-F238E27FC236}">
                  <a16:creationId xmlns:a16="http://schemas.microsoft.com/office/drawing/2014/main" id="{603D75E6-89F2-4788-BA9C-472D0649C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78" name="Curved Connector 45">
              <a:extLst>
                <a:ext uri="{FF2B5EF4-FFF2-40B4-BE49-F238E27FC236}">
                  <a16:creationId xmlns:a16="http://schemas.microsoft.com/office/drawing/2014/main" id="{BD3C86E1-3C68-4DCF-A0C8-1C47229C8D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34E774-A1E2-44EC-B22F-CCA70C3A769F}"/>
              </a:ext>
            </a:extLst>
          </p:cNvPr>
          <p:cNvGrpSpPr/>
          <p:nvPr/>
        </p:nvGrpSpPr>
        <p:grpSpPr>
          <a:xfrm>
            <a:off x="3866438" y="4487886"/>
            <a:ext cx="88955" cy="294474"/>
            <a:chOff x="2745315" y="2258002"/>
            <a:chExt cx="73152" cy="222966"/>
          </a:xfrm>
        </p:grpSpPr>
        <p:sp>
          <p:nvSpPr>
            <p:cNvPr id="175" name="Flowchart: Connector 174">
              <a:extLst>
                <a:ext uri="{FF2B5EF4-FFF2-40B4-BE49-F238E27FC236}">
                  <a16:creationId xmlns:a16="http://schemas.microsoft.com/office/drawing/2014/main" id="{AABD2414-C5E0-4ECF-9774-AC59B78D94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76" name="Curved Connector 45">
              <a:extLst>
                <a:ext uri="{FF2B5EF4-FFF2-40B4-BE49-F238E27FC236}">
                  <a16:creationId xmlns:a16="http://schemas.microsoft.com/office/drawing/2014/main" id="{6D9D66BC-C2CF-4CA4-A544-F8224BF682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2" name="Snip Diagonal Corner Rectangle 161">
            <a:extLst>
              <a:ext uri="{FF2B5EF4-FFF2-40B4-BE49-F238E27FC236}">
                <a16:creationId xmlns:a16="http://schemas.microsoft.com/office/drawing/2014/main" id="{11780BF3-28F1-43B5-ACDC-C499202C1AEC}"/>
              </a:ext>
            </a:extLst>
          </p:cNvPr>
          <p:cNvSpPr/>
          <p:nvPr/>
        </p:nvSpPr>
        <p:spPr bwMode="auto">
          <a:xfrm>
            <a:off x="6049954" y="2672773"/>
            <a:ext cx="2419745" cy="384157"/>
          </a:xfrm>
          <a:prstGeom prst="snip2DiagRect">
            <a:avLst>
              <a:gd name="adj1" fmla="val 0"/>
              <a:gd name="adj2" fmla="val 16066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A61909-3B4B-4BE7-826A-65D7EA6EFC9E}"/>
              </a:ext>
            </a:extLst>
          </p:cNvPr>
          <p:cNvGrpSpPr/>
          <p:nvPr/>
        </p:nvGrpSpPr>
        <p:grpSpPr>
          <a:xfrm>
            <a:off x="7186972" y="2565913"/>
            <a:ext cx="88955" cy="294474"/>
            <a:chOff x="2745315" y="2258002"/>
            <a:chExt cx="73152" cy="222966"/>
          </a:xfrm>
        </p:grpSpPr>
        <p:sp>
          <p:nvSpPr>
            <p:cNvPr id="173" name="Flowchart: Connector 172">
              <a:extLst>
                <a:ext uri="{FF2B5EF4-FFF2-40B4-BE49-F238E27FC236}">
                  <a16:creationId xmlns:a16="http://schemas.microsoft.com/office/drawing/2014/main" id="{A0CFBB33-7253-4224-B8F5-6AD8A57FA1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74" name="Curved Connector 45">
              <a:extLst>
                <a:ext uri="{FF2B5EF4-FFF2-40B4-BE49-F238E27FC236}">
                  <a16:creationId xmlns:a16="http://schemas.microsoft.com/office/drawing/2014/main" id="{9EFB7B2B-C6A4-4416-92FB-F5E74C6EAE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4" name="Snip Diagonal Corner Rectangle 162">
            <a:extLst>
              <a:ext uri="{FF2B5EF4-FFF2-40B4-BE49-F238E27FC236}">
                <a16:creationId xmlns:a16="http://schemas.microsoft.com/office/drawing/2014/main" id="{590750FA-6BFC-4749-8547-DA962C3F728A}"/>
              </a:ext>
            </a:extLst>
          </p:cNvPr>
          <p:cNvSpPr/>
          <p:nvPr/>
        </p:nvSpPr>
        <p:spPr>
          <a:xfrm>
            <a:off x="3351011" y="2113703"/>
            <a:ext cx="5118687" cy="384157"/>
          </a:xfrm>
          <a:prstGeom prst="snip2DiagRect">
            <a:avLst>
              <a:gd name="adj1" fmla="val 0"/>
              <a:gd name="adj2" fmla="val 16066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CE850E-FFD9-4573-A907-08E6FB5B787C}"/>
              </a:ext>
            </a:extLst>
          </p:cNvPr>
          <p:cNvGrpSpPr/>
          <p:nvPr/>
        </p:nvGrpSpPr>
        <p:grpSpPr>
          <a:xfrm>
            <a:off x="7138383" y="2392048"/>
            <a:ext cx="186133" cy="320975"/>
            <a:chOff x="3519869" y="2390336"/>
            <a:chExt cx="153066" cy="243032"/>
          </a:xfrm>
        </p:grpSpPr>
        <p:cxnSp>
          <p:nvCxnSpPr>
            <p:cNvPr id="171" name="Curved Connector 45">
              <a:extLst>
                <a:ext uri="{FF2B5EF4-FFF2-40B4-BE49-F238E27FC236}">
                  <a16:creationId xmlns:a16="http://schemas.microsoft.com/office/drawing/2014/main" id="{75EB5C65-A2CB-4633-9AAD-07F5711F61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2" name="Block Arc 171">
              <a:extLst>
                <a:ext uri="{FF2B5EF4-FFF2-40B4-BE49-F238E27FC236}">
                  <a16:creationId xmlns:a16="http://schemas.microsoft.com/office/drawing/2014/main" id="{DA4A33FD-B0C0-4FFA-B666-27C882CD108C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6" name="Snip Diagonal Corner Rectangle 108">
            <a:extLst>
              <a:ext uri="{FF2B5EF4-FFF2-40B4-BE49-F238E27FC236}">
                <a16:creationId xmlns:a16="http://schemas.microsoft.com/office/drawing/2014/main" id="{4B692A28-4317-4F68-A288-65594CFEB271}"/>
              </a:ext>
            </a:extLst>
          </p:cNvPr>
          <p:cNvSpPr/>
          <p:nvPr/>
        </p:nvSpPr>
        <p:spPr>
          <a:xfrm>
            <a:off x="8683242" y="2024486"/>
            <a:ext cx="1204602" cy="3322761"/>
          </a:xfrm>
          <a:prstGeom prst="snip2DiagRect">
            <a:avLst>
              <a:gd name="adj1" fmla="val 0"/>
              <a:gd name="adj2" fmla="val 2749"/>
            </a:avLst>
          </a:prstGeom>
          <a:ln w="6350" cmpd="sng">
            <a:prstDash val="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b" anchorCtr="0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Publishers</a:t>
            </a:r>
          </a:p>
        </p:txBody>
      </p:sp>
      <p:sp>
        <p:nvSpPr>
          <p:cNvPr id="17" name="Snip Diagonal Corner Rectangle 107">
            <a:extLst>
              <a:ext uri="{FF2B5EF4-FFF2-40B4-BE49-F238E27FC236}">
                <a16:creationId xmlns:a16="http://schemas.microsoft.com/office/drawing/2014/main" id="{0AA07FE6-0570-4833-A907-8E684DE1C974}"/>
              </a:ext>
            </a:extLst>
          </p:cNvPr>
          <p:cNvSpPr/>
          <p:nvPr/>
        </p:nvSpPr>
        <p:spPr bwMode="auto">
          <a:xfrm>
            <a:off x="8748898" y="4548650"/>
            <a:ext cx="1072211" cy="584198"/>
          </a:xfrm>
          <a:prstGeom prst="snip2DiagRect">
            <a:avLst>
              <a:gd name="adj1" fmla="val 0"/>
              <a:gd name="adj2" fmla="val 6877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18" name="Snip Diagonal Corner Rectangle 106">
            <a:extLst>
              <a:ext uri="{FF2B5EF4-FFF2-40B4-BE49-F238E27FC236}">
                <a16:creationId xmlns:a16="http://schemas.microsoft.com/office/drawing/2014/main" id="{AF83F4D0-56DE-45EA-B6C6-FF278574833C}"/>
              </a:ext>
            </a:extLst>
          </p:cNvPr>
          <p:cNvSpPr/>
          <p:nvPr/>
        </p:nvSpPr>
        <p:spPr bwMode="auto">
          <a:xfrm>
            <a:off x="8748898" y="3204053"/>
            <a:ext cx="1072211" cy="784661"/>
          </a:xfrm>
          <a:prstGeom prst="snip2DiagRect">
            <a:avLst>
              <a:gd name="adj1" fmla="val 0"/>
              <a:gd name="adj2" fmla="val 7959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19" name="Snip Diagonal Corner Rectangle 103">
            <a:extLst>
              <a:ext uri="{FF2B5EF4-FFF2-40B4-BE49-F238E27FC236}">
                <a16:creationId xmlns:a16="http://schemas.microsoft.com/office/drawing/2014/main" id="{980C392F-AECF-4C7C-A713-538C0E4DE6F3}"/>
              </a:ext>
            </a:extLst>
          </p:cNvPr>
          <p:cNvSpPr/>
          <p:nvPr/>
        </p:nvSpPr>
        <p:spPr bwMode="auto">
          <a:xfrm>
            <a:off x="8748898" y="2624188"/>
            <a:ext cx="1072211" cy="442549"/>
          </a:xfrm>
          <a:prstGeom prst="snip2DiagRect">
            <a:avLst>
              <a:gd name="adj1" fmla="val 0"/>
              <a:gd name="adj2" fmla="val 11935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0" name="Snip Diagonal Corner Rectangle 100">
            <a:extLst>
              <a:ext uri="{FF2B5EF4-FFF2-40B4-BE49-F238E27FC236}">
                <a16:creationId xmlns:a16="http://schemas.microsoft.com/office/drawing/2014/main" id="{D9D49303-3F64-4A07-A543-AC8E529E0D15}"/>
              </a:ext>
            </a:extLst>
          </p:cNvPr>
          <p:cNvSpPr/>
          <p:nvPr/>
        </p:nvSpPr>
        <p:spPr bwMode="auto">
          <a:xfrm>
            <a:off x="8748898" y="2113703"/>
            <a:ext cx="1072211" cy="384157"/>
          </a:xfrm>
          <a:prstGeom prst="snip2DiagRect">
            <a:avLst>
              <a:gd name="adj1" fmla="val 0"/>
              <a:gd name="adj2" fmla="val 18533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1" name="Snip Diagonal Corner Rectangle 150">
            <a:extLst>
              <a:ext uri="{FF2B5EF4-FFF2-40B4-BE49-F238E27FC236}">
                <a16:creationId xmlns:a16="http://schemas.microsoft.com/office/drawing/2014/main" id="{6F0E983C-C0C9-4B29-BC52-39C966E93A9B}"/>
              </a:ext>
            </a:extLst>
          </p:cNvPr>
          <p:cNvSpPr/>
          <p:nvPr/>
        </p:nvSpPr>
        <p:spPr bwMode="auto">
          <a:xfrm>
            <a:off x="3351010" y="3349544"/>
            <a:ext cx="1116804" cy="385792"/>
          </a:xfrm>
          <a:prstGeom prst="snip2DiagRect">
            <a:avLst>
              <a:gd name="adj1" fmla="val 0"/>
              <a:gd name="adj2" fmla="val 1724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E4A4CF72-29EC-4136-B3B9-C6C14555DA51}"/>
              </a:ext>
            </a:extLst>
          </p:cNvPr>
          <p:cNvSpPr/>
          <p:nvPr/>
        </p:nvSpPr>
        <p:spPr bwMode="auto">
          <a:xfrm>
            <a:off x="3537145" y="3447447"/>
            <a:ext cx="744536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3" name="Snip Diagonal Corner Rectangle 151">
            <a:extLst>
              <a:ext uri="{FF2B5EF4-FFF2-40B4-BE49-F238E27FC236}">
                <a16:creationId xmlns:a16="http://schemas.microsoft.com/office/drawing/2014/main" id="{024EA760-FAC1-469D-86B2-8B98F1E0D588}"/>
              </a:ext>
            </a:extLst>
          </p:cNvPr>
          <p:cNvSpPr/>
          <p:nvPr/>
        </p:nvSpPr>
        <p:spPr bwMode="auto">
          <a:xfrm>
            <a:off x="4653949" y="3349544"/>
            <a:ext cx="1116804" cy="385792"/>
          </a:xfrm>
          <a:prstGeom prst="snip2DiagRect">
            <a:avLst>
              <a:gd name="adj1" fmla="val 0"/>
              <a:gd name="adj2" fmla="val 1724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F8DB2EE5-E4CC-4CE1-860C-DD0E28DF8538}"/>
              </a:ext>
            </a:extLst>
          </p:cNvPr>
          <p:cNvSpPr/>
          <p:nvPr/>
        </p:nvSpPr>
        <p:spPr bwMode="auto">
          <a:xfrm>
            <a:off x="4840083" y="3447447"/>
            <a:ext cx="765380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PSM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" name="Snip Diagonal Corner Rectangle 152">
            <a:extLst>
              <a:ext uri="{FF2B5EF4-FFF2-40B4-BE49-F238E27FC236}">
                <a16:creationId xmlns:a16="http://schemas.microsoft.com/office/drawing/2014/main" id="{A7270820-A935-45FE-8074-18A99D895AC8}"/>
              </a:ext>
            </a:extLst>
          </p:cNvPr>
          <p:cNvSpPr/>
          <p:nvPr/>
        </p:nvSpPr>
        <p:spPr bwMode="auto">
          <a:xfrm>
            <a:off x="6049954" y="3349544"/>
            <a:ext cx="1116805" cy="385792"/>
          </a:xfrm>
          <a:prstGeom prst="snip2DiagRect">
            <a:avLst>
              <a:gd name="adj1" fmla="val 0"/>
              <a:gd name="adj2" fmla="val 18470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CA3BAB42-C8EC-4D7B-AB5B-C3FCC5EEE341}"/>
              </a:ext>
            </a:extLst>
          </p:cNvPr>
          <p:cNvSpPr/>
          <p:nvPr/>
        </p:nvSpPr>
        <p:spPr bwMode="auto">
          <a:xfrm>
            <a:off x="6236088" y="3441087"/>
            <a:ext cx="744536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7" name="Snip Diagonal Corner Rectangle 153">
            <a:extLst>
              <a:ext uri="{FF2B5EF4-FFF2-40B4-BE49-F238E27FC236}">
                <a16:creationId xmlns:a16="http://schemas.microsoft.com/office/drawing/2014/main" id="{7F507D32-659B-4EA1-B3E7-EA56190EAA83}"/>
              </a:ext>
            </a:extLst>
          </p:cNvPr>
          <p:cNvSpPr/>
          <p:nvPr/>
        </p:nvSpPr>
        <p:spPr bwMode="auto">
          <a:xfrm>
            <a:off x="7352893" y="3349544"/>
            <a:ext cx="1116804" cy="385792"/>
          </a:xfrm>
          <a:prstGeom prst="snip2DiagRect">
            <a:avLst>
              <a:gd name="adj1" fmla="val 0"/>
              <a:gd name="adj2" fmla="val 16014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C00FC1FD-4F7F-4615-8332-1C78648BCB6E}"/>
              </a:ext>
            </a:extLst>
          </p:cNvPr>
          <p:cNvSpPr/>
          <p:nvPr/>
        </p:nvSpPr>
        <p:spPr bwMode="auto">
          <a:xfrm>
            <a:off x="7539026" y="3441087"/>
            <a:ext cx="744538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PSM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9" name="Snip Diagonal Corner Rectangle 158">
            <a:extLst>
              <a:ext uri="{FF2B5EF4-FFF2-40B4-BE49-F238E27FC236}">
                <a16:creationId xmlns:a16="http://schemas.microsoft.com/office/drawing/2014/main" id="{AB2A5D90-5BCE-4D5A-96E7-200F0BDC5812}"/>
              </a:ext>
            </a:extLst>
          </p:cNvPr>
          <p:cNvSpPr/>
          <p:nvPr/>
        </p:nvSpPr>
        <p:spPr bwMode="auto">
          <a:xfrm>
            <a:off x="3351011" y="2672773"/>
            <a:ext cx="2419744" cy="384157"/>
          </a:xfrm>
          <a:prstGeom prst="snip2DiagRect">
            <a:avLst>
              <a:gd name="adj1" fmla="val 0"/>
              <a:gd name="adj2" fmla="val 17300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EE2DC4B9-FC88-4545-B461-60BE0C620D83}"/>
              </a:ext>
            </a:extLst>
          </p:cNvPr>
          <p:cNvSpPr/>
          <p:nvPr/>
        </p:nvSpPr>
        <p:spPr bwMode="auto">
          <a:xfrm>
            <a:off x="6236088" y="2764317"/>
            <a:ext cx="2047475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mtsTeleoperation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BD475AA3-8D49-43BB-8540-BE05F9E0CA72}"/>
              </a:ext>
            </a:extLst>
          </p:cNvPr>
          <p:cNvSpPr/>
          <p:nvPr/>
        </p:nvSpPr>
        <p:spPr>
          <a:xfrm>
            <a:off x="3537143" y="4747219"/>
            <a:ext cx="4746421" cy="204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mtsRobotIO1394</a:t>
            </a:r>
          </a:p>
        </p:txBody>
      </p:sp>
      <p:sp>
        <p:nvSpPr>
          <p:cNvPr id="32" name="Snip Diagonal Corner Rectangle 133">
            <a:extLst>
              <a:ext uri="{FF2B5EF4-FFF2-40B4-BE49-F238E27FC236}">
                <a16:creationId xmlns:a16="http://schemas.microsoft.com/office/drawing/2014/main" id="{5E8F0281-F70D-4937-9778-34820E2AAAB6}"/>
              </a:ext>
            </a:extLst>
          </p:cNvPr>
          <p:cNvSpPr/>
          <p:nvPr/>
        </p:nvSpPr>
        <p:spPr bwMode="auto">
          <a:xfrm>
            <a:off x="9958770" y="2113704"/>
            <a:ext cx="1072211" cy="1888089"/>
          </a:xfrm>
          <a:prstGeom prst="snip2DiagRect">
            <a:avLst>
              <a:gd name="adj1" fmla="val 0"/>
              <a:gd name="adj2" fmla="val 7401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3" name="Rounded Rectangle 78">
            <a:extLst>
              <a:ext uri="{FF2B5EF4-FFF2-40B4-BE49-F238E27FC236}">
                <a16:creationId xmlns:a16="http://schemas.microsoft.com/office/drawing/2014/main" id="{BCF3CC1F-740F-4EAF-BC6F-51D8D86AF2AE}"/>
              </a:ext>
            </a:extLst>
          </p:cNvPr>
          <p:cNvSpPr/>
          <p:nvPr/>
        </p:nvSpPr>
        <p:spPr bwMode="auto">
          <a:xfrm>
            <a:off x="8820638" y="2206064"/>
            <a:ext cx="1894301" cy="2010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ROS2  </a:t>
            </a:r>
            <a:r>
              <a:rPr lang="en-US" sz="1200" i="1">
                <a:solidFill>
                  <a:srgbClr val="000000"/>
                </a:solidFill>
                <a:latin typeface="Calibri"/>
                <a:cs typeface="Calibri"/>
              </a:rPr>
              <a:t>console</a:t>
            </a:r>
          </a:p>
        </p:txBody>
      </p:sp>
      <p:grpSp>
        <p:nvGrpSpPr>
          <p:cNvPr id="34" name="Group 93">
            <a:extLst>
              <a:ext uri="{FF2B5EF4-FFF2-40B4-BE49-F238E27FC236}">
                <a16:creationId xmlns:a16="http://schemas.microsoft.com/office/drawing/2014/main" id="{68829493-93F3-4E05-BE6F-3E946C414737}"/>
              </a:ext>
            </a:extLst>
          </p:cNvPr>
          <p:cNvGrpSpPr>
            <a:grpSpLocks/>
          </p:cNvGrpSpPr>
          <p:nvPr/>
        </p:nvGrpSpPr>
        <p:grpSpPr bwMode="auto">
          <a:xfrm>
            <a:off x="8820641" y="2713642"/>
            <a:ext cx="1962163" cy="256650"/>
            <a:chOff x="6688694" y="2571571"/>
            <a:chExt cx="1605588" cy="249188"/>
          </a:xfrm>
        </p:grpSpPr>
        <p:sp>
          <p:nvSpPr>
            <p:cNvPr id="169" name="Rounded Rectangle 90">
              <a:extLst>
                <a:ext uri="{FF2B5EF4-FFF2-40B4-BE49-F238E27FC236}">
                  <a16:creationId xmlns:a16="http://schemas.microsoft.com/office/drawing/2014/main" id="{85410075-4BB5-413F-B1B6-ADBA110BD054}"/>
                </a:ext>
              </a:extLst>
            </p:cNvPr>
            <p:cNvSpPr/>
            <p:nvPr/>
          </p:nvSpPr>
          <p:spPr>
            <a:xfrm>
              <a:off x="6688694" y="2627123"/>
              <a:ext cx="1550059" cy="19363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70" name="Rounded Rectangle 91">
              <a:extLst>
                <a:ext uri="{FF2B5EF4-FFF2-40B4-BE49-F238E27FC236}">
                  <a16:creationId xmlns:a16="http://schemas.microsoft.com/office/drawing/2014/main" id="{6601A1C9-E2E3-4135-9726-53E45DC1E67C}"/>
                </a:ext>
              </a:extLst>
            </p:cNvPr>
            <p:cNvSpPr/>
            <p:nvPr/>
          </p:nvSpPr>
          <p:spPr>
            <a:xfrm>
              <a:off x="6744222" y="2571571"/>
              <a:ext cx="1550060" cy="19363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 2 </a:t>
              </a:r>
              <a:r>
                <a:rPr lang="en-US" sz="1200" i="1">
                  <a:solidFill>
                    <a:srgbClr val="000000"/>
                  </a:solidFill>
                  <a:latin typeface="Calibri"/>
                  <a:cs typeface="Calibri"/>
                </a:rPr>
                <a:t>teleoperation</a:t>
              </a:r>
            </a:p>
          </p:txBody>
        </p:sp>
      </p:grpSp>
      <p:grpSp>
        <p:nvGrpSpPr>
          <p:cNvPr id="35" name="Group 94">
            <a:extLst>
              <a:ext uri="{FF2B5EF4-FFF2-40B4-BE49-F238E27FC236}">
                <a16:creationId xmlns:a16="http://schemas.microsoft.com/office/drawing/2014/main" id="{18975DA1-9713-4798-86CE-8A10DC881B9D}"/>
              </a:ext>
            </a:extLst>
          </p:cNvPr>
          <p:cNvGrpSpPr>
            <a:grpSpLocks/>
          </p:cNvGrpSpPr>
          <p:nvPr/>
        </p:nvGrpSpPr>
        <p:grpSpPr bwMode="auto">
          <a:xfrm>
            <a:off x="8830332" y="3292337"/>
            <a:ext cx="1952471" cy="258285"/>
            <a:chOff x="6696625" y="2570867"/>
            <a:chExt cx="1597657" cy="250775"/>
          </a:xfrm>
        </p:grpSpPr>
        <p:sp>
          <p:nvSpPr>
            <p:cNvPr id="167" name="Rounded Rectangle 95">
              <a:extLst>
                <a:ext uri="{FF2B5EF4-FFF2-40B4-BE49-F238E27FC236}">
                  <a16:creationId xmlns:a16="http://schemas.microsoft.com/office/drawing/2014/main" id="{C534496E-8305-44C6-BFD5-B77514A893C1}"/>
                </a:ext>
              </a:extLst>
            </p:cNvPr>
            <p:cNvSpPr/>
            <p:nvPr/>
          </p:nvSpPr>
          <p:spPr>
            <a:xfrm>
              <a:off x="6696625" y="2626419"/>
              <a:ext cx="1551646" cy="19522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8" name="Rounded Rectangle 96">
              <a:extLst>
                <a:ext uri="{FF2B5EF4-FFF2-40B4-BE49-F238E27FC236}">
                  <a16:creationId xmlns:a16="http://schemas.microsoft.com/office/drawing/2014/main" id="{13D67204-93BA-4D21-9BD8-EBBD7DBB711E}"/>
                </a:ext>
              </a:extLst>
            </p:cNvPr>
            <p:cNvSpPr/>
            <p:nvPr/>
          </p:nvSpPr>
          <p:spPr>
            <a:xfrm>
              <a:off x="6742636" y="2570867"/>
              <a:ext cx="1551646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ROS2  </a:t>
              </a:r>
              <a:r>
                <a:rPr lang="en-US" sz="1200" i="1" err="1">
                  <a:solidFill>
                    <a:srgbClr val="000000"/>
                  </a:solidFill>
                  <a:latin typeface="Calibri"/>
                  <a:cs typeface="Calibri"/>
                </a:rPr>
                <a:t>psm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6" name="Group 97">
            <a:extLst>
              <a:ext uri="{FF2B5EF4-FFF2-40B4-BE49-F238E27FC236}">
                <a16:creationId xmlns:a16="http://schemas.microsoft.com/office/drawing/2014/main" id="{8CEB25CE-6CFE-4510-A385-7D28C60AF081}"/>
              </a:ext>
            </a:extLst>
          </p:cNvPr>
          <p:cNvGrpSpPr>
            <a:grpSpLocks/>
          </p:cNvGrpSpPr>
          <p:nvPr/>
        </p:nvGrpSpPr>
        <p:grpSpPr bwMode="auto">
          <a:xfrm>
            <a:off x="8820641" y="3625817"/>
            <a:ext cx="1962163" cy="258285"/>
            <a:chOff x="6688694" y="2570616"/>
            <a:chExt cx="1605588" cy="250775"/>
          </a:xfrm>
        </p:grpSpPr>
        <p:sp>
          <p:nvSpPr>
            <p:cNvPr id="165" name="Rounded Rectangle 98">
              <a:extLst>
                <a:ext uri="{FF2B5EF4-FFF2-40B4-BE49-F238E27FC236}">
                  <a16:creationId xmlns:a16="http://schemas.microsoft.com/office/drawing/2014/main" id="{5979F6EA-F23B-4AA0-AF5C-C3AE03082D91}"/>
                </a:ext>
              </a:extLst>
            </p:cNvPr>
            <p:cNvSpPr/>
            <p:nvPr/>
          </p:nvSpPr>
          <p:spPr>
            <a:xfrm>
              <a:off x="6688694" y="2626168"/>
              <a:ext cx="1550059" cy="19522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6" name="Rounded Rectangle 99">
              <a:extLst>
                <a:ext uri="{FF2B5EF4-FFF2-40B4-BE49-F238E27FC236}">
                  <a16:creationId xmlns:a16="http://schemas.microsoft.com/office/drawing/2014/main" id="{C6A7DBDF-EE72-4473-85FE-E8D59921BC29}"/>
                </a:ext>
              </a:extLst>
            </p:cNvPr>
            <p:cNvSpPr/>
            <p:nvPr/>
          </p:nvSpPr>
          <p:spPr>
            <a:xfrm>
              <a:off x="6744222" y="2570616"/>
              <a:ext cx="1550060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ROS2  </a:t>
              </a:r>
              <a:r>
                <a:rPr lang="en-US" sz="1200" i="1" err="1">
                  <a:solidFill>
                    <a:srgbClr val="000000"/>
                  </a:solidFill>
                  <a:latin typeface="Calibri"/>
                  <a:cs typeface="Calibri"/>
                </a:rPr>
                <a:t>mtm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7" name="Group 108">
            <a:extLst>
              <a:ext uri="{FF2B5EF4-FFF2-40B4-BE49-F238E27FC236}">
                <a16:creationId xmlns:a16="http://schemas.microsoft.com/office/drawing/2014/main" id="{1962DC44-E7B3-46E4-945E-1E50C25027D7}"/>
              </a:ext>
            </a:extLst>
          </p:cNvPr>
          <p:cNvGrpSpPr>
            <a:grpSpLocks/>
          </p:cNvGrpSpPr>
          <p:nvPr/>
        </p:nvGrpSpPr>
        <p:grpSpPr bwMode="auto">
          <a:xfrm>
            <a:off x="8825053" y="4629359"/>
            <a:ext cx="1165234" cy="387465"/>
            <a:chOff x="6688694" y="3892216"/>
            <a:chExt cx="1718233" cy="361879"/>
          </a:xfrm>
        </p:grpSpPr>
        <p:sp>
          <p:nvSpPr>
            <p:cNvPr id="161" name="Rounded Rectangle 109">
              <a:extLst>
                <a:ext uri="{FF2B5EF4-FFF2-40B4-BE49-F238E27FC236}">
                  <a16:creationId xmlns:a16="http://schemas.microsoft.com/office/drawing/2014/main" id="{F64AC5CE-6359-48B5-90AB-7D88FA1086B7}"/>
                </a:ext>
              </a:extLst>
            </p:cNvPr>
            <p:cNvSpPr/>
            <p:nvPr/>
          </p:nvSpPr>
          <p:spPr>
            <a:xfrm>
              <a:off x="6688694" y="4058871"/>
              <a:ext cx="1550059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2" name="Rounded Rectangle 110">
              <a:extLst>
                <a:ext uri="{FF2B5EF4-FFF2-40B4-BE49-F238E27FC236}">
                  <a16:creationId xmlns:a16="http://schemas.microsoft.com/office/drawing/2014/main" id="{A98EAE83-95A9-466F-96CE-5D94C030B390}"/>
                </a:ext>
              </a:extLst>
            </p:cNvPr>
            <p:cNvSpPr/>
            <p:nvPr/>
          </p:nvSpPr>
          <p:spPr>
            <a:xfrm>
              <a:off x="6744222" y="4003319"/>
              <a:ext cx="1550060" cy="19522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3" name="Rounded Rectangle 111">
              <a:extLst>
                <a:ext uri="{FF2B5EF4-FFF2-40B4-BE49-F238E27FC236}">
                  <a16:creationId xmlns:a16="http://schemas.microsoft.com/office/drawing/2014/main" id="{D6236F4B-25A3-4896-B93D-DCEC45795D05}"/>
                </a:ext>
              </a:extLst>
            </p:cNvPr>
            <p:cNvSpPr/>
            <p:nvPr/>
          </p:nvSpPr>
          <p:spPr>
            <a:xfrm>
              <a:off x="6801338" y="3947768"/>
              <a:ext cx="1550060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4" name="Rounded Rectangle 112">
              <a:extLst>
                <a:ext uri="{FF2B5EF4-FFF2-40B4-BE49-F238E27FC236}">
                  <a16:creationId xmlns:a16="http://schemas.microsoft.com/office/drawing/2014/main" id="{3E449E06-3408-455F-9662-D0B89345A577}"/>
                </a:ext>
              </a:extLst>
            </p:cNvPr>
            <p:cNvSpPr/>
            <p:nvPr/>
          </p:nvSpPr>
          <p:spPr>
            <a:xfrm>
              <a:off x="6856869" y="3892216"/>
              <a:ext cx="1550058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ROS2  </a:t>
              </a:r>
              <a:r>
                <a:rPr lang="en-US" sz="1200" i="1">
                  <a:solidFill>
                    <a:srgbClr val="000000"/>
                  </a:solidFill>
                  <a:latin typeface="Calibri"/>
                  <a:cs typeface="Calibri"/>
                </a:rPr>
                <a:t>io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8" name="Snip Diagonal Corner Rectangle 134">
            <a:extLst>
              <a:ext uri="{FF2B5EF4-FFF2-40B4-BE49-F238E27FC236}">
                <a16:creationId xmlns:a16="http://schemas.microsoft.com/office/drawing/2014/main" id="{D463187C-C84B-4C01-B480-D7867385E57B}"/>
              </a:ext>
            </a:extLst>
          </p:cNvPr>
          <p:cNvSpPr/>
          <p:nvPr/>
        </p:nvSpPr>
        <p:spPr bwMode="auto">
          <a:xfrm>
            <a:off x="838200" y="2113703"/>
            <a:ext cx="2280143" cy="3052002"/>
          </a:xfrm>
          <a:prstGeom prst="snip2DiagRect">
            <a:avLst>
              <a:gd name="adj1" fmla="val 0"/>
              <a:gd name="adj2" fmla="val 373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9" name="Rounded Rectangle 113">
            <a:extLst>
              <a:ext uri="{FF2B5EF4-FFF2-40B4-BE49-F238E27FC236}">
                <a16:creationId xmlns:a16="http://schemas.microsoft.com/office/drawing/2014/main" id="{263898DC-828B-4E11-AC77-2C5732B19AB3}"/>
              </a:ext>
            </a:extLst>
          </p:cNvPr>
          <p:cNvSpPr/>
          <p:nvPr/>
        </p:nvSpPr>
        <p:spPr bwMode="auto">
          <a:xfrm>
            <a:off x="919634" y="2206064"/>
            <a:ext cx="1894302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QtConsole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40" name="Group 114">
            <a:extLst>
              <a:ext uri="{FF2B5EF4-FFF2-40B4-BE49-F238E27FC236}">
                <a16:creationId xmlns:a16="http://schemas.microsoft.com/office/drawing/2014/main" id="{B7BDCFC2-4F7E-47C5-A0C4-79072295B19F}"/>
              </a:ext>
            </a:extLst>
          </p:cNvPr>
          <p:cNvGrpSpPr>
            <a:grpSpLocks/>
          </p:cNvGrpSpPr>
          <p:nvPr/>
        </p:nvGrpSpPr>
        <p:grpSpPr bwMode="auto">
          <a:xfrm>
            <a:off x="919630" y="2713644"/>
            <a:ext cx="1962163" cy="256650"/>
            <a:chOff x="6687352" y="2571569"/>
            <a:chExt cx="1606947" cy="249188"/>
          </a:xfrm>
        </p:grpSpPr>
        <p:sp>
          <p:nvSpPr>
            <p:cNvPr id="159" name="Rounded Rectangle 115">
              <a:extLst>
                <a:ext uri="{FF2B5EF4-FFF2-40B4-BE49-F238E27FC236}">
                  <a16:creationId xmlns:a16="http://schemas.microsoft.com/office/drawing/2014/main" id="{760F86BF-0537-4CAB-B553-51D389EA9D4C}"/>
                </a:ext>
              </a:extLst>
            </p:cNvPr>
            <p:cNvSpPr/>
            <p:nvPr/>
          </p:nvSpPr>
          <p:spPr>
            <a:xfrm>
              <a:off x="6687352" y="2627121"/>
              <a:ext cx="1551371" cy="1936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0" name="Rounded Rectangle 116">
              <a:extLst>
                <a:ext uri="{FF2B5EF4-FFF2-40B4-BE49-F238E27FC236}">
                  <a16:creationId xmlns:a16="http://schemas.microsoft.com/office/drawing/2014/main" id="{42BD4E0A-C675-4BD0-B7E8-54792BFCCBE1}"/>
                </a:ext>
              </a:extLst>
            </p:cNvPr>
            <p:cNvSpPr/>
            <p:nvPr/>
          </p:nvSpPr>
          <p:spPr>
            <a:xfrm>
              <a:off x="6742929" y="2571569"/>
              <a:ext cx="1551370" cy="1936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sawQtTeleop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1" name="Group 117">
            <a:extLst>
              <a:ext uri="{FF2B5EF4-FFF2-40B4-BE49-F238E27FC236}">
                <a16:creationId xmlns:a16="http://schemas.microsoft.com/office/drawing/2014/main" id="{7AD147FE-928D-471D-8B07-1600B3F229EE}"/>
              </a:ext>
            </a:extLst>
          </p:cNvPr>
          <p:cNvGrpSpPr>
            <a:grpSpLocks/>
          </p:cNvGrpSpPr>
          <p:nvPr/>
        </p:nvGrpSpPr>
        <p:grpSpPr bwMode="auto">
          <a:xfrm>
            <a:off x="931268" y="3292336"/>
            <a:ext cx="1950530" cy="258285"/>
            <a:chOff x="6696879" y="2570865"/>
            <a:chExt cx="1597420" cy="250775"/>
          </a:xfrm>
        </p:grpSpPr>
        <p:sp>
          <p:nvSpPr>
            <p:cNvPr id="157" name="Rounded Rectangle 118">
              <a:extLst>
                <a:ext uri="{FF2B5EF4-FFF2-40B4-BE49-F238E27FC236}">
                  <a16:creationId xmlns:a16="http://schemas.microsoft.com/office/drawing/2014/main" id="{CCDE605D-6E64-4827-A9B5-92ADA167536B}"/>
                </a:ext>
              </a:extLst>
            </p:cNvPr>
            <p:cNvSpPr/>
            <p:nvPr/>
          </p:nvSpPr>
          <p:spPr>
            <a:xfrm>
              <a:off x="6696879" y="2626417"/>
              <a:ext cx="1551372" cy="1952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8" name="Rounded Rectangle 119">
              <a:extLst>
                <a:ext uri="{FF2B5EF4-FFF2-40B4-BE49-F238E27FC236}">
                  <a16:creationId xmlns:a16="http://schemas.microsoft.com/office/drawing/2014/main" id="{4A5B7B2B-C0F8-4B76-B6B5-9E2343CE29F2}"/>
                </a:ext>
              </a:extLst>
            </p:cNvPr>
            <p:cNvSpPr/>
            <p:nvPr/>
          </p:nvSpPr>
          <p:spPr>
            <a:xfrm>
              <a:off x="6742928" y="2570865"/>
              <a:ext cx="1551371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QtPSM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2" name="Group 120">
            <a:extLst>
              <a:ext uri="{FF2B5EF4-FFF2-40B4-BE49-F238E27FC236}">
                <a16:creationId xmlns:a16="http://schemas.microsoft.com/office/drawing/2014/main" id="{029C957C-A0BA-4A39-AFE6-959B60D93948}"/>
              </a:ext>
            </a:extLst>
          </p:cNvPr>
          <p:cNvGrpSpPr>
            <a:grpSpLocks/>
          </p:cNvGrpSpPr>
          <p:nvPr/>
        </p:nvGrpSpPr>
        <p:grpSpPr bwMode="auto">
          <a:xfrm>
            <a:off x="919630" y="3625817"/>
            <a:ext cx="1962163" cy="258285"/>
            <a:chOff x="6687352" y="2570614"/>
            <a:chExt cx="1606947" cy="250775"/>
          </a:xfrm>
        </p:grpSpPr>
        <p:sp>
          <p:nvSpPr>
            <p:cNvPr id="155" name="Rounded Rectangle 121">
              <a:extLst>
                <a:ext uri="{FF2B5EF4-FFF2-40B4-BE49-F238E27FC236}">
                  <a16:creationId xmlns:a16="http://schemas.microsoft.com/office/drawing/2014/main" id="{F8867595-C59F-49FB-8EE6-760F011E8EE9}"/>
                </a:ext>
              </a:extLst>
            </p:cNvPr>
            <p:cNvSpPr/>
            <p:nvPr/>
          </p:nvSpPr>
          <p:spPr>
            <a:xfrm>
              <a:off x="6687352" y="2626166"/>
              <a:ext cx="1551371" cy="1952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6" name="Rounded Rectangle 122">
              <a:extLst>
                <a:ext uri="{FF2B5EF4-FFF2-40B4-BE49-F238E27FC236}">
                  <a16:creationId xmlns:a16="http://schemas.microsoft.com/office/drawing/2014/main" id="{FD76ACEB-E6D1-4F9E-8DD7-BAFB33112DDA}"/>
                </a:ext>
              </a:extLst>
            </p:cNvPr>
            <p:cNvSpPr/>
            <p:nvPr/>
          </p:nvSpPr>
          <p:spPr>
            <a:xfrm>
              <a:off x="6742929" y="2570614"/>
              <a:ext cx="1551370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QtMTM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3" name="Group 123">
            <a:extLst>
              <a:ext uri="{FF2B5EF4-FFF2-40B4-BE49-F238E27FC236}">
                <a16:creationId xmlns:a16="http://schemas.microsoft.com/office/drawing/2014/main" id="{63997BBE-42F1-457F-9704-F607965D4696}"/>
              </a:ext>
            </a:extLst>
          </p:cNvPr>
          <p:cNvGrpSpPr>
            <a:grpSpLocks/>
          </p:cNvGrpSpPr>
          <p:nvPr/>
        </p:nvGrpSpPr>
        <p:grpSpPr bwMode="auto">
          <a:xfrm>
            <a:off x="919632" y="4073728"/>
            <a:ext cx="2099825" cy="372715"/>
            <a:chOff x="6687352" y="3892108"/>
            <a:chExt cx="1719688" cy="361879"/>
          </a:xfrm>
        </p:grpSpPr>
        <p:sp>
          <p:nvSpPr>
            <p:cNvPr id="151" name="Rounded Rectangle 124">
              <a:extLst>
                <a:ext uri="{FF2B5EF4-FFF2-40B4-BE49-F238E27FC236}">
                  <a16:creationId xmlns:a16="http://schemas.microsoft.com/office/drawing/2014/main" id="{7205A1F2-F101-47AF-9FF5-434653C2ABCB}"/>
                </a:ext>
              </a:extLst>
            </p:cNvPr>
            <p:cNvSpPr/>
            <p:nvPr/>
          </p:nvSpPr>
          <p:spPr>
            <a:xfrm>
              <a:off x="6687352" y="4058763"/>
              <a:ext cx="1551372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2" name="Rounded Rectangle 125">
              <a:extLst>
                <a:ext uri="{FF2B5EF4-FFF2-40B4-BE49-F238E27FC236}">
                  <a16:creationId xmlns:a16="http://schemas.microsoft.com/office/drawing/2014/main" id="{DCDC6819-4002-4B6D-9EBF-208F3DDA9184}"/>
                </a:ext>
              </a:extLst>
            </p:cNvPr>
            <p:cNvSpPr/>
            <p:nvPr/>
          </p:nvSpPr>
          <p:spPr>
            <a:xfrm>
              <a:off x="6742929" y="4003211"/>
              <a:ext cx="1551371" cy="1952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3" name="Rounded Rectangle 126">
              <a:extLst>
                <a:ext uri="{FF2B5EF4-FFF2-40B4-BE49-F238E27FC236}">
                  <a16:creationId xmlns:a16="http://schemas.microsoft.com/office/drawing/2014/main" id="{8A7C098D-3E46-47BD-8B4D-8C2051554176}"/>
                </a:ext>
              </a:extLst>
            </p:cNvPr>
            <p:cNvSpPr/>
            <p:nvPr/>
          </p:nvSpPr>
          <p:spPr>
            <a:xfrm>
              <a:off x="6800093" y="3947660"/>
              <a:ext cx="1551371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4" name="Rounded Rectangle 127">
              <a:extLst>
                <a:ext uri="{FF2B5EF4-FFF2-40B4-BE49-F238E27FC236}">
                  <a16:creationId xmlns:a16="http://schemas.microsoft.com/office/drawing/2014/main" id="{E4F07AA9-E2F0-4FD6-AE10-FE27A6F73BE2}"/>
                </a:ext>
              </a:extLst>
            </p:cNvPr>
            <p:cNvSpPr/>
            <p:nvPr/>
          </p:nvSpPr>
          <p:spPr>
            <a:xfrm>
              <a:off x="6855668" y="3892108"/>
              <a:ext cx="1551372" cy="1952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sawQtPID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4" name="Rounded Rectangle 129">
            <a:extLst>
              <a:ext uri="{FF2B5EF4-FFF2-40B4-BE49-F238E27FC236}">
                <a16:creationId xmlns:a16="http://schemas.microsoft.com/office/drawing/2014/main" id="{A4A1BD29-23D9-4C0F-AFA4-3339D562453F}"/>
              </a:ext>
            </a:extLst>
          </p:cNvPr>
          <p:cNvSpPr/>
          <p:nvPr/>
        </p:nvSpPr>
        <p:spPr bwMode="auto">
          <a:xfrm>
            <a:off x="919634" y="4869823"/>
            <a:ext cx="1894302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45" name="Rounded Rectangle 130">
            <a:extLst>
              <a:ext uri="{FF2B5EF4-FFF2-40B4-BE49-F238E27FC236}">
                <a16:creationId xmlns:a16="http://schemas.microsoft.com/office/drawing/2014/main" id="{1E178990-2144-4DD4-B2D5-279D313986BD}"/>
              </a:ext>
            </a:extLst>
          </p:cNvPr>
          <p:cNvSpPr/>
          <p:nvPr/>
        </p:nvSpPr>
        <p:spPr bwMode="auto">
          <a:xfrm>
            <a:off x="987496" y="4812608"/>
            <a:ext cx="1894301" cy="201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46" name="Rounded Rectangle 131">
            <a:extLst>
              <a:ext uri="{FF2B5EF4-FFF2-40B4-BE49-F238E27FC236}">
                <a16:creationId xmlns:a16="http://schemas.microsoft.com/office/drawing/2014/main" id="{4F096EBE-B587-4DA1-9668-03AAFC050397}"/>
              </a:ext>
            </a:extLst>
          </p:cNvPr>
          <p:cNvSpPr/>
          <p:nvPr/>
        </p:nvSpPr>
        <p:spPr bwMode="auto">
          <a:xfrm>
            <a:off x="1057296" y="4755393"/>
            <a:ext cx="1894301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47" name="Rounded Rectangle 132">
            <a:extLst>
              <a:ext uri="{FF2B5EF4-FFF2-40B4-BE49-F238E27FC236}">
                <a16:creationId xmlns:a16="http://schemas.microsoft.com/office/drawing/2014/main" id="{3443FFE3-9344-49A0-A95C-322B61DB88A4}"/>
              </a:ext>
            </a:extLst>
          </p:cNvPr>
          <p:cNvSpPr/>
          <p:nvPr/>
        </p:nvSpPr>
        <p:spPr bwMode="auto">
          <a:xfrm>
            <a:off x="1125157" y="4698177"/>
            <a:ext cx="1894302" cy="201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sawQtIO</a:t>
            </a:r>
            <a:endParaRPr lang="en-US" sz="1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8" name="Snip Diagonal Corner Rectangle 166">
            <a:extLst>
              <a:ext uri="{FF2B5EF4-FFF2-40B4-BE49-F238E27FC236}">
                <a16:creationId xmlns:a16="http://schemas.microsoft.com/office/drawing/2014/main" id="{7F2839D2-F8A4-4958-8DEC-589CABDE4690}"/>
              </a:ext>
            </a:extLst>
          </p:cNvPr>
          <p:cNvSpPr/>
          <p:nvPr/>
        </p:nvSpPr>
        <p:spPr>
          <a:xfrm>
            <a:off x="3265475" y="5322637"/>
            <a:ext cx="1428179" cy="315498"/>
          </a:xfrm>
          <a:prstGeom prst="snip2DiagRect">
            <a:avLst>
              <a:gd name="adj1" fmla="val 0"/>
              <a:gd name="adj2" fmla="val 2025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atin typeface="Calibri"/>
                <a:cs typeface="Calibri"/>
              </a:rPr>
              <a:t>Single thread</a:t>
            </a:r>
          </a:p>
        </p:txBody>
      </p:sp>
      <p:sp>
        <p:nvSpPr>
          <p:cNvPr id="49" name="Rounded Rectangle 167">
            <a:extLst>
              <a:ext uri="{FF2B5EF4-FFF2-40B4-BE49-F238E27FC236}">
                <a16:creationId xmlns:a16="http://schemas.microsoft.com/office/drawing/2014/main" id="{EA0D5605-DEFB-44EB-83EB-9A28BD96396B}"/>
              </a:ext>
            </a:extLst>
          </p:cNvPr>
          <p:cNvSpPr/>
          <p:nvPr/>
        </p:nvSpPr>
        <p:spPr>
          <a:xfrm>
            <a:off x="4815827" y="5379852"/>
            <a:ext cx="1612804" cy="2141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SAW component</a:t>
            </a:r>
          </a:p>
        </p:txBody>
      </p:sp>
      <p:sp>
        <p:nvSpPr>
          <p:cNvPr id="50" name="Rounded Rectangle 168">
            <a:extLst>
              <a:ext uri="{FF2B5EF4-FFF2-40B4-BE49-F238E27FC236}">
                <a16:creationId xmlns:a16="http://schemas.microsoft.com/office/drawing/2014/main" id="{F63BB261-A6A0-4F4D-BCE1-BED79EAD49AF}"/>
              </a:ext>
            </a:extLst>
          </p:cNvPr>
          <p:cNvSpPr/>
          <p:nvPr/>
        </p:nvSpPr>
        <p:spPr>
          <a:xfrm>
            <a:off x="839675" y="5379852"/>
            <a:ext cx="2359970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err="1">
                <a:latin typeface="Calibri"/>
                <a:cs typeface="Calibri"/>
              </a:rPr>
              <a:t>QtWidget</a:t>
            </a:r>
            <a:r>
              <a:rPr lang="en-US" sz="1200">
                <a:latin typeface="Calibri"/>
                <a:cs typeface="Calibri"/>
              </a:rPr>
              <a:t> component (optional)</a:t>
            </a:r>
            <a:endParaRPr lang="en-US" sz="1200" i="1">
              <a:latin typeface="Calibri"/>
              <a:cs typeface="Calibri"/>
            </a:endParaRPr>
          </a:p>
        </p:txBody>
      </p:sp>
      <p:sp>
        <p:nvSpPr>
          <p:cNvPr id="51" name="Rounded Rectangle 169">
            <a:extLst>
              <a:ext uri="{FF2B5EF4-FFF2-40B4-BE49-F238E27FC236}">
                <a16:creationId xmlns:a16="http://schemas.microsoft.com/office/drawing/2014/main" id="{40FE1882-9109-444D-BD00-76A8C81DB27C}"/>
              </a:ext>
            </a:extLst>
          </p:cNvPr>
          <p:cNvSpPr/>
          <p:nvPr/>
        </p:nvSpPr>
        <p:spPr>
          <a:xfrm>
            <a:off x="8928759" y="5396762"/>
            <a:ext cx="1899643" cy="1972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45720" rIns="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atin typeface="Calibri"/>
                <a:cs typeface="Calibri"/>
              </a:rPr>
              <a:t>ROS2 component</a:t>
            </a:r>
            <a:endParaRPr lang="en-US" sz="1200" i="1">
              <a:latin typeface="Calibri"/>
              <a:cs typeface="Calibri"/>
            </a:endParaRPr>
          </a:p>
        </p:txBody>
      </p:sp>
      <p:grpSp>
        <p:nvGrpSpPr>
          <p:cNvPr id="52" name="Group 177">
            <a:extLst>
              <a:ext uri="{FF2B5EF4-FFF2-40B4-BE49-F238E27FC236}">
                <a16:creationId xmlns:a16="http://schemas.microsoft.com/office/drawing/2014/main" id="{F337F710-CDC1-4317-A59B-A09757F7CE5E}"/>
              </a:ext>
            </a:extLst>
          </p:cNvPr>
          <p:cNvGrpSpPr>
            <a:grpSpLocks/>
          </p:cNvGrpSpPr>
          <p:nvPr/>
        </p:nvGrpSpPr>
        <p:grpSpPr bwMode="auto">
          <a:xfrm>
            <a:off x="2951598" y="2204425"/>
            <a:ext cx="331552" cy="2742219"/>
            <a:chOff x="1882438" y="2077542"/>
            <a:chExt cx="271152" cy="2662315"/>
          </a:xfrm>
        </p:grpSpPr>
        <p:sp>
          <p:nvSpPr>
            <p:cNvPr id="146" name="Left-Right Arrow 170">
              <a:extLst>
                <a:ext uri="{FF2B5EF4-FFF2-40B4-BE49-F238E27FC236}">
                  <a16:creationId xmlns:a16="http://schemas.microsoft.com/office/drawing/2014/main" id="{21DD489C-E2DF-4012-8C78-3A468567648B}"/>
                </a:ext>
              </a:extLst>
            </p:cNvPr>
            <p:cNvSpPr/>
            <p:nvPr/>
          </p:nvSpPr>
          <p:spPr>
            <a:xfrm>
              <a:off x="1882438" y="2077542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7" name="Left-Right Arrow 173">
              <a:extLst>
                <a:ext uri="{FF2B5EF4-FFF2-40B4-BE49-F238E27FC236}">
                  <a16:creationId xmlns:a16="http://schemas.microsoft.com/office/drawing/2014/main" id="{3DF33BED-1232-47F7-8708-E6CC88534801}"/>
                </a:ext>
              </a:extLst>
            </p:cNvPr>
            <p:cNvSpPr/>
            <p:nvPr/>
          </p:nvSpPr>
          <p:spPr>
            <a:xfrm>
              <a:off x="1884024" y="2619527"/>
              <a:ext cx="269566" cy="195210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8" name="Left-Right Arrow 174">
              <a:extLst>
                <a:ext uri="{FF2B5EF4-FFF2-40B4-BE49-F238E27FC236}">
                  <a16:creationId xmlns:a16="http://schemas.microsoft.com/office/drawing/2014/main" id="{EF9A7F79-3DE7-4EC8-A2D1-A3E30D09B60A}"/>
                </a:ext>
              </a:extLst>
            </p:cNvPr>
            <p:cNvSpPr/>
            <p:nvPr/>
          </p:nvSpPr>
          <p:spPr>
            <a:xfrm>
              <a:off x="1884024" y="3281337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9" name="Left-Right Arrow 175">
              <a:extLst>
                <a:ext uri="{FF2B5EF4-FFF2-40B4-BE49-F238E27FC236}">
                  <a16:creationId xmlns:a16="http://schemas.microsoft.com/office/drawing/2014/main" id="{A7E0D1F2-9992-47CB-8526-B7CA7BA2E723}"/>
                </a:ext>
              </a:extLst>
            </p:cNvPr>
            <p:cNvSpPr/>
            <p:nvPr/>
          </p:nvSpPr>
          <p:spPr>
            <a:xfrm>
              <a:off x="1884024" y="3930450"/>
              <a:ext cx="269566" cy="195210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50" name="Left-Right Arrow 176">
              <a:extLst>
                <a:ext uri="{FF2B5EF4-FFF2-40B4-BE49-F238E27FC236}">
                  <a16:creationId xmlns:a16="http://schemas.microsoft.com/office/drawing/2014/main" id="{C63A8A27-0024-446D-B9D8-1374A3597F66}"/>
                </a:ext>
              </a:extLst>
            </p:cNvPr>
            <p:cNvSpPr/>
            <p:nvPr/>
          </p:nvSpPr>
          <p:spPr>
            <a:xfrm>
              <a:off x="1884024" y="4544648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F4CC8E5-2240-484E-946E-D22828A7D0E6}"/>
              </a:ext>
            </a:extLst>
          </p:cNvPr>
          <p:cNvGrpSpPr/>
          <p:nvPr/>
        </p:nvGrpSpPr>
        <p:grpSpPr>
          <a:xfrm>
            <a:off x="8556950" y="2204430"/>
            <a:ext cx="331551" cy="2742224"/>
            <a:chOff x="6499888" y="2811896"/>
            <a:chExt cx="272650" cy="2076324"/>
          </a:xfrm>
        </p:grpSpPr>
        <p:sp>
          <p:nvSpPr>
            <p:cNvPr id="142" name="Left-Right Arrow 179">
              <a:extLst>
                <a:ext uri="{FF2B5EF4-FFF2-40B4-BE49-F238E27FC236}">
                  <a16:creationId xmlns:a16="http://schemas.microsoft.com/office/drawing/2014/main" id="{93918C81-130B-4644-90C8-D836311FF45E}"/>
                </a:ext>
              </a:extLst>
            </p:cNvPr>
            <p:cNvSpPr/>
            <p:nvPr/>
          </p:nvSpPr>
          <p:spPr bwMode="auto">
            <a:xfrm>
              <a:off x="6499888" y="2811896"/>
              <a:ext cx="271056" cy="152242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3" name="Left-Right Arrow 180">
              <a:extLst>
                <a:ext uri="{FF2B5EF4-FFF2-40B4-BE49-F238E27FC236}">
                  <a16:creationId xmlns:a16="http://schemas.microsoft.com/office/drawing/2014/main" id="{3107D88E-FA9F-4776-B3DB-82FCE36A48A6}"/>
                </a:ext>
              </a:extLst>
            </p:cNvPr>
            <p:cNvSpPr/>
            <p:nvPr/>
          </p:nvSpPr>
          <p:spPr bwMode="auto">
            <a:xfrm>
              <a:off x="6501482" y="3234586"/>
              <a:ext cx="271056" cy="152243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4" name="Left-Right Arrow 181">
              <a:extLst>
                <a:ext uri="{FF2B5EF4-FFF2-40B4-BE49-F238E27FC236}">
                  <a16:creationId xmlns:a16="http://schemas.microsoft.com/office/drawing/2014/main" id="{FC100934-2D41-4AE0-A8BF-0B64275C4BF1}"/>
                </a:ext>
              </a:extLst>
            </p:cNvPr>
            <p:cNvSpPr/>
            <p:nvPr/>
          </p:nvSpPr>
          <p:spPr bwMode="auto">
            <a:xfrm>
              <a:off x="6501482" y="3750728"/>
              <a:ext cx="271056" cy="152242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5" name="Left-Right Arrow 183">
              <a:extLst>
                <a:ext uri="{FF2B5EF4-FFF2-40B4-BE49-F238E27FC236}">
                  <a16:creationId xmlns:a16="http://schemas.microsoft.com/office/drawing/2014/main" id="{C310AF08-FEA8-4F43-A950-81E776FBD742}"/>
                </a:ext>
              </a:extLst>
            </p:cNvPr>
            <p:cNvSpPr/>
            <p:nvPr/>
          </p:nvSpPr>
          <p:spPr bwMode="auto">
            <a:xfrm>
              <a:off x="6501482" y="4735978"/>
              <a:ext cx="271056" cy="152242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1F5B30-DF0A-4364-BF21-87B21094C695}"/>
              </a:ext>
            </a:extLst>
          </p:cNvPr>
          <p:cNvGrpSpPr/>
          <p:nvPr/>
        </p:nvGrpSpPr>
        <p:grpSpPr>
          <a:xfrm>
            <a:off x="7623063" y="5326437"/>
            <a:ext cx="186133" cy="320975"/>
            <a:chOff x="3519869" y="2390336"/>
            <a:chExt cx="153066" cy="243032"/>
          </a:xfrm>
        </p:grpSpPr>
        <p:cxnSp>
          <p:nvCxnSpPr>
            <p:cNvPr id="140" name="Curved Connector 45">
              <a:extLst>
                <a:ext uri="{FF2B5EF4-FFF2-40B4-BE49-F238E27FC236}">
                  <a16:creationId xmlns:a16="http://schemas.microsoft.com/office/drawing/2014/main" id="{052FE165-FF9B-46DE-9CAB-FB96539ADF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1" name="Block Arc 140">
              <a:extLst>
                <a:ext uri="{FF2B5EF4-FFF2-40B4-BE49-F238E27FC236}">
                  <a16:creationId xmlns:a16="http://schemas.microsoft.com/office/drawing/2014/main" id="{7683F1A5-39EE-49DB-8E11-A77D3DDEF6D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8B9BF43-56AD-4BA1-A53B-54D085E3F64F}"/>
              </a:ext>
            </a:extLst>
          </p:cNvPr>
          <p:cNvGrpSpPr/>
          <p:nvPr/>
        </p:nvGrpSpPr>
        <p:grpSpPr>
          <a:xfrm>
            <a:off x="6645941" y="5347247"/>
            <a:ext cx="88955" cy="197874"/>
            <a:chOff x="3008670" y="2337633"/>
            <a:chExt cx="73152" cy="149824"/>
          </a:xfrm>
        </p:grpSpPr>
        <p:sp>
          <p:nvSpPr>
            <p:cNvPr id="138" name="Flowchart: Connector 137">
              <a:extLst>
                <a:ext uri="{FF2B5EF4-FFF2-40B4-BE49-F238E27FC236}">
                  <a16:creationId xmlns:a16="http://schemas.microsoft.com/office/drawing/2014/main" id="{043E481D-0031-461E-B07C-5ADCBE33E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8670" y="2337633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39" name="Curved Connector 45">
              <a:extLst>
                <a:ext uri="{FF2B5EF4-FFF2-40B4-BE49-F238E27FC236}">
                  <a16:creationId xmlns:a16="http://schemas.microsoft.com/office/drawing/2014/main" id="{E72D090F-CEF1-40B0-A4A3-1C4B93DD1A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5246" y="2383642"/>
              <a:ext cx="0" cy="10381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54B2A7F-F559-484F-A812-1DA6F09F3F87}"/>
              </a:ext>
            </a:extLst>
          </p:cNvPr>
          <p:cNvGrpSpPr/>
          <p:nvPr/>
        </p:nvGrpSpPr>
        <p:grpSpPr>
          <a:xfrm>
            <a:off x="3816346" y="3653014"/>
            <a:ext cx="186133" cy="320975"/>
            <a:chOff x="3519869" y="2390336"/>
            <a:chExt cx="153066" cy="243032"/>
          </a:xfrm>
        </p:grpSpPr>
        <p:cxnSp>
          <p:nvCxnSpPr>
            <p:cNvPr id="136" name="Curved Connector 45">
              <a:extLst>
                <a:ext uri="{FF2B5EF4-FFF2-40B4-BE49-F238E27FC236}">
                  <a16:creationId xmlns:a16="http://schemas.microsoft.com/office/drawing/2014/main" id="{4306C36A-6678-4828-AB60-7A4159C45C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7" name="Block Arc 136">
              <a:extLst>
                <a:ext uri="{FF2B5EF4-FFF2-40B4-BE49-F238E27FC236}">
                  <a16:creationId xmlns:a16="http://schemas.microsoft.com/office/drawing/2014/main" id="{BC267C64-CBA3-4BFC-85D7-207F5DA232A8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C4A48C-D1D5-405F-B80A-373A3CE408E7}"/>
              </a:ext>
            </a:extLst>
          </p:cNvPr>
          <p:cNvGrpSpPr/>
          <p:nvPr/>
        </p:nvGrpSpPr>
        <p:grpSpPr>
          <a:xfrm>
            <a:off x="3864935" y="3826879"/>
            <a:ext cx="88955" cy="294474"/>
            <a:chOff x="2745315" y="2258002"/>
            <a:chExt cx="73152" cy="222966"/>
          </a:xfrm>
        </p:grpSpPr>
        <p:sp>
          <p:nvSpPr>
            <p:cNvPr id="134" name="Flowchart: Connector 133">
              <a:extLst>
                <a:ext uri="{FF2B5EF4-FFF2-40B4-BE49-F238E27FC236}">
                  <a16:creationId xmlns:a16="http://schemas.microsoft.com/office/drawing/2014/main" id="{FBBDE993-19E6-4E2F-A2A0-AA2250587D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35" name="Curved Connector 45">
              <a:extLst>
                <a:ext uri="{FF2B5EF4-FFF2-40B4-BE49-F238E27FC236}">
                  <a16:creationId xmlns:a16="http://schemas.microsoft.com/office/drawing/2014/main" id="{8C89885E-DD95-44C0-8B0C-93A413FB2B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B9FE8418-4D87-4146-A5F7-21E3AF77B209}"/>
              </a:ext>
            </a:extLst>
          </p:cNvPr>
          <p:cNvSpPr/>
          <p:nvPr/>
        </p:nvSpPr>
        <p:spPr>
          <a:xfrm>
            <a:off x="3537145" y="4112952"/>
            <a:ext cx="744536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703111-6175-4EED-8CBB-559E0E1EBF0C}"/>
              </a:ext>
            </a:extLst>
          </p:cNvPr>
          <p:cNvGrpSpPr/>
          <p:nvPr/>
        </p:nvGrpSpPr>
        <p:grpSpPr>
          <a:xfrm>
            <a:off x="5128318" y="3658688"/>
            <a:ext cx="186133" cy="320975"/>
            <a:chOff x="3519869" y="2390336"/>
            <a:chExt cx="153066" cy="243032"/>
          </a:xfrm>
        </p:grpSpPr>
        <p:cxnSp>
          <p:nvCxnSpPr>
            <p:cNvPr id="132" name="Curved Connector 45">
              <a:extLst>
                <a:ext uri="{FF2B5EF4-FFF2-40B4-BE49-F238E27FC236}">
                  <a16:creationId xmlns:a16="http://schemas.microsoft.com/office/drawing/2014/main" id="{E73A10A1-E3E2-4F7C-A7ED-75A2E5D418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3" name="Block Arc 132">
              <a:extLst>
                <a:ext uri="{FF2B5EF4-FFF2-40B4-BE49-F238E27FC236}">
                  <a16:creationId xmlns:a16="http://schemas.microsoft.com/office/drawing/2014/main" id="{90E5FCA4-3385-46C5-9B0A-45DD483343E8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684DC5F-469B-44EA-8F30-C2BBA90478E5}"/>
              </a:ext>
            </a:extLst>
          </p:cNvPr>
          <p:cNvGrpSpPr/>
          <p:nvPr/>
        </p:nvGrpSpPr>
        <p:grpSpPr>
          <a:xfrm>
            <a:off x="5176907" y="3832553"/>
            <a:ext cx="88955" cy="294474"/>
            <a:chOff x="2745315" y="2258002"/>
            <a:chExt cx="73152" cy="222966"/>
          </a:xfrm>
        </p:grpSpPr>
        <p:sp>
          <p:nvSpPr>
            <p:cNvPr id="130" name="Flowchart: Connector 129">
              <a:extLst>
                <a:ext uri="{FF2B5EF4-FFF2-40B4-BE49-F238E27FC236}">
                  <a16:creationId xmlns:a16="http://schemas.microsoft.com/office/drawing/2014/main" id="{0528BD0B-5FFA-4878-B0DB-935345B02B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31" name="Curved Connector 45">
              <a:extLst>
                <a:ext uri="{FF2B5EF4-FFF2-40B4-BE49-F238E27FC236}">
                  <a16:creationId xmlns:a16="http://schemas.microsoft.com/office/drawing/2014/main" id="{8A6FED9D-0F98-4BAA-B54E-A7DE58BF84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8E85514E-F37E-4390-8048-FEDDE8E87841}"/>
              </a:ext>
            </a:extLst>
          </p:cNvPr>
          <p:cNvSpPr/>
          <p:nvPr/>
        </p:nvSpPr>
        <p:spPr>
          <a:xfrm>
            <a:off x="4840083" y="4112952"/>
            <a:ext cx="765380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B7D7876-B9D6-4870-B78A-F989173E6854}"/>
              </a:ext>
            </a:extLst>
          </p:cNvPr>
          <p:cNvGrpSpPr/>
          <p:nvPr/>
        </p:nvGrpSpPr>
        <p:grpSpPr>
          <a:xfrm>
            <a:off x="6515289" y="3648156"/>
            <a:ext cx="186133" cy="320975"/>
            <a:chOff x="3519869" y="2390336"/>
            <a:chExt cx="153066" cy="243032"/>
          </a:xfrm>
        </p:grpSpPr>
        <p:cxnSp>
          <p:nvCxnSpPr>
            <p:cNvPr id="128" name="Curved Connector 45">
              <a:extLst>
                <a:ext uri="{FF2B5EF4-FFF2-40B4-BE49-F238E27FC236}">
                  <a16:creationId xmlns:a16="http://schemas.microsoft.com/office/drawing/2014/main" id="{CDBE9129-CA42-4B61-B366-4A8B1188AA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9" name="Block Arc 128">
              <a:extLst>
                <a:ext uri="{FF2B5EF4-FFF2-40B4-BE49-F238E27FC236}">
                  <a16:creationId xmlns:a16="http://schemas.microsoft.com/office/drawing/2014/main" id="{58D8D6F0-8D0D-4784-B25A-C699D086AB81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511074D-47AF-4723-9FB1-39D47B699A1F}"/>
              </a:ext>
            </a:extLst>
          </p:cNvPr>
          <p:cNvGrpSpPr/>
          <p:nvPr/>
        </p:nvGrpSpPr>
        <p:grpSpPr>
          <a:xfrm>
            <a:off x="6563878" y="3822021"/>
            <a:ext cx="88955" cy="294474"/>
            <a:chOff x="2745315" y="2258002"/>
            <a:chExt cx="73152" cy="222966"/>
          </a:xfrm>
        </p:grpSpPr>
        <p:sp>
          <p:nvSpPr>
            <p:cNvPr id="126" name="Flowchart: Connector 125">
              <a:extLst>
                <a:ext uri="{FF2B5EF4-FFF2-40B4-BE49-F238E27FC236}">
                  <a16:creationId xmlns:a16="http://schemas.microsoft.com/office/drawing/2014/main" id="{8A2D61EB-F228-4070-B75D-2FA2D60175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27" name="Curved Connector 45">
              <a:extLst>
                <a:ext uri="{FF2B5EF4-FFF2-40B4-BE49-F238E27FC236}">
                  <a16:creationId xmlns:a16="http://schemas.microsoft.com/office/drawing/2014/main" id="{FC7BA411-E3CE-4160-B5A6-B043801414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BB52FED-AFC5-4B64-99B4-C2BB27272217}"/>
              </a:ext>
            </a:extLst>
          </p:cNvPr>
          <p:cNvGrpSpPr/>
          <p:nvPr/>
        </p:nvGrpSpPr>
        <p:grpSpPr>
          <a:xfrm>
            <a:off x="7818230" y="3645424"/>
            <a:ext cx="186133" cy="320975"/>
            <a:chOff x="3519869" y="2390336"/>
            <a:chExt cx="153066" cy="243032"/>
          </a:xfrm>
        </p:grpSpPr>
        <p:cxnSp>
          <p:nvCxnSpPr>
            <p:cNvPr id="124" name="Curved Connector 45">
              <a:extLst>
                <a:ext uri="{FF2B5EF4-FFF2-40B4-BE49-F238E27FC236}">
                  <a16:creationId xmlns:a16="http://schemas.microsoft.com/office/drawing/2014/main" id="{CBD2F5E7-965E-4CBF-B2FD-B7FC940F28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5" name="Block Arc 124">
              <a:extLst>
                <a:ext uri="{FF2B5EF4-FFF2-40B4-BE49-F238E27FC236}">
                  <a16:creationId xmlns:a16="http://schemas.microsoft.com/office/drawing/2014/main" id="{DB16524D-6DC5-4269-BA1C-763C87F42B9F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FF56153-BAA7-4FE6-81C1-9FD4DF84284F}"/>
              </a:ext>
            </a:extLst>
          </p:cNvPr>
          <p:cNvGrpSpPr/>
          <p:nvPr/>
        </p:nvGrpSpPr>
        <p:grpSpPr>
          <a:xfrm>
            <a:off x="7866819" y="3819289"/>
            <a:ext cx="88955" cy="294474"/>
            <a:chOff x="2745315" y="2258002"/>
            <a:chExt cx="73152" cy="222966"/>
          </a:xfrm>
        </p:grpSpPr>
        <p:sp>
          <p:nvSpPr>
            <p:cNvPr id="122" name="Flowchart: Connector 121">
              <a:extLst>
                <a:ext uri="{FF2B5EF4-FFF2-40B4-BE49-F238E27FC236}">
                  <a16:creationId xmlns:a16="http://schemas.microsoft.com/office/drawing/2014/main" id="{9D0AE639-6754-4249-ABAC-C6BD4574AD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23" name="Curved Connector 45">
              <a:extLst>
                <a:ext uri="{FF2B5EF4-FFF2-40B4-BE49-F238E27FC236}">
                  <a16:creationId xmlns:a16="http://schemas.microsoft.com/office/drawing/2014/main" id="{4AB6CF00-1CAC-4CD6-A104-4EB80D2016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6" name="Rounded Rectangle 6">
            <a:extLst>
              <a:ext uri="{FF2B5EF4-FFF2-40B4-BE49-F238E27FC236}">
                <a16:creationId xmlns:a16="http://schemas.microsoft.com/office/drawing/2014/main" id="{02A40200-3B95-4C5C-A406-EA9041136945}"/>
              </a:ext>
            </a:extLst>
          </p:cNvPr>
          <p:cNvSpPr/>
          <p:nvPr/>
        </p:nvSpPr>
        <p:spPr>
          <a:xfrm>
            <a:off x="6236088" y="4112952"/>
            <a:ext cx="744536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0D0DEC71-6D83-4F36-AF7B-426685BAF369}"/>
              </a:ext>
            </a:extLst>
          </p:cNvPr>
          <p:cNvSpPr/>
          <p:nvPr/>
        </p:nvSpPr>
        <p:spPr>
          <a:xfrm>
            <a:off x="7539028" y="4112952"/>
            <a:ext cx="744536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8" name="Rounded Rectangle 220">
            <a:extLst>
              <a:ext uri="{FF2B5EF4-FFF2-40B4-BE49-F238E27FC236}">
                <a16:creationId xmlns:a16="http://schemas.microsoft.com/office/drawing/2014/main" id="{5E1F0851-ABDD-49B2-9622-4959674379CA}"/>
              </a:ext>
            </a:extLst>
          </p:cNvPr>
          <p:cNvSpPr/>
          <p:nvPr/>
        </p:nvSpPr>
        <p:spPr>
          <a:xfrm>
            <a:off x="7539028" y="2978462"/>
            <a:ext cx="744538" cy="1768757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sp>
        <p:nvSpPr>
          <p:cNvPr id="69" name="Rounded Rectangle 219">
            <a:extLst>
              <a:ext uri="{FF2B5EF4-FFF2-40B4-BE49-F238E27FC236}">
                <a16:creationId xmlns:a16="http://schemas.microsoft.com/office/drawing/2014/main" id="{45D3A7C6-BF2F-48C5-A677-BA4B923C6D1D}"/>
              </a:ext>
            </a:extLst>
          </p:cNvPr>
          <p:cNvSpPr/>
          <p:nvPr/>
        </p:nvSpPr>
        <p:spPr>
          <a:xfrm>
            <a:off x="6236088" y="2973558"/>
            <a:ext cx="744538" cy="1781671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B0358BE-5B2D-43DE-8ECF-32284C5CBDA4}"/>
              </a:ext>
            </a:extLst>
          </p:cNvPr>
          <p:cNvGrpSpPr/>
          <p:nvPr/>
        </p:nvGrpSpPr>
        <p:grpSpPr>
          <a:xfrm>
            <a:off x="5123800" y="2974989"/>
            <a:ext cx="186133" cy="320975"/>
            <a:chOff x="3519869" y="2390336"/>
            <a:chExt cx="153066" cy="243032"/>
          </a:xfrm>
        </p:grpSpPr>
        <p:cxnSp>
          <p:nvCxnSpPr>
            <p:cNvPr id="120" name="Curved Connector 45">
              <a:extLst>
                <a:ext uri="{FF2B5EF4-FFF2-40B4-BE49-F238E27FC236}">
                  <a16:creationId xmlns:a16="http://schemas.microsoft.com/office/drawing/2014/main" id="{912FB010-3A76-4492-98EE-51BCE28A3C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id="{86FFBC19-5865-40FF-A8DC-E6F0AECA2E94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D4980DB-A87E-4560-9671-8FC555B0DD0C}"/>
              </a:ext>
            </a:extLst>
          </p:cNvPr>
          <p:cNvGrpSpPr/>
          <p:nvPr/>
        </p:nvGrpSpPr>
        <p:grpSpPr>
          <a:xfrm>
            <a:off x="5172389" y="3148854"/>
            <a:ext cx="88955" cy="294474"/>
            <a:chOff x="2745315" y="2258002"/>
            <a:chExt cx="73152" cy="222966"/>
          </a:xfrm>
        </p:grpSpPr>
        <p:sp>
          <p:nvSpPr>
            <p:cNvPr id="118" name="Flowchart: Connector 117">
              <a:extLst>
                <a:ext uri="{FF2B5EF4-FFF2-40B4-BE49-F238E27FC236}">
                  <a16:creationId xmlns:a16="http://schemas.microsoft.com/office/drawing/2014/main" id="{142831B3-596C-4F52-B49B-5A6239904B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9" name="Curved Connector 45">
              <a:extLst>
                <a:ext uri="{FF2B5EF4-FFF2-40B4-BE49-F238E27FC236}">
                  <a16:creationId xmlns:a16="http://schemas.microsoft.com/office/drawing/2014/main" id="{F64591EB-3467-4DC1-9F7A-C7BA45418A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839CF1-CFC3-430E-A6FF-A191C9D2748C}"/>
              </a:ext>
            </a:extLst>
          </p:cNvPr>
          <p:cNvGrpSpPr/>
          <p:nvPr/>
        </p:nvGrpSpPr>
        <p:grpSpPr>
          <a:xfrm>
            <a:off x="3816346" y="2981739"/>
            <a:ext cx="186133" cy="320975"/>
            <a:chOff x="3519869" y="2390336"/>
            <a:chExt cx="153066" cy="243032"/>
          </a:xfrm>
        </p:grpSpPr>
        <p:cxnSp>
          <p:nvCxnSpPr>
            <p:cNvPr id="116" name="Curved Connector 45">
              <a:extLst>
                <a:ext uri="{FF2B5EF4-FFF2-40B4-BE49-F238E27FC236}">
                  <a16:creationId xmlns:a16="http://schemas.microsoft.com/office/drawing/2014/main" id="{1398A488-F2D7-4749-AD58-898AB24BC2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7" name="Block Arc 116">
              <a:extLst>
                <a:ext uri="{FF2B5EF4-FFF2-40B4-BE49-F238E27FC236}">
                  <a16:creationId xmlns:a16="http://schemas.microsoft.com/office/drawing/2014/main" id="{8FFCEFE0-4F43-46F7-9FAD-A97A14A14684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71DA9D-1353-4D4A-AFD1-0604FC33713A}"/>
              </a:ext>
            </a:extLst>
          </p:cNvPr>
          <p:cNvGrpSpPr/>
          <p:nvPr/>
        </p:nvGrpSpPr>
        <p:grpSpPr>
          <a:xfrm>
            <a:off x="3864935" y="3155604"/>
            <a:ext cx="88955" cy="294474"/>
            <a:chOff x="2745315" y="2258002"/>
            <a:chExt cx="73152" cy="222966"/>
          </a:xfrm>
        </p:grpSpPr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20FE7C41-1A12-482A-9251-FB2217B55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5" name="Curved Connector 45">
              <a:extLst>
                <a:ext uri="{FF2B5EF4-FFF2-40B4-BE49-F238E27FC236}">
                  <a16:creationId xmlns:a16="http://schemas.microsoft.com/office/drawing/2014/main" id="{BE1E2B58-95DD-43C6-9CC4-5510A70348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4656DF8-B84B-449E-8FB0-C5CFC4F96E32}"/>
              </a:ext>
            </a:extLst>
          </p:cNvPr>
          <p:cNvGrpSpPr/>
          <p:nvPr/>
        </p:nvGrpSpPr>
        <p:grpSpPr>
          <a:xfrm>
            <a:off x="6515290" y="2970290"/>
            <a:ext cx="186133" cy="320975"/>
            <a:chOff x="3519869" y="2390336"/>
            <a:chExt cx="153066" cy="243032"/>
          </a:xfrm>
        </p:grpSpPr>
        <p:cxnSp>
          <p:nvCxnSpPr>
            <p:cNvPr id="112" name="Curved Connector 45">
              <a:extLst>
                <a:ext uri="{FF2B5EF4-FFF2-40B4-BE49-F238E27FC236}">
                  <a16:creationId xmlns:a16="http://schemas.microsoft.com/office/drawing/2014/main" id="{B96EB8D2-D84C-496A-AF15-4623F25E54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3" name="Block Arc 112">
              <a:extLst>
                <a:ext uri="{FF2B5EF4-FFF2-40B4-BE49-F238E27FC236}">
                  <a16:creationId xmlns:a16="http://schemas.microsoft.com/office/drawing/2014/main" id="{B8940013-3D2F-4068-9C97-6C62F0F3495B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854A6DE-A5AE-42D2-BB35-64FDD3CAD3EF}"/>
              </a:ext>
            </a:extLst>
          </p:cNvPr>
          <p:cNvGrpSpPr/>
          <p:nvPr/>
        </p:nvGrpSpPr>
        <p:grpSpPr>
          <a:xfrm>
            <a:off x="6563879" y="3144155"/>
            <a:ext cx="88955" cy="294474"/>
            <a:chOff x="2745315" y="2258002"/>
            <a:chExt cx="73152" cy="222966"/>
          </a:xfrm>
        </p:grpSpPr>
        <p:sp>
          <p:nvSpPr>
            <p:cNvPr id="110" name="Flowchart: Connector 109">
              <a:extLst>
                <a:ext uri="{FF2B5EF4-FFF2-40B4-BE49-F238E27FC236}">
                  <a16:creationId xmlns:a16="http://schemas.microsoft.com/office/drawing/2014/main" id="{314BECB9-BDF6-4D30-94C8-7F85C4E56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1" name="Curved Connector 45">
              <a:extLst>
                <a:ext uri="{FF2B5EF4-FFF2-40B4-BE49-F238E27FC236}">
                  <a16:creationId xmlns:a16="http://schemas.microsoft.com/office/drawing/2014/main" id="{7AAC79E9-82BE-45CE-9A14-1D1757A1DB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DACCA20-CA20-41C5-93C3-E90673DF8831}"/>
              </a:ext>
            </a:extLst>
          </p:cNvPr>
          <p:cNvGrpSpPr/>
          <p:nvPr/>
        </p:nvGrpSpPr>
        <p:grpSpPr>
          <a:xfrm>
            <a:off x="7818229" y="2979718"/>
            <a:ext cx="186133" cy="320975"/>
            <a:chOff x="3519869" y="2390336"/>
            <a:chExt cx="153066" cy="243032"/>
          </a:xfrm>
        </p:grpSpPr>
        <p:cxnSp>
          <p:nvCxnSpPr>
            <p:cNvPr id="108" name="Curved Connector 45">
              <a:extLst>
                <a:ext uri="{FF2B5EF4-FFF2-40B4-BE49-F238E27FC236}">
                  <a16:creationId xmlns:a16="http://schemas.microsoft.com/office/drawing/2014/main" id="{ABC758F9-692E-433A-81E5-52457D946E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id="{AB20AC53-6774-49B4-90A5-B9178E2F7A8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F106968-744A-4152-BD40-632DE8ECA880}"/>
              </a:ext>
            </a:extLst>
          </p:cNvPr>
          <p:cNvGrpSpPr/>
          <p:nvPr/>
        </p:nvGrpSpPr>
        <p:grpSpPr>
          <a:xfrm>
            <a:off x="7866818" y="3153583"/>
            <a:ext cx="88955" cy="294474"/>
            <a:chOff x="2745315" y="2258002"/>
            <a:chExt cx="73152" cy="222966"/>
          </a:xfrm>
        </p:grpSpPr>
        <p:sp>
          <p:nvSpPr>
            <p:cNvPr id="106" name="Flowchart: Connector 105">
              <a:extLst>
                <a:ext uri="{FF2B5EF4-FFF2-40B4-BE49-F238E27FC236}">
                  <a16:creationId xmlns:a16="http://schemas.microsoft.com/office/drawing/2014/main" id="{FEB78098-9118-4B72-9CB5-32005085F4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07" name="Curved Connector 45">
              <a:extLst>
                <a:ext uri="{FF2B5EF4-FFF2-40B4-BE49-F238E27FC236}">
                  <a16:creationId xmlns:a16="http://schemas.microsoft.com/office/drawing/2014/main" id="{6666EE55-8C89-4D62-9A1F-054CC023BB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40373B-FE40-4BDF-A9DC-BFE286325582}"/>
              </a:ext>
            </a:extLst>
          </p:cNvPr>
          <p:cNvGrpSpPr/>
          <p:nvPr/>
        </p:nvGrpSpPr>
        <p:grpSpPr>
          <a:xfrm>
            <a:off x="4459137" y="2392048"/>
            <a:ext cx="186133" cy="320975"/>
            <a:chOff x="3519869" y="2390336"/>
            <a:chExt cx="153066" cy="243032"/>
          </a:xfrm>
        </p:grpSpPr>
        <p:cxnSp>
          <p:nvCxnSpPr>
            <p:cNvPr id="104" name="Curved Connector 45">
              <a:extLst>
                <a:ext uri="{FF2B5EF4-FFF2-40B4-BE49-F238E27FC236}">
                  <a16:creationId xmlns:a16="http://schemas.microsoft.com/office/drawing/2014/main" id="{E8862418-CB4C-4497-AA28-4CB257E499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5" name="Block Arc 104">
              <a:extLst>
                <a:ext uri="{FF2B5EF4-FFF2-40B4-BE49-F238E27FC236}">
                  <a16:creationId xmlns:a16="http://schemas.microsoft.com/office/drawing/2014/main" id="{B0AE48D6-D9A0-40EB-8649-D711B5A9ADF3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34771EC-C1CE-42ED-B27D-8CA8F17E0803}"/>
              </a:ext>
            </a:extLst>
          </p:cNvPr>
          <p:cNvGrpSpPr/>
          <p:nvPr/>
        </p:nvGrpSpPr>
        <p:grpSpPr>
          <a:xfrm>
            <a:off x="4507726" y="2565913"/>
            <a:ext cx="88955" cy="294474"/>
            <a:chOff x="2745315" y="2258002"/>
            <a:chExt cx="73152" cy="222966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93158C04-735C-4A0F-A27C-3AC615CA42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03" name="Curved Connector 45">
              <a:extLst>
                <a:ext uri="{FF2B5EF4-FFF2-40B4-BE49-F238E27FC236}">
                  <a16:creationId xmlns:a16="http://schemas.microsoft.com/office/drawing/2014/main" id="{28017D77-6DCD-4171-A416-DF9C309DD2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80" name="Rounded Rectangle 18">
            <a:extLst>
              <a:ext uri="{FF2B5EF4-FFF2-40B4-BE49-F238E27FC236}">
                <a16:creationId xmlns:a16="http://schemas.microsoft.com/office/drawing/2014/main" id="{7CFCFB4E-7D13-4E78-A414-99A3549B306B}"/>
              </a:ext>
            </a:extLst>
          </p:cNvPr>
          <p:cNvSpPr/>
          <p:nvPr/>
        </p:nvSpPr>
        <p:spPr>
          <a:xfrm>
            <a:off x="3537145" y="2206064"/>
            <a:ext cx="4746419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Console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1" name="Rounded Rectangle 16">
            <a:extLst>
              <a:ext uri="{FF2B5EF4-FFF2-40B4-BE49-F238E27FC236}">
                <a16:creationId xmlns:a16="http://schemas.microsoft.com/office/drawing/2014/main" id="{40E86C5B-ABFB-40AD-9721-70CBE15F45E5}"/>
              </a:ext>
            </a:extLst>
          </p:cNvPr>
          <p:cNvSpPr/>
          <p:nvPr/>
        </p:nvSpPr>
        <p:spPr bwMode="auto">
          <a:xfrm>
            <a:off x="3537145" y="2764317"/>
            <a:ext cx="2068319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mtsTeleoperation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2" name="Rounded Rectangle 191">
            <a:extLst>
              <a:ext uri="{FF2B5EF4-FFF2-40B4-BE49-F238E27FC236}">
                <a16:creationId xmlns:a16="http://schemas.microsoft.com/office/drawing/2014/main" id="{3B81100B-2AED-4838-9166-FD5F0F452526}"/>
              </a:ext>
            </a:extLst>
          </p:cNvPr>
          <p:cNvSpPr/>
          <p:nvPr/>
        </p:nvSpPr>
        <p:spPr>
          <a:xfrm>
            <a:off x="3537143" y="2963751"/>
            <a:ext cx="744538" cy="1780198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sp>
        <p:nvSpPr>
          <p:cNvPr id="83" name="Rounded Rectangle 218">
            <a:extLst>
              <a:ext uri="{FF2B5EF4-FFF2-40B4-BE49-F238E27FC236}">
                <a16:creationId xmlns:a16="http://schemas.microsoft.com/office/drawing/2014/main" id="{86FBED3D-4DC8-4EC8-BDA6-03C8C7A829AB}"/>
              </a:ext>
            </a:extLst>
          </p:cNvPr>
          <p:cNvSpPr/>
          <p:nvPr/>
        </p:nvSpPr>
        <p:spPr>
          <a:xfrm>
            <a:off x="4840082" y="2968656"/>
            <a:ext cx="765382" cy="1775295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1C51D8A-C81C-4B24-A81B-24DAD668702B}"/>
              </a:ext>
            </a:extLst>
          </p:cNvPr>
          <p:cNvGrpSpPr/>
          <p:nvPr/>
        </p:nvGrpSpPr>
        <p:grpSpPr>
          <a:xfrm>
            <a:off x="3817849" y="4314021"/>
            <a:ext cx="186133" cy="320975"/>
            <a:chOff x="3519869" y="2390336"/>
            <a:chExt cx="153066" cy="243032"/>
          </a:xfrm>
        </p:grpSpPr>
        <p:cxnSp>
          <p:nvCxnSpPr>
            <p:cNvPr id="100" name="Curved Connector 45">
              <a:extLst>
                <a:ext uri="{FF2B5EF4-FFF2-40B4-BE49-F238E27FC236}">
                  <a16:creationId xmlns:a16="http://schemas.microsoft.com/office/drawing/2014/main" id="{FFD24B4E-FB28-433C-8EC6-AC3F49B0F7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615997F9-3FDA-497F-9FF7-60CE98F5BC01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9C584B-EE4C-46B4-989D-4F2B039487FE}"/>
              </a:ext>
            </a:extLst>
          </p:cNvPr>
          <p:cNvGrpSpPr/>
          <p:nvPr/>
        </p:nvGrpSpPr>
        <p:grpSpPr>
          <a:xfrm>
            <a:off x="5129707" y="4317436"/>
            <a:ext cx="186133" cy="320975"/>
            <a:chOff x="3519869" y="2390336"/>
            <a:chExt cx="153066" cy="243032"/>
          </a:xfrm>
        </p:grpSpPr>
        <p:cxnSp>
          <p:nvCxnSpPr>
            <p:cNvPr id="98" name="Curved Connector 45">
              <a:extLst>
                <a:ext uri="{FF2B5EF4-FFF2-40B4-BE49-F238E27FC236}">
                  <a16:creationId xmlns:a16="http://schemas.microsoft.com/office/drawing/2014/main" id="{E70CC340-37E2-4C9D-9D31-894C706810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9" name="Block Arc 98">
              <a:extLst>
                <a:ext uri="{FF2B5EF4-FFF2-40B4-BE49-F238E27FC236}">
                  <a16:creationId xmlns:a16="http://schemas.microsoft.com/office/drawing/2014/main" id="{BAD1C44E-FAE4-4A4D-ABB1-03F1DBEAD535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9F4C555-9F1B-4E1E-A959-9605F0E644AD}"/>
              </a:ext>
            </a:extLst>
          </p:cNvPr>
          <p:cNvGrpSpPr/>
          <p:nvPr/>
        </p:nvGrpSpPr>
        <p:grpSpPr>
          <a:xfrm>
            <a:off x="6508397" y="4316345"/>
            <a:ext cx="186133" cy="320975"/>
            <a:chOff x="3519869" y="2390336"/>
            <a:chExt cx="153066" cy="243032"/>
          </a:xfrm>
        </p:grpSpPr>
        <p:cxnSp>
          <p:nvCxnSpPr>
            <p:cNvPr id="96" name="Curved Connector 45">
              <a:extLst>
                <a:ext uri="{FF2B5EF4-FFF2-40B4-BE49-F238E27FC236}">
                  <a16:creationId xmlns:a16="http://schemas.microsoft.com/office/drawing/2014/main" id="{44705DFF-CB70-4E10-88EC-57F846AE0C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7" name="Block Arc 96">
              <a:extLst>
                <a:ext uri="{FF2B5EF4-FFF2-40B4-BE49-F238E27FC236}">
                  <a16:creationId xmlns:a16="http://schemas.microsoft.com/office/drawing/2014/main" id="{B0917559-FD4D-40C4-8B65-0A6595681B1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3C80CA6-1EA8-490A-B944-5903D80F8AF1}"/>
              </a:ext>
            </a:extLst>
          </p:cNvPr>
          <p:cNvGrpSpPr/>
          <p:nvPr/>
        </p:nvGrpSpPr>
        <p:grpSpPr>
          <a:xfrm>
            <a:off x="7809196" y="4318176"/>
            <a:ext cx="186133" cy="320975"/>
            <a:chOff x="3519869" y="2390336"/>
            <a:chExt cx="153066" cy="243032"/>
          </a:xfrm>
        </p:grpSpPr>
        <p:cxnSp>
          <p:nvCxnSpPr>
            <p:cNvPr id="94" name="Curved Connector 45">
              <a:extLst>
                <a:ext uri="{FF2B5EF4-FFF2-40B4-BE49-F238E27FC236}">
                  <a16:creationId xmlns:a16="http://schemas.microsoft.com/office/drawing/2014/main" id="{D4A969D8-912C-4B36-813D-527DD745F3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5" name="Block Arc 94">
              <a:extLst>
                <a:ext uri="{FF2B5EF4-FFF2-40B4-BE49-F238E27FC236}">
                  <a16:creationId xmlns:a16="http://schemas.microsoft.com/office/drawing/2014/main" id="{76116947-86C9-491D-ADEE-FB2E73B5785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120385C9-BFA3-491B-8D81-CA518C836071}"/>
              </a:ext>
            </a:extLst>
          </p:cNvPr>
          <p:cNvSpPr txBox="1"/>
          <p:nvPr/>
        </p:nvSpPr>
        <p:spPr>
          <a:xfrm>
            <a:off x="4633745" y="4478672"/>
            <a:ext cx="39247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PSM1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823B515-FFF0-4CEF-A083-99D046F6631A}"/>
              </a:ext>
            </a:extLst>
          </p:cNvPr>
          <p:cNvSpPr txBox="1"/>
          <p:nvPr/>
        </p:nvSpPr>
        <p:spPr>
          <a:xfrm>
            <a:off x="6016892" y="4478672"/>
            <a:ext cx="46133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MTMR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14BC8D6-6173-4A3F-A1ED-1C546C5EFDBF}"/>
              </a:ext>
            </a:extLst>
          </p:cNvPr>
          <p:cNvSpPr txBox="1"/>
          <p:nvPr/>
        </p:nvSpPr>
        <p:spPr>
          <a:xfrm>
            <a:off x="7352893" y="4478672"/>
            <a:ext cx="4349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PSM2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8055DE7-8B7C-4BE7-A542-FF375EEF1A74}"/>
              </a:ext>
            </a:extLst>
          </p:cNvPr>
          <p:cNvSpPr txBox="1"/>
          <p:nvPr/>
        </p:nvSpPr>
        <p:spPr>
          <a:xfrm>
            <a:off x="3369258" y="4478672"/>
            <a:ext cx="4239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MTML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99989A4-8760-4B2D-A205-19B3011ADCD5}"/>
              </a:ext>
            </a:extLst>
          </p:cNvPr>
          <p:cNvSpPr txBox="1"/>
          <p:nvPr/>
        </p:nvSpPr>
        <p:spPr>
          <a:xfrm>
            <a:off x="6703915" y="5283590"/>
            <a:ext cx="868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/>
                <a:cs typeface="Calibri"/>
              </a:rPr>
              <a:t>provided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97F4004-04F4-44C9-8637-684D2C288A3F}"/>
              </a:ext>
            </a:extLst>
          </p:cNvPr>
          <p:cNvSpPr txBox="1"/>
          <p:nvPr/>
        </p:nvSpPr>
        <p:spPr>
          <a:xfrm>
            <a:off x="7787087" y="5286520"/>
            <a:ext cx="868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/>
                <a:cs typeface="Calibri"/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327010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E9DA-1531-400A-9992-D510E6A5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Components: ROS 2 (beta)</a:t>
            </a:r>
            <a:endParaRPr lang="en-US"/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315EC34-9837-48D6-9F35-97FE98680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612" y="1401835"/>
            <a:ext cx="9474777" cy="5323609"/>
          </a:xfrm>
        </p:spPr>
      </p:pic>
    </p:spTree>
    <p:extLst>
      <p:ext uri="{BB962C8B-B14F-4D97-AF65-F5344CB8AC3E}">
        <p14:creationId xmlns:p14="http://schemas.microsoft.com/office/powerpoint/2010/main" val="398097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nip Diagonal Corner Rectangle 153">
            <a:extLst>
              <a:ext uri="{FF2B5EF4-FFF2-40B4-BE49-F238E27FC236}">
                <a16:creationId xmlns:a16="http://schemas.microsoft.com/office/drawing/2014/main" id="{7A22E518-D2E6-4757-9108-25A670385FCC}"/>
              </a:ext>
            </a:extLst>
          </p:cNvPr>
          <p:cNvSpPr/>
          <p:nvPr/>
        </p:nvSpPr>
        <p:spPr bwMode="auto">
          <a:xfrm>
            <a:off x="2900161" y="5171717"/>
            <a:ext cx="1501118" cy="359288"/>
          </a:xfrm>
          <a:prstGeom prst="snip2DiagRect">
            <a:avLst>
              <a:gd name="adj1" fmla="val 0"/>
              <a:gd name="adj2" fmla="val 16014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D2A0E-0A53-49FF-8441-8776AE36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Components: sawSensablePhantom on Windows with IGTL and dynamic loading (Queens)</a:t>
            </a:r>
            <a:endParaRPr lang="en-US"/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364BCF69-5667-4CF2-B1FA-42CC5201D7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2846" y="1798150"/>
            <a:ext cx="9671050" cy="2417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D14138FF-CEE9-45CF-93DC-890DA440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346" y="3638703"/>
            <a:ext cx="4301835" cy="2739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nip Diagonal Corner Rectangle 153">
            <a:extLst>
              <a:ext uri="{FF2B5EF4-FFF2-40B4-BE49-F238E27FC236}">
                <a16:creationId xmlns:a16="http://schemas.microsoft.com/office/drawing/2014/main" id="{7127059A-AF27-49BF-913A-1AD68313B189}"/>
              </a:ext>
            </a:extLst>
          </p:cNvPr>
          <p:cNvSpPr/>
          <p:nvPr/>
        </p:nvSpPr>
        <p:spPr bwMode="auto">
          <a:xfrm>
            <a:off x="461763" y="5171718"/>
            <a:ext cx="2269744" cy="359288"/>
          </a:xfrm>
          <a:prstGeom prst="snip2DiagRect">
            <a:avLst>
              <a:gd name="adj1" fmla="val 0"/>
              <a:gd name="adj2" fmla="val 16014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FEE13B00-F6E2-4549-A79D-36B893306669}"/>
              </a:ext>
            </a:extLst>
          </p:cNvPr>
          <p:cNvSpPr/>
          <p:nvPr/>
        </p:nvSpPr>
        <p:spPr bwMode="auto">
          <a:xfrm>
            <a:off x="581635" y="5250008"/>
            <a:ext cx="2043251" cy="2060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bIns="4572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sawSensablePhantom</a:t>
            </a:r>
          </a:p>
        </p:txBody>
      </p:sp>
      <p:sp>
        <p:nvSpPr>
          <p:cNvPr id="11" name="Rounded Rectangle 96">
            <a:extLst>
              <a:ext uri="{FF2B5EF4-FFF2-40B4-BE49-F238E27FC236}">
                <a16:creationId xmlns:a16="http://schemas.microsoft.com/office/drawing/2014/main" id="{1368E931-3E5F-4594-A01E-747B444D36B6}"/>
              </a:ext>
            </a:extLst>
          </p:cNvPr>
          <p:cNvSpPr/>
          <p:nvPr/>
        </p:nvSpPr>
        <p:spPr bwMode="auto">
          <a:xfrm>
            <a:off x="3108613" y="5266909"/>
            <a:ext cx="1176335" cy="1724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cisst IGTL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DCD8A3-1162-4DAF-92EC-1933A52E18DD}"/>
              </a:ext>
            </a:extLst>
          </p:cNvPr>
          <p:cNvGrpSpPr/>
          <p:nvPr/>
        </p:nvGrpSpPr>
        <p:grpSpPr>
          <a:xfrm rot="5400000">
            <a:off x="2870533" y="5184646"/>
            <a:ext cx="153066" cy="320976"/>
            <a:chOff x="3519869" y="2390336"/>
            <a:chExt cx="153066" cy="243032"/>
          </a:xfrm>
        </p:grpSpPr>
        <p:cxnSp>
          <p:nvCxnSpPr>
            <p:cNvPr id="38" name="Curved Connector 45">
              <a:extLst>
                <a:ext uri="{FF2B5EF4-FFF2-40B4-BE49-F238E27FC236}">
                  <a16:creationId xmlns:a16="http://schemas.microsoft.com/office/drawing/2014/main" id="{8EEC3F25-10A8-40FA-BF6C-E264263D76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C0D4561F-0226-4EED-BA6D-9BE379C7BDE5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8DD3B4-E3C2-46E4-8902-A3F531AEEC3D}"/>
              </a:ext>
            </a:extLst>
          </p:cNvPr>
          <p:cNvGrpSpPr/>
          <p:nvPr/>
        </p:nvGrpSpPr>
        <p:grpSpPr>
          <a:xfrm rot="5400000">
            <a:off x="2706837" y="5201915"/>
            <a:ext cx="92549" cy="294475"/>
            <a:chOff x="2745315" y="2258002"/>
            <a:chExt cx="73152" cy="222966"/>
          </a:xfrm>
        </p:grpSpPr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E3EC9352-7E67-4DD2-B576-65B769CEE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43" name="Curved Connector 45">
              <a:extLst>
                <a:ext uri="{FF2B5EF4-FFF2-40B4-BE49-F238E27FC236}">
                  <a16:creationId xmlns:a16="http://schemas.microsoft.com/office/drawing/2014/main" id="{004CCCC0-2880-409E-8945-245A320785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6643E21-E900-4DF1-B5EF-B2B5E8965157}"/>
              </a:ext>
            </a:extLst>
          </p:cNvPr>
          <p:cNvSpPr txBox="1"/>
          <p:nvPr/>
        </p:nvSpPr>
        <p:spPr>
          <a:xfrm>
            <a:off x="5902445" y="5162011"/>
            <a:ext cx="11293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Slicer</a:t>
            </a:r>
          </a:p>
        </p:txBody>
      </p:sp>
      <p:sp>
        <p:nvSpPr>
          <p:cNvPr id="51" name="Arrow: Left-Right 50">
            <a:extLst>
              <a:ext uri="{FF2B5EF4-FFF2-40B4-BE49-F238E27FC236}">
                <a16:creationId xmlns:a16="http://schemas.microsoft.com/office/drawing/2014/main" id="{37954EA8-D890-4EF0-8325-711EF08E0E66}"/>
              </a:ext>
            </a:extLst>
          </p:cNvPr>
          <p:cNvSpPr/>
          <p:nvPr/>
        </p:nvSpPr>
        <p:spPr>
          <a:xfrm>
            <a:off x="4335939" y="5111452"/>
            <a:ext cx="1624640" cy="4852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IGTL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9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E5EE-F7A4-4007-82D1-7438FD94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Technical Details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A55A5-69C5-4313-B10F-0126440EF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Safe, efficient and flexible multi-threading</a:t>
            </a:r>
          </a:p>
          <a:p>
            <a:r>
              <a:rPr lang="en-US" err="1">
                <a:cs typeface="Calibri"/>
              </a:rPr>
              <a:t>cisst</a:t>
            </a:r>
            <a:r>
              <a:rPr lang="en-US">
                <a:cs typeface="Calibri"/>
              </a:rPr>
              <a:t>/SAW component model and types</a:t>
            </a:r>
          </a:p>
          <a:p>
            <a:r>
              <a:rPr lang="en-US">
                <a:cs typeface="Calibri"/>
              </a:rPr>
              <a:t>Command pattern</a:t>
            </a:r>
          </a:p>
          <a:p>
            <a:r>
              <a:rPr lang="en-US">
                <a:cs typeface="Calibri"/>
              </a:rPr>
              <a:t>Standardized interfaces (CRTK)</a:t>
            </a:r>
          </a:p>
        </p:txBody>
      </p:sp>
    </p:spTree>
    <p:extLst>
      <p:ext uri="{BB962C8B-B14F-4D97-AF65-F5344CB8AC3E}">
        <p14:creationId xmlns:p14="http://schemas.microsoft.com/office/powerpoint/2010/main" val="469938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Multi-processing vs. multi-threading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Some consider that a software component must be a separate executable program (multi-processing)</a:t>
            </a:r>
          </a:p>
          <a:p>
            <a:pPr lvl="1">
              <a:lnSpc>
                <a:spcPct val="100000"/>
              </a:lnSpc>
            </a:pPr>
            <a:r>
              <a:rPr lang="en-US"/>
              <a:t>Example:  ROS node</a:t>
            </a:r>
          </a:p>
          <a:p>
            <a:pPr lvl="1">
              <a:lnSpc>
                <a:spcPct val="100000"/>
              </a:lnSpc>
            </a:pPr>
            <a:r>
              <a:rPr lang="en-US"/>
              <a:t>(ROS added </a:t>
            </a:r>
            <a:r>
              <a:rPr lang="en-US" err="1"/>
              <a:t>nodelets</a:t>
            </a:r>
            <a:r>
              <a:rPr lang="en-US"/>
              <a:t> to provide multi-threading)</a:t>
            </a:r>
          </a:p>
          <a:p>
            <a:pPr>
              <a:lnSpc>
                <a:spcPct val="100000"/>
              </a:lnSpc>
            </a:pPr>
            <a:r>
              <a:rPr lang="en-US"/>
              <a:t>In </a:t>
            </a:r>
            <a:r>
              <a:rPr lang="en-US" err="1"/>
              <a:t>cisst</a:t>
            </a:r>
            <a:r>
              <a:rPr lang="en-US"/>
              <a:t>, software components are separate threads (multi-threading)</a:t>
            </a:r>
          </a:p>
          <a:p>
            <a:pPr lvl="1">
              <a:lnSpc>
                <a:spcPct val="100000"/>
              </a:lnSpc>
            </a:pPr>
            <a:r>
              <a:rPr lang="en-US"/>
              <a:t>Better real-time performance</a:t>
            </a:r>
          </a:p>
          <a:p>
            <a:pPr lvl="1">
              <a:lnSpc>
                <a:spcPct val="100000"/>
              </a:lnSpc>
            </a:pPr>
            <a:r>
              <a:rPr lang="en-US">
                <a:cs typeface="Calibri"/>
              </a:rPr>
              <a:t>Must be careful about shared memory access (next slides)</a:t>
            </a:r>
            <a:endParaRPr lang="en-US"/>
          </a:p>
          <a:p>
            <a:pPr lvl="1">
              <a:lnSpc>
                <a:spcPct val="100000"/>
              </a:lnSpc>
            </a:pPr>
            <a:r>
              <a:rPr lang="en-US"/>
              <a:t>Requires middleware to use separate executables (more later)</a:t>
            </a:r>
          </a:p>
        </p:txBody>
      </p:sp>
    </p:spTree>
    <p:extLst>
      <p:ext uri="{BB962C8B-B14F-4D97-AF65-F5344CB8AC3E}">
        <p14:creationId xmlns:p14="http://schemas.microsoft.com/office/powerpoint/2010/main" val="385991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Multi-threaded programming</a:t>
            </a:r>
            <a:endParaRPr lang="en-US"/>
          </a:p>
        </p:txBody>
      </p:sp>
      <p:sp>
        <p:nvSpPr>
          <p:cNvPr id="553" name="Google Shape;553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458349"/>
          </a:xfrm>
        </p:spPr>
        <p:txBody>
          <a:bodyPr/>
          <a:lstStyle/>
          <a:p>
            <a:r>
              <a:rPr lang="en-US">
                <a:sym typeface="Arial"/>
              </a:rPr>
              <a:t>A process may contain multiple threads that share the same memory</a:t>
            </a:r>
            <a:endParaRPr lang="en-US"/>
          </a:p>
          <a:p>
            <a:pPr lvl="1"/>
            <a:r>
              <a:rPr lang="en-US">
                <a:sym typeface="Arial"/>
              </a:rPr>
              <a:t>Must be careful when accessing memory!</a:t>
            </a:r>
            <a:endParaRPr lang="en-US"/>
          </a:p>
          <a:p>
            <a:r>
              <a:rPr lang="en-US">
                <a:sym typeface="Arial"/>
              </a:rPr>
              <a:t>Simple example</a:t>
            </a:r>
            <a:endParaRPr lang="en-US"/>
          </a:p>
        </p:txBody>
      </p:sp>
      <p:sp>
        <p:nvSpPr>
          <p:cNvPr id="554" name="Google Shape;554;p47"/>
          <p:cNvSpPr/>
          <p:nvPr/>
        </p:nvSpPr>
        <p:spPr>
          <a:xfrm>
            <a:off x="2514600" y="3576480"/>
            <a:ext cx="990600" cy="14478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 1</a:t>
            </a:r>
            <a:endParaRPr/>
          </a:p>
        </p:txBody>
      </p:sp>
      <p:sp>
        <p:nvSpPr>
          <p:cNvPr id="555" name="Google Shape;555;p47"/>
          <p:cNvSpPr/>
          <p:nvPr/>
        </p:nvSpPr>
        <p:spPr>
          <a:xfrm>
            <a:off x="8001000" y="3576480"/>
            <a:ext cx="990600" cy="14478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 2</a:t>
            </a:r>
            <a:endParaRPr/>
          </a:p>
        </p:txBody>
      </p:sp>
      <p:sp>
        <p:nvSpPr>
          <p:cNvPr id="556" name="Google Shape;556;p47"/>
          <p:cNvSpPr/>
          <p:nvPr/>
        </p:nvSpPr>
        <p:spPr>
          <a:xfrm>
            <a:off x="4953000" y="3957480"/>
            <a:ext cx="1600200" cy="685800"/>
          </a:xfrm>
          <a:prstGeom prst="flowChartAlternateProcess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Robot position</a:t>
            </a:r>
            <a:endParaRPr/>
          </a:p>
        </p:txBody>
      </p:sp>
      <p:cxnSp>
        <p:nvCxnSpPr>
          <p:cNvPr id="557" name="Google Shape;557;p47"/>
          <p:cNvCxnSpPr/>
          <p:nvPr/>
        </p:nvCxnSpPr>
        <p:spPr>
          <a:xfrm>
            <a:off x="3505200" y="4300380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8" name="Google Shape;558;p47"/>
          <p:cNvCxnSpPr/>
          <p:nvPr/>
        </p:nvCxnSpPr>
        <p:spPr>
          <a:xfrm>
            <a:off x="6553200" y="4300380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9" name="Google Shape;559;p47"/>
          <p:cNvSpPr txBox="1"/>
          <p:nvPr/>
        </p:nvSpPr>
        <p:spPr>
          <a:xfrm>
            <a:off x="3810000" y="3919381"/>
            <a:ext cx="8382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</a:t>
            </a:r>
            <a:endParaRPr/>
          </a:p>
        </p:txBody>
      </p:sp>
      <p:sp>
        <p:nvSpPr>
          <p:cNvPr id="560" name="Google Shape;560;p47"/>
          <p:cNvSpPr txBox="1"/>
          <p:nvPr/>
        </p:nvSpPr>
        <p:spPr>
          <a:xfrm>
            <a:off x="6858000" y="3919381"/>
            <a:ext cx="8382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</a:t>
            </a:r>
            <a:endParaRPr/>
          </a:p>
        </p:txBody>
      </p:sp>
      <p:sp>
        <p:nvSpPr>
          <p:cNvPr id="561" name="Google Shape;561;p47"/>
          <p:cNvSpPr/>
          <p:nvPr/>
        </p:nvSpPr>
        <p:spPr>
          <a:xfrm>
            <a:off x="1022553" y="5600700"/>
            <a:ext cx="1024521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if Thread2 attempts to read while Thread1 is writing?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74550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Typical Solutions</a:t>
            </a:r>
            <a:endParaRPr lang="en-US"/>
          </a:p>
        </p:txBody>
      </p:sp>
      <p:sp>
        <p:nvSpPr>
          <p:cNvPr id="567" name="Google Shape;567;p48"/>
          <p:cNvSpPr txBox="1">
            <a:spLocks noGrp="1"/>
          </p:cNvSpPr>
          <p:nvPr>
            <p:ph type="body" idx="1"/>
          </p:nvPr>
        </p:nvSpPr>
        <p:spPr>
          <a:xfrm>
            <a:off x="838200" y="1599483"/>
            <a:ext cx="10515600" cy="623017"/>
          </a:xfrm>
        </p:spPr>
        <p:txBody>
          <a:bodyPr/>
          <a:lstStyle/>
          <a:p>
            <a:r>
              <a:rPr lang="en-US">
                <a:sym typeface="Arial"/>
              </a:rPr>
              <a:t>Use a </a:t>
            </a:r>
            <a:r>
              <a:rPr lang="en-US" err="1">
                <a:sym typeface="Arial"/>
              </a:rPr>
              <a:t>mutex</a:t>
            </a:r>
            <a:r>
              <a:rPr lang="en-US">
                <a:sym typeface="Arial"/>
              </a:rPr>
              <a:t> to restrict access:</a:t>
            </a:r>
            <a:endParaRPr lang="en-US"/>
          </a:p>
        </p:txBody>
      </p:sp>
      <p:sp>
        <p:nvSpPr>
          <p:cNvPr id="568" name="Google Shape;568;p48"/>
          <p:cNvSpPr/>
          <p:nvPr/>
        </p:nvSpPr>
        <p:spPr>
          <a:xfrm>
            <a:off x="2362200" y="2256047"/>
            <a:ext cx="990600" cy="1081951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 1</a:t>
            </a:r>
            <a:endParaRPr sz="1600"/>
          </a:p>
        </p:txBody>
      </p:sp>
      <p:sp>
        <p:nvSpPr>
          <p:cNvPr id="569" name="Google Shape;569;p48"/>
          <p:cNvSpPr/>
          <p:nvPr/>
        </p:nvSpPr>
        <p:spPr>
          <a:xfrm>
            <a:off x="8153400" y="2256046"/>
            <a:ext cx="990600" cy="1081951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 2</a:t>
            </a:r>
            <a:endParaRPr sz="1600"/>
          </a:p>
        </p:txBody>
      </p:sp>
      <p:sp>
        <p:nvSpPr>
          <p:cNvPr id="570" name="Google Shape;570;p48"/>
          <p:cNvSpPr/>
          <p:nvPr/>
        </p:nvSpPr>
        <p:spPr>
          <a:xfrm>
            <a:off x="4953000" y="2538715"/>
            <a:ext cx="1600200" cy="685800"/>
          </a:xfrm>
          <a:prstGeom prst="flowChartAlternateProcess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Robot position</a:t>
            </a:r>
            <a:endParaRPr sz="1600"/>
          </a:p>
        </p:txBody>
      </p:sp>
      <p:cxnSp>
        <p:nvCxnSpPr>
          <p:cNvPr id="571" name="Google Shape;571;p48"/>
          <p:cNvCxnSpPr/>
          <p:nvPr/>
        </p:nvCxnSpPr>
        <p:spPr>
          <a:xfrm>
            <a:off x="3352800" y="2843515"/>
            <a:ext cx="1600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2" name="Google Shape;572;p48"/>
          <p:cNvCxnSpPr/>
          <p:nvPr/>
        </p:nvCxnSpPr>
        <p:spPr>
          <a:xfrm>
            <a:off x="6553200" y="2843515"/>
            <a:ext cx="1600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3" name="Google Shape;573;p48"/>
          <p:cNvSpPr txBox="1"/>
          <p:nvPr/>
        </p:nvSpPr>
        <p:spPr>
          <a:xfrm>
            <a:off x="3352800" y="2276971"/>
            <a:ext cx="1828800" cy="9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 </a:t>
            </a:r>
            <a:r>
              <a:rPr lang="en-US" sz="16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mutex</a:t>
            </a:r>
            <a:endParaRPr sz="1600"/>
          </a:p>
          <a:p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</a:t>
            </a:r>
            <a:endParaRPr sz="1600"/>
          </a:p>
          <a:p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Unlock </a:t>
            </a:r>
            <a:r>
              <a:rPr lang="en-US" sz="16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mutex</a:t>
            </a:r>
            <a:endParaRPr sz="1600"/>
          </a:p>
        </p:txBody>
      </p:sp>
      <p:sp>
        <p:nvSpPr>
          <p:cNvPr id="574" name="Google Shape;574;p48"/>
          <p:cNvSpPr txBox="1"/>
          <p:nvPr/>
        </p:nvSpPr>
        <p:spPr>
          <a:xfrm>
            <a:off x="6582696" y="2308527"/>
            <a:ext cx="1828800" cy="9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 </a:t>
            </a:r>
            <a:r>
              <a:rPr lang="en-US" sz="16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mutex</a:t>
            </a:r>
            <a:endParaRPr sz="1600"/>
          </a:p>
          <a:p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</a:t>
            </a:r>
            <a:endParaRPr sz="1600"/>
          </a:p>
          <a:p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Unlock </a:t>
            </a:r>
            <a:r>
              <a:rPr lang="en-US" sz="16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mutex</a:t>
            </a:r>
            <a:endParaRPr sz="1600"/>
          </a:p>
        </p:txBody>
      </p:sp>
      <p:sp>
        <p:nvSpPr>
          <p:cNvPr id="575" name="Google Shape;575;p48"/>
          <p:cNvSpPr/>
          <p:nvPr/>
        </p:nvSpPr>
        <p:spPr>
          <a:xfrm>
            <a:off x="838200" y="3505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ym typeface="Arial"/>
              </a:rPr>
              <a:t>Send a message (mailbox/FIFO/queue)</a:t>
            </a:r>
            <a:endParaRPr sz="280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>
                <a:sym typeface="Arial"/>
              </a:rPr>
              <a:t>Might use </a:t>
            </a:r>
            <a:r>
              <a:rPr lang="en-US" sz="2400" err="1">
                <a:sym typeface="Arial"/>
              </a:rPr>
              <a:t>mutex</a:t>
            </a:r>
            <a:r>
              <a:rPr lang="en-US" sz="2400">
                <a:sym typeface="Arial"/>
              </a:rPr>
              <a:t> for access to mailbox</a:t>
            </a:r>
            <a:endParaRPr sz="2400"/>
          </a:p>
        </p:txBody>
      </p:sp>
      <p:sp>
        <p:nvSpPr>
          <p:cNvPr id="576" name="Google Shape;576;p48"/>
          <p:cNvSpPr/>
          <p:nvPr/>
        </p:nvSpPr>
        <p:spPr>
          <a:xfrm>
            <a:off x="2362200" y="4835010"/>
            <a:ext cx="990600" cy="14478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 1</a:t>
            </a:r>
            <a:endParaRPr sz="1600"/>
          </a:p>
        </p:txBody>
      </p:sp>
      <p:sp>
        <p:nvSpPr>
          <p:cNvPr id="577" name="Google Shape;577;p48"/>
          <p:cNvSpPr/>
          <p:nvPr/>
        </p:nvSpPr>
        <p:spPr>
          <a:xfrm>
            <a:off x="8153400" y="4835010"/>
            <a:ext cx="990600" cy="14478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 2</a:t>
            </a:r>
            <a:endParaRPr sz="1600"/>
          </a:p>
        </p:txBody>
      </p:sp>
      <p:sp>
        <p:nvSpPr>
          <p:cNvPr id="578" name="Google Shape;578;p48"/>
          <p:cNvSpPr/>
          <p:nvPr/>
        </p:nvSpPr>
        <p:spPr>
          <a:xfrm>
            <a:off x="4953000" y="5292210"/>
            <a:ext cx="1600200" cy="381000"/>
          </a:xfrm>
          <a:prstGeom prst="flowChartAlternateProcess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Robot position</a:t>
            </a:r>
            <a:endParaRPr sz="1600"/>
          </a:p>
        </p:txBody>
      </p:sp>
      <p:cxnSp>
        <p:nvCxnSpPr>
          <p:cNvPr id="579" name="Google Shape;579;p48"/>
          <p:cNvCxnSpPr/>
          <p:nvPr/>
        </p:nvCxnSpPr>
        <p:spPr>
          <a:xfrm>
            <a:off x="3352800" y="5901810"/>
            <a:ext cx="1600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0" name="Google Shape;580;p48"/>
          <p:cNvCxnSpPr/>
          <p:nvPr/>
        </p:nvCxnSpPr>
        <p:spPr>
          <a:xfrm>
            <a:off x="6553200" y="5520810"/>
            <a:ext cx="1600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1" name="Google Shape;581;p48"/>
          <p:cNvSpPr txBox="1"/>
          <p:nvPr/>
        </p:nvSpPr>
        <p:spPr>
          <a:xfrm>
            <a:off x="3581400" y="5520811"/>
            <a:ext cx="1066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</a:t>
            </a:r>
            <a:endParaRPr sz="1600"/>
          </a:p>
        </p:txBody>
      </p:sp>
      <p:sp>
        <p:nvSpPr>
          <p:cNvPr id="582" name="Google Shape;582;p48"/>
          <p:cNvSpPr txBox="1"/>
          <p:nvPr/>
        </p:nvSpPr>
        <p:spPr>
          <a:xfrm>
            <a:off x="6781800" y="5139811"/>
            <a:ext cx="1143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</a:t>
            </a:r>
            <a:endParaRPr sz="1600"/>
          </a:p>
        </p:txBody>
      </p:sp>
      <p:sp>
        <p:nvSpPr>
          <p:cNvPr id="583" name="Google Shape;583;p48"/>
          <p:cNvSpPr/>
          <p:nvPr/>
        </p:nvSpPr>
        <p:spPr>
          <a:xfrm>
            <a:off x="4953000" y="4911210"/>
            <a:ext cx="1600200" cy="381000"/>
          </a:xfrm>
          <a:prstGeom prst="flowChartAlternateProcess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48"/>
          <p:cNvSpPr/>
          <p:nvPr/>
        </p:nvSpPr>
        <p:spPr>
          <a:xfrm>
            <a:off x="4953000" y="5673210"/>
            <a:ext cx="1600200" cy="381000"/>
          </a:xfrm>
          <a:prstGeom prst="flowChartAlternateProcess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Robot position</a:t>
            </a:r>
            <a:endParaRPr sz="1600"/>
          </a:p>
        </p:txBody>
      </p:sp>
      <p:sp>
        <p:nvSpPr>
          <p:cNvPr id="585" name="Google Shape;585;p48"/>
          <p:cNvSpPr/>
          <p:nvPr/>
        </p:nvSpPr>
        <p:spPr>
          <a:xfrm>
            <a:off x="4953000" y="6054210"/>
            <a:ext cx="1600200" cy="381000"/>
          </a:xfrm>
          <a:prstGeom prst="flowChartAlternateProcess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35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75405"/>
          </a:xfrm>
        </p:spPr>
        <p:txBody>
          <a:bodyPr/>
          <a:lstStyle/>
          <a:p>
            <a:r>
              <a:rPr lang="en-US">
                <a:sym typeface="Arial"/>
              </a:rPr>
              <a:t>Thread-safe interfaces</a:t>
            </a:r>
            <a:endParaRPr lang="en-US"/>
          </a:p>
        </p:txBody>
      </p:sp>
      <p:sp>
        <p:nvSpPr>
          <p:cNvPr id="783" name="Google Shape;783;p54"/>
          <p:cNvSpPr/>
          <p:nvPr/>
        </p:nvSpPr>
        <p:spPr>
          <a:xfrm>
            <a:off x="5212862" y="1696127"/>
            <a:ext cx="1752600" cy="2286000"/>
          </a:xfrm>
          <a:custGeom>
            <a:avLst/>
            <a:gdLst/>
            <a:ahLst/>
            <a:cxnLst/>
            <a:rect l="l" t="t" r="r" b="b"/>
            <a:pathLst>
              <a:path w="1104" h="1440" extrusionOk="0">
                <a:moveTo>
                  <a:pt x="192" y="1440"/>
                </a:moveTo>
                <a:lnTo>
                  <a:pt x="0" y="1440"/>
                </a:lnTo>
                <a:lnTo>
                  <a:pt x="0" y="1008"/>
                </a:lnTo>
                <a:lnTo>
                  <a:pt x="816" y="1008"/>
                </a:lnTo>
                <a:lnTo>
                  <a:pt x="816" y="0"/>
                </a:lnTo>
                <a:lnTo>
                  <a:pt x="1104" y="0"/>
                </a:lnTo>
                <a:lnTo>
                  <a:pt x="1104" y="1248"/>
                </a:lnTo>
                <a:lnTo>
                  <a:pt x="192" y="1248"/>
                </a:lnTo>
                <a:lnTo>
                  <a:pt x="192" y="1440"/>
                </a:lnTo>
                <a:close/>
              </a:path>
            </a:pathLst>
          </a:custGeom>
          <a:solidFill>
            <a:srgbClr val="99CC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54"/>
          <p:cNvSpPr txBox="1"/>
          <p:nvPr/>
        </p:nvSpPr>
        <p:spPr>
          <a:xfrm>
            <a:off x="5060462" y="1315127"/>
            <a:ext cx="2133600" cy="304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 3</a:t>
            </a:r>
            <a:endParaRPr/>
          </a:p>
        </p:txBody>
      </p:sp>
      <p:sp>
        <p:nvSpPr>
          <p:cNvPr id="785" name="Google Shape;785;p54"/>
          <p:cNvSpPr/>
          <p:nvPr/>
        </p:nvSpPr>
        <p:spPr>
          <a:xfrm>
            <a:off x="5060462" y="1619927"/>
            <a:ext cx="2133600" cy="2590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54"/>
          <p:cNvSpPr/>
          <p:nvPr/>
        </p:nvSpPr>
        <p:spPr>
          <a:xfrm>
            <a:off x="5060462" y="21533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54"/>
          <p:cNvSpPr/>
          <p:nvPr/>
        </p:nvSpPr>
        <p:spPr>
          <a:xfrm>
            <a:off x="5289062" y="21533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54"/>
          <p:cNvSpPr/>
          <p:nvPr/>
        </p:nvSpPr>
        <p:spPr>
          <a:xfrm>
            <a:off x="5517662" y="21533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54"/>
          <p:cNvSpPr/>
          <p:nvPr/>
        </p:nvSpPr>
        <p:spPr>
          <a:xfrm>
            <a:off x="5746262" y="21533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54"/>
          <p:cNvSpPr/>
          <p:nvPr/>
        </p:nvSpPr>
        <p:spPr>
          <a:xfrm>
            <a:off x="5974862" y="21533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54"/>
          <p:cNvSpPr txBox="1"/>
          <p:nvPr/>
        </p:nvSpPr>
        <p:spPr>
          <a:xfrm>
            <a:off x="5289062" y="2213653"/>
            <a:ext cx="914400" cy="2444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</a:t>
            </a:r>
            <a:endParaRPr/>
          </a:p>
        </p:txBody>
      </p:sp>
      <p:sp>
        <p:nvSpPr>
          <p:cNvPr id="792" name="Google Shape;792;p54"/>
          <p:cNvSpPr/>
          <p:nvPr/>
        </p:nvSpPr>
        <p:spPr>
          <a:xfrm>
            <a:off x="5060462" y="2610527"/>
            <a:ext cx="1219200" cy="609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3" name="Google Shape;793;p54"/>
          <p:cNvCxnSpPr/>
          <p:nvPr/>
        </p:nvCxnSpPr>
        <p:spPr>
          <a:xfrm>
            <a:off x="5060462" y="2762927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54"/>
          <p:cNvCxnSpPr/>
          <p:nvPr/>
        </p:nvCxnSpPr>
        <p:spPr>
          <a:xfrm>
            <a:off x="5060462" y="2915327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5" name="Google Shape;795;p54"/>
          <p:cNvCxnSpPr/>
          <p:nvPr/>
        </p:nvCxnSpPr>
        <p:spPr>
          <a:xfrm>
            <a:off x="5060462" y="3067727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6" name="Google Shape;796;p54"/>
          <p:cNvCxnSpPr/>
          <p:nvPr/>
        </p:nvCxnSpPr>
        <p:spPr>
          <a:xfrm>
            <a:off x="5212862" y="2610527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7" name="Google Shape;797;p54"/>
          <p:cNvCxnSpPr/>
          <p:nvPr/>
        </p:nvCxnSpPr>
        <p:spPr>
          <a:xfrm>
            <a:off x="5365262" y="2610527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8" name="Google Shape;798;p54"/>
          <p:cNvCxnSpPr/>
          <p:nvPr/>
        </p:nvCxnSpPr>
        <p:spPr>
          <a:xfrm>
            <a:off x="5517662" y="2610527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9" name="Google Shape;799;p54"/>
          <p:cNvCxnSpPr/>
          <p:nvPr/>
        </p:nvCxnSpPr>
        <p:spPr>
          <a:xfrm>
            <a:off x="5670062" y="2610527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0" name="Google Shape;800;p54"/>
          <p:cNvCxnSpPr/>
          <p:nvPr/>
        </p:nvCxnSpPr>
        <p:spPr>
          <a:xfrm>
            <a:off x="5822462" y="2610527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1" name="Google Shape;801;p54"/>
          <p:cNvCxnSpPr/>
          <p:nvPr/>
        </p:nvCxnSpPr>
        <p:spPr>
          <a:xfrm>
            <a:off x="5974862" y="2610527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2" name="Google Shape;802;p54"/>
          <p:cNvCxnSpPr/>
          <p:nvPr/>
        </p:nvCxnSpPr>
        <p:spPr>
          <a:xfrm>
            <a:off x="6127262" y="2610527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3" name="Google Shape;803;p54"/>
          <p:cNvCxnSpPr/>
          <p:nvPr/>
        </p:nvCxnSpPr>
        <p:spPr>
          <a:xfrm>
            <a:off x="6279662" y="2610527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4" name="Google Shape;804;p54"/>
          <p:cNvCxnSpPr/>
          <p:nvPr/>
        </p:nvCxnSpPr>
        <p:spPr>
          <a:xfrm rot="10800000">
            <a:off x="2850662" y="5324231"/>
            <a:ext cx="1219200" cy="0"/>
          </a:xfrm>
          <a:prstGeom prst="straightConnector1">
            <a:avLst/>
          </a:prstGeom>
          <a:noFill/>
          <a:ln w="15875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5" name="Google Shape;805;p54"/>
          <p:cNvCxnSpPr/>
          <p:nvPr/>
        </p:nvCxnSpPr>
        <p:spPr>
          <a:xfrm rot="10800000">
            <a:off x="3079262" y="6162431"/>
            <a:ext cx="1143000" cy="0"/>
          </a:xfrm>
          <a:prstGeom prst="straightConnector1">
            <a:avLst/>
          </a:prstGeom>
          <a:noFill/>
          <a:ln w="15875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6" name="Google Shape;806;p54"/>
          <p:cNvSpPr txBox="1"/>
          <p:nvPr/>
        </p:nvSpPr>
        <p:spPr>
          <a:xfrm>
            <a:off x="3269762" y="2515071"/>
            <a:ext cx="533400" cy="2444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07" name="Google Shape;807;p54"/>
          <p:cNvSpPr txBox="1"/>
          <p:nvPr/>
        </p:nvSpPr>
        <p:spPr>
          <a:xfrm>
            <a:off x="3231662" y="5877510"/>
            <a:ext cx="533400" cy="2444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</a:t>
            </a:r>
            <a:endParaRPr>
              <a:solidFill>
                <a:srgbClr val="00B050"/>
              </a:solidFill>
            </a:endParaRPr>
          </a:p>
        </p:txBody>
      </p:sp>
      <p:cxnSp>
        <p:nvCxnSpPr>
          <p:cNvPr id="808" name="Google Shape;808;p54"/>
          <p:cNvCxnSpPr>
            <a:cxnSpLocks/>
          </p:cNvCxnSpPr>
          <p:nvPr/>
        </p:nvCxnSpPr>
        <p:spPr>
          <a:xfrm>
            <a:off x="2850661" y="1878690"/>
            <a:ext cx="2209801" cy="0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9" name="Google Shape;809;p54"/>
          <p:cNvSpPr txBox="1"/>
          <p:nvPr/>
        </p:nvSpPr>
        <p:spPr>
          <a:xfrm>
            <a:off x="3269762" y="1565169"/>
            <a:ext cx="647699" cy="264796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cmd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10" name="Google Shape;810;p54"/>
          <p:cNvSpPr txBox="1"/>
          <p:nvPr/>
        </p:nvSpPr>
        <p:spPr>
          <a:xfrm>
            <a:off x="3231662" y="509563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812" name="Google Shape;812;p54"/>
          <p:cNvSpPr txBox="1"/>
          <p:nvPr/>
        </p:nvSpPr>
        <p:spPr>
          <a:xfrm>
            <a:off x="3225034" y="3203684"/>
            <a:ext cx="533400" cy="2444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13" name="Google Shape;813;p54"/>
          <p:cNvSpPr txBox="1"/>
          <p:nvPr/>
        </p:nvSpPr>
        <p:spPr>
          <a:xfrm>
            <a:off x="5898662" y="3356653"/>
            <a:ext cx="609600" cy="2444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thread</a:t>
            </a:r>
            <a:endParaRPr/>
          </a:p>
        </p:txBody>
      </p:sp>
      <p:cxnSp>
        <p:nvCxnSpPr>
          <p:cNvPr id="814" name="Google Shape;814;p54"/>
          <p:cNvCxnSpPr/>
          <p:nvPr/>
        </p:nvCxnSpPr>
        <p:spPr>
          <a:xfrm rot="10800000">
            <a:off x="5517662" y="3905927"/>
            <a:ext cx="53340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5" name="Google Shape;815;p54"/>
          <p:cNvCxnSpPr/>
          <p:nvPr/>
        </p:nvCxnSpPr>
        <p:spPr>
          <a:xfrm rot="10800000">
            <a:off x="6279662" y="2915327"/>
            <a:ext cx="22860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6" name="Google Shape;816;p54"/>
          <p:cNvCxnSpPr/>
          <p:nvPr/>
        </p:nvCxnSpPr>
        <p:spPr>
          <a:xfrm>
            <a:off x="6203462" y="2305727"/>
            <a:ext cx="30480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7" name="Google Shape;817;p54"/>
          <p:cNvSpPr txBox="1"/>
          <p:nvPr/>
        </p:nvSpPr>
        <p:spPr>
          <a:xfrm>
            <a:off x="5365262" y="2686727"/>
            <a:ext cx="609600" cy="488950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Table</a:t>
            </a:r>
            <a:endParaRPr/>
          </a:p>
        </p:txBody>
      </p:sp>
      <p:sp>
        <p:nvSpPr>
          <p:cNvPr id="818" name="Google Shape;818;p54"/>
          <p:cNvSpPr/>
          <p:nvPr/>
        </p:nvSpPr>
        <p:spPr>
          <a:xfrm>
            <a:off x="1098062" y="1703496"/>
            <a:ext cx="1752600" cy="1828800"/>
          </a:xfrm>
          <a:custGeom>
            <a:avLst/>
            <a:gdLst/>
            <a:ahLst/>
            <a:cxnLst/>
            <a:rect l="l" t="t" r="r" b="b"/>
            <a:pathLst>
              <a:path w="1104" h="1152" extrusionOk="0">
                <a:moveTo>
                  <a:pt x="0" y="720"/>
                </a:moveTo>
                <a:lnTo>
                  <a:pt x="816" y="720"/>
                </a:lnTo>
                <a:lnTo>
                  <a:pt x="816" y="0"/>
                </a:lnTo>
                <a:lnTo>
                  <a:pt x="1104" y="0"/>
                </a:lnTo>
                <a:lnTo>
                  <a:pt x="1104" y="960"/>
                </a:lnTo>
                <a:lnTo>
                  <a:pt x="192" y="960"/>
                </a:lnTo>
                <a:lnTo>
                  <a:pt x="192" y="1152"/>
                </a:lnTo>
                <a:lnTo>
                  <a:pt x="0" y="1152"/>
                </a:lnTo>
                <a:lnTo>
                  <a:pt x="0" y="720"/>
                </a:lnTo>
                <a:close/>
              </a:path>
            </a:pathLst>
          </a:custGeom>
          <a:solidFill>
            <a:srgbClr val="99CC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54"/>
          <p:cNvSpPr txBox="1"/>
          <p:nvPr/>
        </p:nvSpPr>
        <p:spPr>
          <a:xfrm>
            <a:off x="945662" y="1322496"/>
            <a:ext cx="2133600" cy="304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Task 1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20" name="Google Shape;820;p54"/>
          <p:cNvSpPr/>
          <p:nvPr/>
        </p:nvSpPr>
        <p:spPr>
          <a:xfrm>
            <a:off x="945662" y="1627296"/>
            <a:ext cx="2133600" cy="2133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54"/>
          <p:cNvSpPr/>
          <p:nvPr/>
        </p:nvSpPr>
        <p:spPr>
          <a:xfrm>
            <a:off x="945662" y="1703496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54"/>
          <p:cNvSpPr/>
          <p:nvPr/>
        </p:nvSpPr>
        <p:spPr>
          <a:xfrm>
            <a:off x="1174262" y="1703496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54"/>
          <p:cNvSpPr/>
          <p:nvPr/>
        </p:nvSpPr>
        <p:spPr>
          <a:xfrm>
            <a:off x="1402862" y="1703496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4"/>
          <p:cNvSpPr/>
          <p:nvPr/>
        </p:nvSpPr>
        <p:spPr>
          <a:xfrm>
            <a:off x="1631462" y="1703496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4"/>
          <p:cNvSpPr/>
          <p:nvPr/>
        </p:nvSpPr>
        <p:spPr>
          <a:xfrm>
            <a:off x="1860062" y="1703496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4"/>
          <p:cNvSpPr txBox="1"/>
          <p:nvPr/>
        </p:nvSpPr>
        <p:spPr>
          <a:xfrm>
            <a:off x="1174262" y="1763822"/>
            <a:ext cx="914400" cy="2444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</a:t>
            </a:r>
            <a:endParaRPr/>
          </a:p>
        </p:txBody>
      </p:sp>
      <p:sp>
        <p:nvSpPr>
          <p:cNvPr id="827" name="Google Shape;827;p54"/>
          <p:cNvSpPr/>
          <p:nvPr/>
        </p:nvSpPr>
        <p:spPr>
          <a:xfrm>
            <a:off x="945662" y="2160696"/>
            <a:ext cx="1219200" cy="609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8" name="Google Shape;828;p54"/>
          <p:cNvCxnSpPr/>
          <p:nvPr/>
        </p:nvCxnSpPr>
        <p:spPr>
          <a:xfrm>
            <a:off x="945662" y="2313096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9" name="Google Shape;829;p54"/>
          <p:cNvCxnSpPr/>
          <p:nvPr/>
        </p:nvCxnSpPr>
        <p:spPr>
          <a:xfrm>
            <a:off x="945662" y="2465496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0" name="Google Shape;830;p54"/>
          <p:cNvCxnSpPr/>
          <p:nvPr/>
        </p:nvCxnSpPr>
        <p:spPr>
          <a:xfrm>
            <a:off x="945662" y="2617896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1" name="Google Shape;831;p54"/>
          <p:cNvCxnSpPr/>
          <p:nvPr/>
        </p:nvCxnSpPr>
        <p:spPr>
          <a:xfrm>
            <a:off x="1098062" y="2160696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2" name="Google Shape;832;p54"/>
          <p:cNvCxnSpPr/>
          <p:nvPr/>
        </p:nvCxnSpPr>
        <p:spPr>
          <a:xfrm>
            <a:off x="1250462" y="2160696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3" name="Google Shape;833;p54"/>
          <p:cNvCxnSpPr/>
          <p:nvPr/>
        </p:nvCxnSpPr>
        <p:spPr>
          <a:xfrm>
            <a:off x="1402862" y="2160696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4" name="Google Shape;834;p54"/>
          <p:cNvCxnSpPr/>
          <p:nvPr/>
        </p:nvCxnSpPr>
        <p:spPr>
          <a:xfrm>
            <a:off x="1555262" y="2160696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5" name="Google Shape;835;p54"/>
          <p:cNvCxnSpPr/>
          <p:nvPr/>
        </p:nvCxnSpPr>
        <p:spPr>
          <a:xfrm>
            <a:off x="1707662" y="2160696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6" name="Google Shape;836;p54"/>
          <p:cNvCxnSpPr/>
          <p:nvPr/>
        </p:nvCxnSpPr>
        <p:spPr>
          <a:xfrm>
            <a:off x="1860062" y="2160696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7" name="Google Shape;837;p54"/>
          <p:cNvCxnSpPr/>
          <p:nvPr/>
        </p:nvCxnSpPr>
        <p:spPr>
          <a:xfrm>
            <a:off x="2012462" y="2160696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8" name="Google Shape;838;p54"/>
          <p:cNvCxnSpPr/>
          <p:nvPr/>
        </p:nvCxnSpPr>
        <p:spPr>
          <a:xfrm>
            <a:off x="2164862" y="2160696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9" name="Google Shape;839;p54"/>
          <p:cNvSpPr txBox="1"/>
          <p:nvPr/>
        </p:nvSpPr>
        <p:spPr>
          <a:xfrm>
            <a:off x="1250462" y="2236896"/>
            <a:ext cx="609600" cy="488950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Table</a:t>
            </a:r>
            <a:endParaRPr/>
          </a:p>
        </p:txBody>
      </p:sp>
      <p:sp>
        <p:nvSpPr>
          <p:cNvPr id="840" name="Google Shape;840;p54"/>
          <p:cNvSpPr/>
          <p:nvPr/>
        </p:nvSpPr>
        <p:spPr>
          <a:xfrm>
            <a:off x="1936262" y="3303696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54"/>
          <p:cNvSpPr/>
          <p:nvPr/>
        </p:nvSpPr>
        <p:spPr>
          <a:xfrm>
            <a:off x="2164862" y="3303696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54"/>
          <p:cNvSpPr/>
          <p:nvPr/>
        </p:nvSpPr>
        <p:spPr>
          <a:xfrm>
            <a:off x="2393462" y="3303696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54"/>
          <p:cNvSpPr/>
          <p:nvPr/>
        </p:nvSpPr>
        <p:spPr>
          <a:xfrm>
            <a:off x="2622062" y="3303696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54"/>
          <p:cNvSpPr/>
          <p:nvPr/>
        </p:nvSpPr>
        <p:spPr>
          <a:xfrm>
            <a:off x="2850662" y="3303696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54"/>
          <p:cNvSpPr txBox="1"/>
          <p:nvPr/>
        </p:nvSpPr>
        <p:spPr>
          <a:xfrm>
            <a:off x="1783862" y="2906822"/>
            <a:ext cx="609600" cy="2444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thread</a:t>
            </a:r>
            <a:endParaRPr/>
          </a:p>
        </p:txBody>
      </p:sp>
      <p:cxnSp>
        <p:nvCxnSpPr>
          <p:cNvPr id="846" name="Google Shape;846;p54"/>
          <p:cNvCxnSpPr/>
          <p:nvPr/>
        </p:nvCxnSpPr>
        <p:spPr>
          <a:xfrm rot="10800000">
            <a:off x="1402862" y="3456096"/>
            <a:ext cx="53340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7" name="Google Shape;847;p54"/>
          <p:cNvCxnSpPr/>
          <p:nvPr/>
        </p:nvCxnSpPr>
        <p:spPr>
          <a:xfrm rot="10800000">
            <a:off x="2164862" y="2465496"/>
            <a:ext cx="22860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8" name="Google Shape;848;p54"/>
          <p:cNvCxnSpPr/>
          <p:nvPr/>
        </p:nvCxnSpPr>
        <p:spPr>
          <a:xfrm>
            <a:off x="2088662" y="1855896"/>
            <a:ext cx="30480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9" name="Google Shape;849;p54"/>
          <p:cNvSpPr txBox="1"/>
          <p:nvPr/>
        </p:nvSpPr>
        <p:spPr>
          <a:xfrm>
            <a:off x="2164862" y="3379897"/>
            <a:ext cx="914400" cy="2444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</a:t>
            </a:r>
            <a:endParaRPr/>
          </a:p>
        </p:txBody>
      </p:sp>
      <p:sp>
        <p:nvSpPr>
          <p:cNvPr id="850" name="Google Shape;850;p54"/>
          <p:cNvSpPr/>
          <p:nvPr/>
        </p:nvSpPr>
        <p:spPr>
          <a:xfrm>
            <a:off x="6051062" y="37535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54"/>
          <p:cNvSpPr/>
          <p:nvPr/>
        </p:nvSpPr>
        <p:spPr>
          <a:xfrm>
            <a:off x="6279662" y="37535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54"/>
          <p:cNvSpPr/>
          <p:nvPr/>
        </p:nvSpPr>
        <p:spPr>
          <a:xfrm>
            <a:off x="6508262" y="37535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54"/>
          <p:cNvSpPr/>
          <p:nvPr/>
        </p:nvSpPr>
        <p:spPr>
          <a:xfrm>
            <a:off x="6736862" y="37535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54"/>
          <p:cNvSpPr/>
          <p:nvPr/>
        </p:nvSpPr>
        <p:spPr>
          <a:xfrm>
            <a:off x="6965462" y="37535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54"/>
          <p:cNvSpPr txBox="1"/>
          <p:nvPr/>
        </p:nvSpPr>
        <p:spPr>
          <a:xfrm>
            <a:off x="6279662" y="3829728"/>
            <a:ext cx="914400" cy="2444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</a:t>
            </a:r>
            <a:endParaRPr/>
          </a:p>
        </p:txBody>
      </p:sp>
      <p:sp>
        <p:nvSpPr>
          <p:cNvPr id="857" name="Google Shape;857;p54"/>
          <p:cNvSpPr/>
          <p:nvPr/>
        </p:nvSpPr>
        <p:spPr>
          <a:xfrm>
            <a:off x="1098062" y="4333631"/>
            <a:ext cx="1752600" cy="1828800"/>
          </a:xfrm>
          <a:custGeom>
            <a:avLst/>
            <a:gdLst/>
            <a:ahLst/>
            <a:cxnLst/>
            <a:rect l="l" t="t" r="r" b="b"/>
            <a:pathLst>
              <a:path w="1104" h="1152" extrusionOk="0">
                <a:moveTo>
                  <a:pt x="0" y="720"/>
                </a:moveTo>
                <a:lnTo>
                  <a:pt x="816" y="720"/>
                </a:lnTo>
                <a:lnTo>
                  <a:pt x="816" y="0"/>
                </a:lnTo>
                <a:lnTo>
                  <a:pt x="1104" y="0"/>
                </a:lnTo>
                <a:lnTo>
                  <a:pt x="1104" y="960"/>
                </a:lnTo>
                <a:lnTo>
                  <a:pt x="192" y="960"/>
                </a:lnTo>
                <a:lnTo>
                  <a:pt x="192" y="1152"/>
                </a:lnTo>
                <a:lnTo>
                  <a:pt x="0" y="1152"/>
                </a:lnTo>
                <a:lnTo>
                  <a:pt x="0" y="720"/>
                </a:lnTo>
                <a:close/>
              </a:path>
            </a:pathLst>
          </a:custGeom>
          <a:solidFill>
            <a:srgbClr val="99CC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54"/>
          <p:cNvSpPr txBox="1"/>
          <p:nvPr/>
        </p:nvSpPr>
        <p:spPr>
          <a:xfrm>
            <a:off x="945662" y="3952631"/>
            <a:ext cx="2133600" cy="304800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Task 2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859" name="Google Shape;859;p54"/>
          <p:cNvSpPr/>
          <p:nvPr/>
        </p:nvSpPr>
        <p:spPr>
          <a:xfrm>
            <a:off x="945662" y="4257431"/>
            <a:ext cx="2133600" cy="2133600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54"/>
          <p:cNvSpPr/>
          <p:nvPr/>
        </p:nvSpPr>
        <p:spPr>
          <a:xfrm>
            <a:off x="945662" y="4333631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54"/>
          <p:cNvSpPr/>
          <p:nvPr/>
        </p:nvSpPr>
        <p:spPr>
          <a:xfrm>
            <a:off x="1174262" y="4333631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54"/>
          <p:cNvSpPr/>
          <p:nvPr/>
        </p:nvSpPr>
        <p:spPr>
          <a:xfrm>
            <a:off x="1402862" y="4333631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54"/>
          <p:cNvSpPr/>
          <p:nvPr/>
        </p:nvSpPr>
        <p:spPr>
          <a:xfrm>
            <a:off x="1631462" y="4333631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4"/>
          <p:cNvSpPr/>
          <p:nvPr/>
        </p:nvSpPr>
        <p:spPr>
          <a:xfrm>
            <a:off x="1860062" y="4333631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4"/>
          <p:cNvSpPr txBox="1"/>
          <p:nvPr/>
        </p:nvSpPr>
        <p:spPr>
          <a:xfrm>
            <a:off x="1174262" y="4393957"/>
            <a:ext cx="914400" cy="2444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</a:t>
            </a:r>
            <a:endParaRPr/>
          </a:p>
        </p:txBody>
      </p:sp>
      <p:sp>
        <p:nvSpPr>
          <p:cNvPr id="866" name="Google Shape;866;p54"/>
          <p:cNvSpPr/>
          <p:nvPr/>
        </p:nvSpPr>
        <p:spPr>
          <a:xfrm>
            <a:off x="945662" y="4790831"/>
            <a:ext cx="1219200" cy="609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7" name="Google Shape;867;p54"/>
          <p:cNvCxnSpPr/>
          <p:nvPr/>
        </p:nvCxnSpPr>
        <p:spPr>
          <a:xfrm>
            <a:off x="945662" y="4943231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8" name="Google Shape;868;p54"/>
          <p:cNvCxnSpPr/>
          <p:nvPr/>
        </p:nvCxnSpPr>
        <p:spPr>
          <a:xfrm>
            <a:off x="945662" y="5095631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9" name="Google Shape;869;p54"/>
          <p:cNvCxnSpPr/>
          <p:nvPr/>
        </p:nvCxnSpPr>
        <p:spPr>
          <a:xfrm>
            <a:off x="945662" y="5248031"/>
            <a:ext cx="121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0" name="Google Shape;870;p54"/>
          <p:cNvCxnSpPr/>
          <p:nvPr/>
        </p:nvCxnSpPr>
        <p:spPr>
          <a:xfrm>
            <a:off x="1098062" y="4790831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1" name="Google Shape;871;p54"/>
          <p:cNvCxnSpPr/>
          <p:nvPr/>
        </p:nvCxnSpPr>
        <p:spPr>
          <a:xfrm>
            <a:off x="1250462" y="4790831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2" name="Google Shape;872;p54"/>
          <p:cNvCxnSpPr/>
          <p:nvPr/>
        </p:nvCxnSpPr>
        <p:spPr>
          <a:xfrm>
            <a:off x="1402862" y="4790831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3" name="Google Shape;873;p54"/>
          <p:cNvCxnSpPr/>
          <p:nvPr/>
        </p:nvCxnSpPr>
        <p:spPr>
          <a:xfrm>
            <a:off x="1555262" y="4790831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4" name="Google Shape;874;p54"/>
          <p:cNvCxnSpPr/>
          <p:nvPr/>
        </p:nvCxnSpPr>
        <p:spPr>
          <a:xfrm>
            <a:off x="1707662" y="4790831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5" name="Google Shape;875;p54"/>
          <p:cNvCxnSpPr/>
          <p:nvPr/>
        </p:nvCxnSpPr>
        <p:spPr>
          <a:xfrm>
            <a:off x="1860062" y="4790831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" name="Google Shape;876;p54"/>
          <p:cNvCxnSpPr/>
          <p:nvPr/>
        </p:nvCxnSpPr>
        <p:spPr>
          <a:xfrm>
            <a:off x="2012462" y="4790831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7" name="Google Shape;877;p54"/>
          <p:cNvCxnSpPr/>
          <p:nvPr/>
        </p:nvCxnSpPr>
        <p:spPr>
          <a:xfrm>
            <a:off x="2164862" y="4790831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8" name="Google Shape;878;p54"/>
          <p:cNvSpPr txBox="1"/>
          <p:nvPr/>
        </p:nvSpPr>
        <p:spPr>
          <a:xfrm>
            <a:off x="1250462" y="4867031"/>
            <a:ext cx="609600" cy="488950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Table</a:t>
            </a:r>
            <a:endParaRPr/>
          </a:p>
        </p:txBody>
      </p:sp>
      <p:sp>
        <p:nvSpPr>
          <p:cNvPr id="879" name="Google Shape;879;p54"/>
          <p:cNvSpPr/>
          <p:nvPr/>
        </p:nvSpPr>
        <p:spPr>
          <a:xfrm>
            <a:off x="1936262" y="5933831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54"/>
          <p:cNvSpPr/>
          <p:nvPr/>
        </p:nvSpPr>
        <p:spPr>
          <a:xfrm>
            <a:off x="2164862" y="5933831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54"/>
          <p:cNvSpPr/>
          <p:nvPr/>
        </p:nvSpPr>
        <p:spPr>
          <a:xfrm>
            <a:off x="2393462" y="5933831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54"/>
          <p:cNvSpPr/>
          <p:nvPr/>
        </p:nvSpPr>
        <p:spPr>
          <a:xfrm>
            <a:off x="2622062" y="5933831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54"/>
          <p:cNvSpPr/>
          <p:nvPr/>
        </p:nvSpPr>
        <p:spPr>
          <a:xfrm>
            <a:off x="2850662" y="5933831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54"/>
          <p:cNvSpPr txBox="1"/>
          <p:nvPr/>
        </p:nvSpPr>
        <p:spPr>
          <a:xfrm>
            <a:off x="1783862" y="5536957"/>
            <a:ext cx="609600" cy="2444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thread</a:t>
            </a:r>
            <a:endParaRPr/>
          </a:p>
        </p:txBody>
      </p:sp>
      <p:cxnSp>
        <p:nvCxnSpPr>
          <p:cNvPr id="885" name="Google Shape;885;p54"/>
          <p:cNvCxnSpPr/>
          <p:nvPr/>
        </p:nvCxnSpPr>
        <p:spPr>
          <a:xfrm rot="10800000">
            <a:off x="1402862" y="6086231"/>
            <a:ext cx="53340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6" name="Google Shape;886;p54"/>
          <p:cNvCxnSpPr/>
          <p:nvPr/>
        </p:nvCxnSpPr>
        <p:spPr>
          <a:xfrm rot="10800000">
            <a:off x="2164862" y="5095631"/>
            <a:ext cx="22860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7" name="Google Shape;887;p54"/>
          <p:cNvCxnSpPr/>
          <p:nvPr/>
        </p:nvCxnSpPr>
        <p:spPr>
          <a:xfrm>
            <a:off x="2088662" y="4486031"/>
            <a:ext cx="30480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8" name="Google Shape;888;p54"/>
          <p:cNvSpPr txBox="1"/>
          <p:nvPr/>
        </p:nvSpPr>
        <p:spPr>
          <a:xfrm>
            <a:off x="2164862" y="6010032"/>
            <a:ext cx="914400" cy="2444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</a:t>
            </a:r>
            <a:endParaRPr/>
          </a:p>
        </p:txBody>
      </p:sp>
      <p:sp>
        <p:nvSpPr>
          <p:cNvPr id="889" name="Google Shape;889;p54"/>
          <p:cNvSpPr/>
          <p:nvPr/>
        </p:nvSpPr>
        <p:spPr>
          <a:xfrm>
            <a:off x="5060462" y="16961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54"/>
          <p:cNvSpPr/>
          <p:nvPr/>
        </p:nvSpPr>
        <p:spPr>
          <a:xfrm>
            <a:off x="5289062" y="16961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54"/>
          <p:cNvSpPr/>
          <p:nvPr/>
        </p:nvSpPr>
        <p:spPr>
          <a:xfrm>
            <a:off x="5517662" y="16961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54"/>
          <p:cNvSpPr/>
          <p:nvPr/>
        </p:nvSpPr>
        <p:spPr>
          <a:xfrm>
            <a:off x="5746262" y="16961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54"/>
          <p:cNvSpPr/>
          <p:nvPr/>
        </p:nvSpPr>
        <p:spPr>
          <a:xfrm>
            <a:off x="5974862" y="1696127"/>
            <a:ext cx="228600" cy="381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54"/>
          <p:cNvSpPr txBox="1"/>
          <p:nvPr/>
        </p:nvSpPr>
        <p:spPr>
          <a:xfrm>
            <a:off x="5289062" y="1756453"/>
            <a:ext cx="914400" cy="2444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queue</a:t>
            </a:r>
            <a:endParaRPr/>
          </a:p>
        </p:txBody>
      </p:sp>
      <p:cxnSp>
        <p:nvCxnSpPr>
          <p:cNvPr id="895" name="Google Shape;895;p54"/>
          <p:cNvCxnSpPr/>
          <p:nvPr/>
        </p:nvCxnSpPr>
        <p:spPr>
          <a:xfrm>
            <a:off x="6203462" y="1848527"/>
            <a:ext cx="30480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7" name="Google Shape;897;p54"/>
          <p:cNvCxnSpPr/>
          <p:nvPr/>
        </p:nvCxnSpPr>
        <p:spPr>
          <a:xfrm>
            <a:off x="3917461" y="2335890"/>
            <a:ext cx="1143000" cy="0"/>
          </a:xfrm>
          <a:prstGeom prst="straightConnector1">
            <a:avLst/>
          </a:prstGeom>
          <a:noFill/>
          <a:ln w="15875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8" name="Google Shape;898;p54"/>
          <p:cNvCxnSpPr/>
          <p:nvPr/>
        </p:nvCxnSpPr>
        <p:spPr>
          <a:xfrm>
            <a:off x="3917461" y="2335890"/>
            <a:ext cx="1" cy="2226341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9" name="Google Shape;899;p54"/>
          <p:cNvCxnSpPr/>
          <p:nvPr/>
        </p:nvCxnSpPr>
        <p:spPr>
          <a:xfrm>
            <a:off x="2850662" y="4562231"/>
            <a:ext cx="106680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0" name="Google Shape;900;p54"/>
          <p:cNvSpPr txBox="1"/>
          <p:nvPr/>
        </p:nvSpPr>
        <p:spPr>
          <a:xfrm>
            <a:off x="3269762" y="4287594"/>
            <a:ext cx="533400" cy="2444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cmd</a:t>
            </a:r>
            <a:endParaRPr>
              <a:solidFill>
                <a:srgbClr val="00B050"/>
              </a:solidFill>
            </a:endParaRPr>
          </a:p>
        </p:txBody>
      </p:sp>
      <p:cxnSp>
        <p:nvCxnSpPr>
          <p:cNvPr id="902" name="Google Shape;902;p54"/>
          <p:cNvCxnSpPr/>
          <p:nvPr/>
        </p:nvCxnSpPr>
        <p:spPr>
          <a:xfrm flipV="1">
            <a:off x="2850661" y="2809631"/>
            <a:ext cx="220980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903" name="Google Shape;903;p54"/>
          <p:cNvCxnSpPr/>
          <p:nvPr/>
        </p:nvCxnSpPr>
        <p:spPr>
          <a:xfrm>
            <a:off x="4069862" y="3038231"/>
            <a:ext cx="99060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4" name="Google Shape;904;p54"/>
          <p:cNvCxnSpPr/>
          <p:nvPr/>
        </p:nvCxnSpPr>
        <p:spPr>
          <a:xfrm>
            <a:off x="4069862" y="3038231"/>
            <a:ext cx="0" cy="22860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7" name="Google Shape;907;p54"/>
          <p:cNvCxnSpPr/>
          <p:nvPr/>
        </p:nvCxnSpPr>
        <p:spPr>
          <a:xfrm>
            <a:off x="4222262" y="3724031"/>
            <a:ext cx="99060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8" name="Google Shape;908;p54"/>
          <p:cNvCxnSpPr/>
          <p:nvPr/>
        </p:nvCxnSpPr>
        <p:spPr>
          <a:xfrm>
            <a:off x="4222262" y="3724031"/>
            <a:ext cx="0" cy="24384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9" name="Google Shape;909;p54"/>
          <p:cNvCxnSpPr>
            <a:cxnSpLocks/>
          </p:cNvCxnSpPr>
          <p:nvPr/>
        </p:nvCxnSpPr>
        <p:spPr>
          <a:xfrm>
            <a:off x="3079262" y="3502135"/>
            <a:ext cx="2113722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graphicFrame>
        <p:nvGraphicFramePr>
          <p:cNvPr id="914" name="Google Shape;914;p54"/>
          <p:cNvGraphicFramePr/>
          <p:nvPr>
            <p:extLst>
              <p:ext uri="{D42A27DB-BD31-4B8C-83A1-F6EECF244321}">
                <p14:modId xmlns:p14="http://schemas.microsoft.com/office/powerpoint/2010/main" val="2283057206"/>
              </p:ext>
            </p:extLst>
          </p:nvPr>
        </p:nvGraphicFramePr>
        <p:xfrm>
          <a:off x="4908062" y="4486031"/>
          <a:ext cx="2667000" cy="1387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Usage</a:t>
                      </a:r>
                      <a:endParaRPr/>
                    </a:p>
                  </a:txBody>
                  <a:tcPr marL="91450" marR="91450" marT="45750" marB="4575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 Types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cmd</a:t>
                      </a:r>
                      <a:endParaRPr/>
                    </a:p>
                  </a:txBody>
                  <a:tcPr marL="91450" marR="91450" marT="45750" marB="4575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void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write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state</a:t>
                      </a:r>
                      <a:endParaRPr/>
                    </a:p>
                  </a:txBody>
                  <a:tcPr marL="91450" marR="91450" marT="45750" marB="4575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read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qualified read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event</a:t>
                      </a:r>
                      <a:endParaRPr/>
                    </a:p>
                  </a:txBody>
                  <a:tcPr marL="91450" marR="91450" marT="45750" marB="4575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void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write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5" name="Google Shape;915;p54"/>
          <p:cNvSpPr txBox="1"/>
          <p:nvPr/>
        </p:nvSpPr>
        <p:spPr>
          <a:xfrm>
            <a:off x="4755662" y="6010032"/>
            <a:ext cx="35052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2"/>
              </a:buClr>
              <a:buSzPts val="1800"/>
            </a:pPr>
            <a:r>
              <a:rPr lang="en-US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Events can also be immediate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FA813-0145-4709-A7FC-4167D1B22ACE}"/>
              </a:ext>
            </a:extLst>
          </p:cNvPr>
          <p:cNvSpPr txBox="1"/>
          <p:nvPr/>
        </p:nvSpPr>
        <p:spPr>
          <a:xfrm>
            <a:off x="8260862" y="2418862"/>
            <a:ext cx="2997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New mailbox (queue) created for each connected interface</a:t>
            </a:r>
            <a:endParaRPr lang="en-US">
              <a:cs typeface="Calibri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E6C98D5-D487-4DB8-B73F-5F0D81E15FBE}"/>
              </a:ext>
            </a:extLst>
          </p:cNvPr>
          <p:cNvSpPr txBox="1"/>
          <p:nvPr/>
        </p:nvSpPr>
        <p:spPr>
          <a:xfrm>
            <a:off x="8339016" y="3513015"/>
            <a:ext cx="3348891" cy="9428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Each State Table has a single writer and possibly multiple readers</a:t>
            </a:r>
          </a:p>
        </p:txBody>
      </p:sp>
    </p:spTree>
    <p:extLst>
      <p:ext uri="{BB962C8B-B14F-4D97-AF65-F5344CB8AC3E}">
        <p14:creationId xmlns:p14="http://schemas.microsoft.com/office/powerpoint/2010/main" val="2388654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State Table views</a:t>
            </a:r>
            <a:endParaRPr lang="en-US"/>
          </a:p>
        </p:txBody>
      </p:sp>
      <p:sp>
        <p:nvSpPr>
          <p:cNvPr id="591" name="Google Shape;591;p49"/>
          <p:cNvSpPr txBox="1">
            <a:spLocks noGrp="1"/>
          </p:cNvSpPr>
          <p:nvPr>
            <p:ph type="body" idx="1"/>
          </p:nvPr>
        </p:nvSpPr>
        <p:spPr>
          <a:xfrm>
            <a:off x="838200" y="1579819"/>
            <a:ext cx="10515600" cy="17586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ym typeface="Arial"/>
              </a:rPr>
              <a:t>Use circular (ring) buffers for data exchange</a:t>
            </a:r>
            <a:endParaRPr lang="en-US">
              <a:cs typeface="Calibri"/>
            </a:endParaRPr>
          </a:p>
          <a:p>
            <a:r>
              <a:rPr lang="en-US">
                <a:sym typeface="Arial"/>
              </a:rPr>
              <a:t>Buffers have single writer, so mutex not needed</a:t>
            </a:r>
            <a:endParaRPr lang="en-US">
              <a:cs typeface="Calibri"/>
            </a:endParaRPr>
          </a:p>
          <a:p>
            <a:r>
              <a:rPr lang="en-US">
                <a:sym typeface="Arial"/>
              </a:rPr>
              <a:t>Command pattern encapsulates details</a:t>
            </a:r>
            <a:endParaRPr lang="en-US">
              <a:cs typeface="Calibri"/>
            </a:endParaRPr>
          </a:p>
        </p:txBody>
      </p:sp>
      <p:pic>
        <p:nvPicPr>
          <p:cNvPr id="592" name="Google Shape;592;p49" descr="C:\Peter\JHU\cisst\Yanni\HCMDSS2011-state-vector\Presentation\state-vector-slides\circular-buffer-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0687" y="3915413"/>
            <a:ext cx="2637406" cy="26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49"/>
          <p:cNvSpPr txBox="1"/>
          <p:nvPr/>
        </p:nvSpPr>
        <p:spPr>
          <a:xfrm>
            <a:off x="4738758" y="4109211"/>
            <a:ext cx="7850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49"/>
          <p:cNvSpPr txBox="1"/>
          <p:nvPr/>
        </p:nvSpPr>
        <p:spPr>
          <a:xfrm>
            <a:off x="4738758" y="4478543"/>
            <a:ext cx="7850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5" name="Google Shape;595;p49"/>
          <p:cNvCxnSpPr/>
          <p:nvPr/>
        </p:nvCxnSpPr>
        <p:spPr>
          <a:xfrm rot="10800000">
            <a:off x="3824357" y="4298434"/>
            <a:ext cx="914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96" name="Google Shape;596;p49"/>
          <p:cNvCxnSpPr/>
          <p:nvPr/>
        </p:nvCxnSpPr>
        <p:spPr>
          <a:xfrm flipH="1">
            <a:off x="4060735" y="4731507"/>
            <a:ext cx="678023" cy="857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5AF4AF59-3FDE-4934-A0F0-86584ADCC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939" y="4351194"/>
            <a:ext cx="4198815" cy="122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8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find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GitHub, of course</a:t>
            </a:r>
          </a:p>
          <a:p>
            <a:r>
              <a:rPr lang="en-US"/>
              <a:t>GitHub organizations:</a:t>
            </a:r>
          </a:p>
          <a:p>
            <a:pPr lvl="1"/>
            <a:r>
              <a:rPr lang="en-US" err="1">
                <a:hlinkClick r:id="rId2"/>
              </a:rPr>
              <a:t>jhu-cisst</a:t>
            </a:r>
            <a:r>
              <a:rPr lang="en-US"/>
              <a:t>:  </a:t>
            </a:r>
            <a:r>
              <a:rPr lang="en-US" err="1"/>
              <a:t>cisst</a:t>
            </a:r>
            <a:r>
              <a:rPr lang="en-US"/>
              <a:t> software, open source electronics, FPGA firmware</a:t>
            </a:r>
          </a:p>
          <a:p>
            <a:pPr lvl="1"/>
            <a:r>
              <a:rPr lang="en-US" err="1">
                <a:hlinkClick r:id="rId3"/>
              </a:rPr>
              <a:t>jhu</a:t>
            </a:r>
            <a:r>
              <a:rPr lang="en-US">
                <a:hlinkClick r:id="rId3"/>
              </a:rPr>
              <a:t>-saw</a:t>
            </a:r>
            <a:r>
              <a:rPr lang="en-US"/>
              <a:t>:  SAW components</a:t>
            </a:r>
          </a:p>
          <a:p>
            <a:pPr lvl="1"/>
            <a:r>
              <a:rPr lang="en-US" err="1">
                <a:hlinkClick r:id="rId4"/>
              </a:rPr>
              <a:t>jhu-dvrk</a:t>
            </a:r>
            <a:r>
              <a:rPr lang="en-US"/>
              <a:t>:  dVRK software</a:t>
            </a:r>
          </a:p>
          <a:p>
            <a:pPr lvl="1"/>
            <a:r>
              <a:rPr lang="en-US" err="1"/>
              <a:t>jhu-lcsr</a:t>
            </a:r>
            <a:r>
              <a:rPr lang="en-US"/>
              <a:t>:  Other LCSR software (machine learning, ROS)</a:t>
            </a:r>
          </a:p>
          <a:p>
            <a:r>
              <a:rPr lang="en-US"/>
              <a:t>Also, git.lcsr.jhu.edu</a:t>
            </a:r>
          </a:p>
        </p:txBody>
      </p:sp>
    </p:spTree>
    <p:extLst>
      <p:ext uri="{BB962C8B-B14F-4D97-AF65-F5344CB8AC3E}">
        <p14:creationId xmlns:p14="http://schemas.microsoft.com/office/powerpoint/2010/main" val="2851977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cisst</a:t>
            </a:r>
            <a:r>
              <a:rPr lang="en-US"/>
              <a:t>/SAW component model</a:t>
            </a:r>
          </a:p>
        </p:txBody>
      </p:sp>
      <p:sp>
        <p:nvSpPr>
          <p:cNvPr id="4" name="Rectangle 113"/>
          <p:cNvSpPr>
            <a:spLocks noChangeArrowheads="1"/>
          </p:cNvSpPr>
          <p:nvPr/>
        </p:nvSpPr>
        <p:spPr bwMode="auto">
          <a:xfrm>
            <a:off x="2396159" y="1926535"/>
            <a:ext cx="4848225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>
                <a:latin typeface="Consolas" pitchFamily="49" charset="0"/>
              </a:rPr>
              <a:t>&lt;&lt;component&gt;&gt;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nsolas" pitchFamily="49" charset="0"/>
              </a:rPr>
              <a:t>mtsComponent</a:t>
            </a: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43584" y="2459935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6364"/>
              </p:ext>
            </p:extLst>
          </p:nvPr>
        </p:nvGraphicFramePr>
        <p:xfrm>
          <a:off x="4272584" y="2963173"/>
          <a:ext cx="1042990" cy="669926"/>
        </p:xfrm>
        <a:graphic>
          <a:graphicData uri="http://schemas.openxmlformats.org/drawingml/2006/table">
            <a:tbl>
              <a:tblPr/>
              <a:tblGrid>
                <a:gridCol w="208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710984" y="2078935"/>
            <a:ext cx="247650" cy="304800"/>
            <a:chOff x="6015038" y="683419"/>
            <a:chExt cx="247651" cy="304800"/>
          </a:xfrm>
        </p:grpSpPr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 rot="-5400000">
              <a:off x="6016627" y="742156"/>
              <a:ext cx="304800" cy="18732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500" b="0">
                <a:solidFill>
                  <a:srgbClr val="FFFF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16626" y="735807"/>
              <a:ext cx="152401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5038" y="854869"/>
              <a:ext cx="152401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7472984" y="2488510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Interfaces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767384" y="4136335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Input Interfaces</a:t>
            </a:r>
          </a:p>
        </p:txBody>
      </p:sp>
      <p:pic>
        <p:nvPicPr>
          <p:cNvPr id="13" name="Group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47" y="4723710"/>
            <a:ext cx="4143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47"/>
          <p:cNvGrpSpPr/>
          <p:nvPr/>
        </p:nvGrpSpPr>
        <p:grpSpPr>
          <a:xfrm flipH="1">
            <a:off x="1757984" y="3044699"/>
            <a:ext cx="492558" cy="228518"/>
            <a:chOff x="2787650" y="3533775"/>
            <a:chExt cx="492125" cy="228600"/>
          </a:xfrm>
          <a:solidFill>
            <a:srgbClr val="C00000"/>
          </a:solidFill>
        </p:grpSpPr>
        <p:sp>
          <p:nvSpPr>
            <p:cNvPr id="15" name="Oval 120"/>
            <p:cNvSpPr>
              <a:spLocks noChangeArrowheads="1"/>
            </p:cNvSpPr>
            <p:nvPr/>
          </p:nvSpPr>
          <p:spPr bwMode="auto">
            <a:xfrm>
              <a:off x="3051175" y="3533775"/>
              <a:ext cx="228600" cy="2286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j-lt"/>
                <a:cs typeface="Consolas" pitchFamily="49" charset="0"/>
              </a:endParaRPr>
            </a:p>
          </p:txBody>
        </p:sp>
        <p:sp>
          <p:nvSpPr>
            <p:cNvPr id="16" name="Line 125"/>
            <p:cNvSpPr>
              <a:spLocks noChangeShapeType="1"/>
            </p:cNvSpPr>
            <p:nvPr/>
          </p:nvSpPr>
          <p:spPr bwMode="auto">
            <a:xfrm flipH="1">
              <a:off x="2787650" y="3644900"/>
              <a:ext cx="2667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j-lt"/>
                <a:cs typeface="Consolas" pitchFamily="49" charset="0"/>
              </a:endParaRPr>
            </a:p>
          </p:txBody>
        </p:sp>
      </p:grpSp>
      <p:grpSp>
        <p:nvGrpSpPr>
          <p:cNvPr id="17" name="Group 32"/>
          <p:cNvGrpSpPr>
            <a:grpSpLocks/>
          </p:cNvGrpSpPr>
          <p:nvPr/>
        </p:nvGrpSpPr>
        <p:grpSpPr bwMode="auto">
          <a:xfrm>
            <a:off x="2215184" y="2688535"/>
            <a:ext cx="1447800" cy="1193800"/>
            <a:chOff x="2438400" y="2209800"/>
            <a:chExt cx="1447800" cy="1193800"/>
          </a:xfrm>
        </p:grpSpPr>
        <p:sp>
          <p:nvSpPr>
            <p:cNvPr id="18" name="TextBox 55"/>
            <p:cNvSpPr txBox="1">
              <a:spLocks noChangeArrowheads="1"/>
            </p:cNvSpPr>
            <p:nvPr/>
          </p:nvSpPr>
          <p:spPr bwMode="auto">
            <a:xfrm>
              <a:off x="2438400" y="2209800"/>
              <a:ext cx="1447800" cy="1193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0">
                <a:latin typeface="Consolas" panose="020B06090202040302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0800" y="2336800"/>
              <a:ext cx="11430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>
                  <a:solidFill>
                    <a:srgbClr val="000000"/>
                  </a:solidFill>
                  <a:latin typeface="Consolas" pitchFamily="49" charset="0"/>
                </a:rPr>
                <a:t>Commands</a:t>
              </a:r>
            </a:p>
          </p:txBody>
        </p:sp>
        <p:sp>
          <p:nvSpPr>
            <p:cNvPr id="20" name="Rectangle 57"/>
            <p:cNvSpPr>
              <a:spLocks noChangeArrowheads="1"/>
            </p:cNvSpPr>
            <p:nvPr/>
          </p:nvSpPr>
          <p:spPr bwMode="auto">
            <a:xfrm>
              <a:off x="2590800" y="2794000"/>
              <a:ext cx="1143000" cy="4572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4A452A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Consolas" panose="020B0609020204030204" pitchFamily="49" charset="0"/>
                </a:rPr>
                <a:t>Event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Consolas" panose="020B0609020204030204" pitchFamily="49" charset="0"/>
                </a:rPr>
                <a:t>Generators</a:t>
              </a:r>
            </a:p>
          </p:txBody>
        </p:sp>
      </p:grpSp>
      <p:sp>
        <p:nvSpPr>
          <p:cNvPr id="21" name="TextBox 58"/>
          <p:cNvSpPr txBox="1">
            <a:spLocks noChangeArrowheads="1"/>
          </p:cNvSpPr>
          <p:nvPr/>
        </p:nvSpPr>
        <p:spPr bwMode="auto">
          <a:xfrm>
            <a:off x="1529384" y="322193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Consolas" panose="020B0609020204030204" pitchFamily="49" charset="0"/>
              </a:rPr>
              <a:t>&lt;1…*&gt;</a:t>
            </a:r>
          </a:p>
        </p:txBody>
      </p:sp>
      <p:grpSp>
        <p:nvGrpSpPr>
          <p:cNvPr id="22" name="Group 11"/>
          <p:cNvGrpSpPr>
            <a:grpSpLocks/>
          </p:cNvGrpSpPr>
          <p:nvPr/>
        </p:nvGrpSpPr>
        <p:grpSpPr bwMode="auto">
          <a:xfrm flipH="1">
            <a:off x="7396784" y="3044135"/>
            <a:ext cx="527050" cy="228600"/>
            <a:chOff x="1447800" y="3276599"/>
            <a:chExt cx="526257" cy="228599"/>
          </a:xfrm>
        </p:grpSpPr>
        <p:sp>
          <p:nvSpPr>
            <p:cNvPr id="23" name="AutoShape 117"/>
            <p:cNvSpPr>
              <a:spLocks noChangeArrowheads="1"/>
            </p:cNvSpPr>
            <p:nvPr/>
          </p:nvSpPr>
          <p:spPr bwMode="auto">
            <a:xfrm rot="16200000" flipV="1">
              <a:off x="1463480" y="3260919"/>
              <a:ext cx="228599" cy="259958"/>
            </a:xfrm>
            <a:custGeom>
              <a:avLst/>
              <a:gdLst>
                <a:gd name="G0" fmla="+- 7353 0 0"/>
                <a:gd name="G1" fmla="+- 11681568 0 0"/>
                <a:gd name="G2" fmla="+- 0 0 11681568"/>
                <a:gd name="T0" fmla="*/ 0 256 1"/>
                <a:gd name="T1" fmla="*/ 180 256 1"/>
                <a:gd name="G3" fmla="+- 11681568 T0 T1"/>
                <a:gd name="T2" fmla="*/ 0 256 1"/>
                <a:gd name="T3" fmla="*/ 90 256 1"/>
                <a:gd name="G4" fmla="+- 11681568 T2 T3"/>
                <a:gd name="G5" fmla="*/ G4 2 1"/>
                <a:gd name="T4" fmla="*/ 90 256 1"/>
                <a:gd name="T5" fmla="*/ 0 256 1"/>
                <a:gd name="G6" fmla="+- 11681568 T4 T5"/>
                <a:gd name="G7" fmla="*/ G6 2 1"/>
                <a:gd name="G8" fmla="abs 1168156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353"/>
                <a:gd name="G18" fmla="*/ 7353 1 2"/>
                <a:gd name="G19" fmla="+- G18 5400 0"/>
                <a:gd name="G20" fmla="cos G19 11681568"/>
                <a:gd name="G21" fmla="sin G19 11681568"/>
                <a:gd name="G22" fmla="+- G20 10800 0"/>
                <a:gd name="G23" fmla="+- G21 10800 0"/>
                <a:gd name="G24" fmla="+- 10800 0 G20"/>
                <a:gd name="G25" fmla="+- 7353 10800 0"/>
                <a:gd name="G26" fmla="?: G9 G17 G25"/>
                <a:gd name="G27" fmla="?: G9 0 21600"/>
                <a:gd name="G28" fmla="cos 10800 11681568"/>
                <a:gd name="G29" fmla="sin 10800 11681568"/>
                <a:gd name="G30" fmla="sin 7353 11681568"/>
                <a:gd name="G31" fmla="+- G28 10800 0"/>
                <a:gd name="G32" fmla="+- G29 10800 0"/>
                <a:gd name="G33" fmla="+- G30 10800 0"/>
                <a:gd name="G34" fmla="?: G4 0 G31"/>
                <a:gd name="G35" fmla="?: 11681568 G34 0"/>
                <a:gd name="G36" fmla="?: G6 G35 G31"/>
                <a:gd name="G37" fmla="+- 21600 0 G36"/>
                <a:gd name="G38" fmla="?: G4 0 G33"/>
                <a:gd name="G39" fmla="?: 1168156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727 w 21600"/>
                <a:gd name="T15" fmla="*/ 11077 h 21600"/>
                <a:gd name="T16" fmla="*/ 10800 w 21600"/>
                <a:gd name="T17" fmla="*/ 3447 h 21600"/>
                <a:gd name="T18" fmla="*/ 19873 w 21600"/>
                <a:gd name="T19" fmla="*/ 1107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450" y="11024"/>
                  </a:moveTo>
                  <a:cubicBezTo>
                    <a:pt x="3448" y="10950"/>
                    <a:pt x="3447" y="10875"/>
                    <a:pt x="3447" y="10800"/>
                  </a:cubicBezTo>
                  <a:cubicBezTo>
                    <a:pt x="3447" y="6739"/>
                    <a:pt x="6739" y="3447"/>
                    <a:pt x="10800" y="3447"/>
                  </a:cubicBezTo>
                  <a:cubicBezTo>
                    <a:pt x="14860" y="3447"/>
                    <a:pt x="18153" y="6739"/>
                    <a:pt x="18153" y="10800"/>
                  </a:cubicBezTo>
                  <a:cubicBezTo>
                    <a:pt x="18153" y="10875"/>
                    <a:pt x="18151" y="10950"/>
                    <a:pt x="18149" y="11024"/>
                  </a:cubicBezTo>
                  <a:lnTo>
                    <a:pt x="21594" y="11130"/>
                  </a:lnTo>
                  <a:cubicBezTo>
                    <a:pt x="21598" y="11020"/>
                    <a:pt x="21600" y="1091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10"/>
                    <a:pt x="1" y="11020"/>
                    <a:pt x="5" y="1113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j-lt"/>
                <a:cs typeface="Consolas" pitchFamily="49" charset="0"/>
              </a:endParaRPr>
            </a:p>
          </p:txBody>
        </p:sp>
        <p:sp>
          <p:nvSpPr>
            <p:cNvPr id="24" name="Line 118"/>
            <p:cNvSpPr>
              <a:spLocks noChangeShapeType="1"/>
            </p:cNvSpPr>
            <p:nvPr/>
          </p:nvSpPr>
          <p:spPr bwMode="auto">
            <a:xfrm rot="16200000" flipH="1" flipV="1">
              <a:off x="1840908" y="3249812"/>
              <a:ext cx="0" cy="2662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j-lt"/>
                <a:cs typeface="Consolas" pitchFamily="49" charset="0"/>
              </a:endParaRPr>
            </a:p>
          </p:txBody>
        </p:sp>
      </p:grpSp>
      <p:sp>
        <p:nvSpPr>
          <p:cNvPr id="25" name="TextBox 66"/>
          <p:cNvSpPr txBox="1">
            <a:spLocks noChangeArrowheads="1"/>
          </p:cNvSpPr>
          <p:nvPr/>
        </p:nvSpPr>
        <p:spPr bwMode="auto">
          <a:xfrm>
            <a:off x="5948984" y="2688535"/>
            <a:ext cx="1447800" cy="1193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0">
              <a:latin typeface="Consolas" panose="020B06090202040302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01384" y="2815535"/>
            <a:ext cx="1143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Consolas" pitchFamily="49" charset="0"/>
              </a:rPr>
              <a:t>Functions</a:t>
            </a:r>
          </a:p>
        </p:txBody>
      </p:sp>
      <p:sp>
        <p:nvSpPr>
          <p:cNvPr id="27" name="Rectangle 68"/>
          <p:cNvSpPr>
            <a:spLocks noChangeArrowheads="1"/>
          </p:cNvSpPr>
          <p:nvPr/>
        </p:nvSpPr>
        <p:spPr bwMode="auto">
          <a:xfrm>
            <a:off x="6101384" y="3272735"/>
            <a:ext cx="11430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4A452A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Event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Handlers</a:t>
            </a:r>
          </a:p>
        </p:txBody>
      </p:sp>
      <p:sp>
        <p:nvSpPr>
          <p:cNvPr id="28" name="TextBox 69"/>
          <p:cNvSpPr txBox="1">
            <a:spLocks noChangeArrowheads="1"/>
          </p:cNvSpPr>
          <p:nvPr/>
        </p:nvSpPr>
        <p:spPr bwMode="auto">
          <a:xfrm>
            <a:off x="7396784" y="322193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Consolas" panose="020B0609020204030204" pitchFamily="49" charset="0"/>
              </a:rPr>
              <a:t>&lt;0…*&gt;</a:t>
            </a:r>
          </a:p>
        </p:txBody>
      </p:sp>
      <p:sp>
        <p:nvSpPr>
          <p:cNvPr id="29" name="TextBox 71"/>
          <p:cNvSpPr txBox="1">
            <a:spLocks noChangeArrowheads="1"/>
          </p:cNvSpPr>
          <p:nvPr/>
        </p:nvSpPr>
        <p:spPr bwMode="auto">
          <a:xfrm>
            <a:off x="7396784" y="497453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Consolas" panose="020B0609020204030204" pitchFamily="49" charset="0"/>
              </a:rPr>
              <a:t>&lt;0…*&gt;</a:t>
            </a:r>
          </a:p>
        </p:txBody>
      </p:sp>
      <p:sp>
        <p:nvSpPr>
          <p:cNvPr id="30" name="TextBox 72"/>
          <p:cNvSpPr txBox="1">
            <a:spLocks noChangeArrowheads="1"/>
          </p:cNvSpPr>
          <p:nvPr/>
        </p:nvSpPr>
        <p:spPr bwMode="auto">
          <a:xfrm>
            <a:off x="1605584" y="497453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Consolas" panose="020B0609020204030204" pitchFamily="49" charset="0"/>
              </a:rPr>
              <a:t>&lt;0…*&gt;</a:t>
            </a:r>
          </a:p>
        </p:txBody>
      </p:sp>
      <p:sp>
        <p:nvSpPr>
          <p:cNvPr id="31" name="TextBox 73"/>
          <p:cNvSpPr txBox="1">
            <a:spLocks noChangeArrowheads="1"/>
          </p:cNvSpPr>
          <p:nvPr/>
        </p:nvSpPr>
        <p:spPr bwMode="auto">
          <a:xfrm>
            <a:off x="4263059" y="261233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State tables</a:t>
            </a:r>
          </a:p>
        </p:txBody>
      </p:sp>
      <p:sp>
        <p:nvSpPr>
          <p:cNvPr id="32" name="TextBox 40"/>
          <p:cNvSpPr txBox="1">
            <a:spLocks noChangeArrowheads="1"/>
          </p:cNvSpPr>
          <p:nvPr/>
        </p:nvSpPr>
        <p:spPr bwMode="auto">
          <a:xfrm>
            <a:off x="7396784" y="416491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Output Interfaces</a:t>
            </a:r>
          </a:p>
        </p:txBody>
      </p: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2215184" y="4441135"/>
            <a:ext cx="1447800" cy="838200"/>
            <a:chOff x="2438400" y="3962400"/>
            <a:chExt cx="1447800" cy="838200"/>
          </a:xfrm>
        </p:grpSpPr>
        <p:sp>
          <p:nvSpPr>
            <p:cNvPr id="34" name="TextBox 31"/>
            <p:cNvSpPr txBox="1">
              <a:spLocks noChangeArrowheads="1"/>
            </p:cNvSpPr>
            <p:nvPr/>
          </p:nvSpPr>
          <p:spPr bwMode="auto">
            <a:xfrm>
              <a:off x="2438400" y="3962400"/>
              <a:ext cx="144780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0">
                <a:latin typeface="Consolas" panose="020B0609020204030204" pitchFamily="49" charset="0"/>
              </a:endParaRPr>
            </a:p>
          </p:txBody>
        </p:sp>
        <p:sp>
          <p:nvSpPr>
            <p:cNvPr id="35" name="Rectangle 93"/>
            <p:cNvSpPr>
              <a:spLocks noChangeArrowheads="1"/>
            </p:cNvSpPr>
            <p:nvPr/>
          </p:nvSpPr>
          <p:spPr bwMode="auto">
            <a:xfrm>
              <a:off x="2590800" y="4114800"/>
              <a:ext cx="1143000" cy="533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>
                  <a:latin typeface="Consolas" pitchFamily="49" charset="0"/>
                </a:rPr>
                <a:t>Buffer</a:t>
              </a:r>
            </a:p>
          </p:txBody>
        </p:sp>
      </p:grpSp>
      <p:sp>
        <p:nvSpPr>
          <p:cNvPr id="36" name="Oval 120"/>
          <p:cNvSpPr>
            <a:spLocks noChangeArrowheads="1"/>
          </p:cNvSpPr>
          <p:nvPr/>
        </p:nvSpPr>
        <p:spPr bwMode="auto">
          <a:xfrm rot="10800000" flipH="1">
            <a:off x="7701584" y="4734823"/>
            <a:ext cx="228600" cy="228600"/>
          </a:xfrm>
          <a:prstGeom prst="ellipse">
            <a:avLst/>
          </a:prstGeom>
          <a:solidFill>
            <a:srgbClr val="37609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j-lt"/>
              <a:cs typeface="Consolas" pitchFamily="49" charset="0"/>
            </a:endParaRPr>
          </a:p>
        </p:txBody>
      </p:sp>
      <p:sp>
        <p:nvSpPr>
          <p:cNvPr id="37" name="Line 125"/>
          <p:cNvSpPr>
            <a:spLocks noChangeShapeType="1"/>
          </p:cNvSpPr>
          <p:nvPr/>
        </p:nvSpPr>
        <p:spPr bwMode="auto">
          <a:xfrm rot="10800000">
            <a:off x="7244384" y="4852298"/>
            <a:ext cx="457200" cy="0"/>
          </a:xfrm>
          <a:prstGeom prst="lin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j-lt"/>
              <a:cs typeface="Consolas" pitchFamily="49" charset="0"/>
            </a:endParaRP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186859" y="4107760"/>
            <a:ext cx="1219200" cy="1295400"/>
            <a:chOff x="685800" y="990600"/>
            <a:chExt cx="3657600" cy="5486400"/>
          </a:xfrm>
        </p:grpSpPr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2743200" y="19812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2057400" y="19812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2057400" y="13716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2" name="Rectangle 24"/>
            <p:cNvSpPr>
              <a:spLocks noChangeArrowheads="1"/>
            </p:cNvSpPr>
            <p:nvPr/>
          </p:nvSpPr>
          <p:spPr bwMode="auto">
            <a:xfrm>
              <a:off x="2743200" y="13716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>
              <a:off x="2057400" y="23622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4" name="Rectangle 26"/>
            <p:cNvSpPr>
              <a:spLocks noChangeArrowheads="1"/>
            </p:cNvSpPr>
            <p:nvPr/>
          </p:nvSpPr>
          <p:spPr bwMode="auto">
            <a:xfrm>
              <a:off x="2743200" y="23622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2743200" y="40386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6" name="Rectangle 28"/>
            <p:cNvSpPr>
              <a:spLocks noChangeArrowheads="1"/>
            </p:cNvSpPr>
            <p:nvPr/>
          </p:nvSpPr>
          <p:spPr bwMode="auto">
            <a:xfrm>
              <a:off x="2057400" y="44196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7" name="Rectangle 29"/>
            <p:cNvSpPr>
              <a:spLocks noChangeArrowheads="1"/>
            </p:cNvSpPr>
            <p:nvPr/>
          </p:nvSpPr>
          <p:spPr bwMode="auto">
            <a:xfrm>
              <a:off x="2743200" y="44196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8" name="Rectangle 30"/>
            <p:cNvSpPr>
              <a:spLocks noChangeArrowheads="1"/>
            </p:cNvSpPr>
            <p:nvPr/>
          </p:nvSpPr>
          <p:spPr bwMode="auto">
            <a:xfrm>
              <a:off x="2057400" y="40386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9" name="Rectangle 31"/>
            <p:cNvSpPr>
              <a:spLocks noChangeArrowheads="1"/>
            </p:cNvSpPr>
            <p:nvPr/>
          </p:nvSpPr>
          <p:spPr bwMode="auto">
            <a:xfrm>
              <a:off x="2057400" y="60198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2743200" y="60198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cxnSp>
          <p:nvCxnSpPr>
            <p:cNvPr id="51" name="AutoShape 34"/>
            <p:cNvCxnSpPr>
              <a:cxnSpLocks noChangeShapeType="1"/>
              <a:stCxn id="44" idx="2"/>
              <a:endCxn id="64" idx="0"/>
            </p:cNvCxnSpPr>
            <p:nvPr/>
          </p:nvCxnSpPr>
          <p:spPr bwMode="auto">
            <a:xfrm rot="16200000" flipH="1">
              <a:off x="2895600" y="2324100"/>
              <a:ext cx="609600" cy="838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35"/>
            <p:cNvCxnSpPr>
              <a:cxnSpLocks noChangeShapeType="1"/>
              <a:stCxn id="64" idx="2"/>
              <a:endCxn id="45" idx="0"/>
            </p:cNvCxnSpPr>
            <p:nvPr/>
          </p:nvCxnSpPr>
          <p:spPr bwMode="auto">
            <a:xfrm rot="5400000">
              <a:off x="2933700" y="3352800"/>
              <a:ext cx="533400" cy="838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36"/>
            <p:cNvCxnSpPr>
              <a:cxnSpLocks noChangeShapeType="1"/>
              <a:stCxn id="47" idx="2"/>
              <a:endCxn id="67" idx="0"/>
            </p:cNvCxnSpPr>
            <p:nvPr/>
          </p:nvCxnSpPr>
          <p:spPr bwMode="auto">
            <a:xfrm rot="16200000" flipH="1">
              <a:off x="2933700" y="4343400"/>
              <a:ext cx="533400" cy="838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37"/>
            <p:cNvCxnSpPr>
              <a:cxnSpLocks noChangeShapeType="1"/>
              <a:stCxn id="67" idx="2"/>
              <a:endCxn id="50" idx="0"/>
            </p:cNvCxnSpPr>
            <p:nvPr/>
          </p:nvCxnSpPr>
          <p:spPr bwMode="auto">
            <a:xfrm rot="5400000">
              <a:off x="2933700" y="5334000"/>
              <a:ext cx="533400" cy="838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38"/>
            <p:cNvCxnSpPr>
              <a:cxnSpLocks noChangeShapeType="1"/>
              <a:stCxn id="49" idx="0"/>
              <a:endCxn id="66" idx="2"/>
            </p:cNvCxnSpPr>
            <p:nvPr/>
          </p:nvCxnSpPr>
          <p:spPr bwMode="auto">
            <a:xfrm rot="5400000" flipH="1">
              <a:off x="1485900" y="5410200"/>
              <a:ext cx="533400" cy="685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39"/>
            <p:cNvCxnSpPr>
              <a:cxnSpLocks noChangeShapeType="1"/>
              <a:stCxn id="66" idx="0"/>
              <a:endCxn id="46" idx="2"/>
            </p:cNvCxnSpPr>
            <p:nvPr/>
          </p:nvCxnSpPr>
          <p:spPr bwMode="auto">
            <a:xfrm rot="-5400000">
              <a:off x="1485900" y="4419600"/>
              <a:ext cx="533400" cy="685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40"/>
            <p:cNvCxnSpPr>
              <a:cxnSpLocks noChangeShapeType="1"/>
              <a:stCxn id="48" idx="0"/>
              <a:endCxn id="62" idx="2"/>
            </p:cNvCxnSpPr>
            <p:nvPr/>
          </p:nvCxnSpPr>
          <p:spPr bwMode="auto">
            <a:xfrm rot="5400000" flipH="1">
              <a:off x="1485900" y="3429000"/>
              <a:ext cx="533400" cy="685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41"/>
            <p:cNvCxnSpPr>
              <a:cxnSpLocks noChangeShapeType="1"/>
              <a:stCxn id="62" idx="0"/>
              <a:endCxn id="43" idx="2"/>
            </p:cNvCxnSpPr>
            <p:nvPr/>
          </p:nvCxnSpPr>
          <p:spPr bwMode="auto">
            <a:xfrm rot="-5400000">
              <a:off x="1447800" y="2400300"/>
              <a:ext cx="609600" cy="685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42"/>
            <p:cNvCxnSpPr>
              <a:cxnSpLocks noChangeShapeType="1"/>
              <a:stCxn id="40" idx="0"/>
              <a:endCxn id="41" idx="2"/>
            </p:cNvCxnSpPr>
            <p:nvPr/>
          </p:nvCxnSpPr>
          <p:spPr bwMode="auto">
            <a:xfrm rot="-5400000">
              <a:off x="1828800" y="17145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43"/>
            <p:cNvCxnSpPr>
              <a:cxnSpLocks noChangeShapeType="1"/>
              <a:stCxn id="39" idx="0"/>
              <a:endCxn id="42" idx="2"/>
            </p:cNvCxnSpPr>
            <p:nvPr/>
          </p:nvCxnSpPr>
          <p:spPr bwMode="auto">
            <a:xfrm rot="-5400000">
              <a:off x="2514600" y="17145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Rectangle 4"/>
            <p:cNvSpPr>
              <a:spLocks noChangeArrowheads="1"/>
            </p:cNvSpPr>
            <p:nvPr/>
          </p:nvSpPr>
          <p:spPr bwMode="auto">
            <a:xfrm>
              <a:off x="1676400" y="9906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  <p:sp>
          <p:nvSpPr>
            <p:cNvPr id="62" name="Rectangle 5"/>
            <p:cNvSpPr>
              <a:spLocks noChangeArrowheads="1"/>
            </p:cNvSpPr>
            <p:nvPr/>
          </p:nvSpPr>
          <p:spPr bwMode="auto">
            <a:xfrm>
              <a:off x="685800" y="30480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  <p:sp>
          <p:nvSpPr>
            <p:cNvPr id="63" name="Rectangle 6"/>
            <p:cNvSpPr>
              <a:spLocks noChangeArrowheads="1"/>
            </p:cNvSpPr>
            <p:nvPr/>
          </p:nvSpPr>
          <p:spPr bwMode="auto">
            <a:xfrm>
              <a:off x="1676400" y="19812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  <p:sp>
          <p:nvSpPr>
            <p:cNvPr id="64" name="Rectangle 7"/>
            <p:cNvSpPr>
              <a:spLocks noChangeArrowheads="1"/>
            </p:cNvSpPr>
            <p:nvPr/>
          </p:nvSpPr>
          <p:spPr bwMode="auto">
            <a:xfrm>
              <a:off x="2895600" y="30480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1676400" y="40386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685800" y="50292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  <p:sp>
          <p:nvSpPr>
            <p:cNvPr id="67" name="Rectangle 10"/>
            <p:cNvSpPr>
              <a:spLocks noChangeArrowheads="1"/>
            </p:cNvSpPr>
            <p:nvPr/>
          </p:nvSpPr>
          <p:spPr bwMode="auto">
            <a:xfrm>
              <a:off x="2895600" y="50292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  <p:sp>
          <p:nvSpPr>
            <p:cNvPr id="68" name="Rectangle 11"/>
            <p:cNvSpPr>
              <a:spLocks noChangeArrowheads="1"/>
            </p:cNvSpPr>
            <p:nvPr/>
          </p:nvSpPr>
          <p:spPr bwMode="auto">
            <a:xfrm>
              <a:off x="1676400" y="60198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</p:grpSp>
      <p:sp>
        <p:nvSpPr>
          <p:cNvPr id="69" name="TextBox 73"/>
          <p:cNvSpPr txBox="1">
            <a:spLocks noChangeArrowheads="1"/>
          </p:cNvSpPr>
          <p:nvPr/>
        </p:nvSpPr>
        <p:spPr bwMode="auto">
          <a:xfrm>
            <a:off x="4091609" y="3755335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state</a:t>
            </a:r>
          </a:p>
        </p:txBody>
      </p:sp>
      <p:sp>
        <p:nvSpPr>
          <p:cNvPr id="70" name="Right Brace 69"/>
          <p:cNvSpPr/>
          <p:nvPr/>
        </p:nvSpPr>
        <p:spPr>
          <a:xfrm>
            <a:off x="8768384" y="2078934"/>
            <a:ext cx="593034" cy="180340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553299" y="2724979"/>
            <a:ext cx="164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cisstMultiTask</a:t>
            </a:r>
            <a:endParaRPr lang="en-US"/>
          </a:p>
        </p:txBody>
      </p:sp>
      <p:sp>
        <p:nvSpPr>
          <p:cNvPr id="72" name="Right Brace 71"/>
          <p:cNvSpPr/>
          <p:nvPr/>
        </p:nvSpPr>
        <p:spPr>
          <a:xfrm>
            <a:off x="8768384" y="4023693"/>
            <a:ext cx="593034" cy="137946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9553299" y="4467091"/>
            <a:ext cx="190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cisstStereoVision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9359" y="5935651"/>
            <a:ext cx="10024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mtsTask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derives from </a:t>
            </a:r>
            <a:r>
              <a:rPr lang="en-US" b="1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mtsComponent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adds a </a:t>
            </a: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method, which is invoked by a thread</a:t>
            </a:r>
            <a:endParaRPr lang="en-US"/>
          </a:p>
          <a:p>
            <a:pPr lvl="0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components derive from </a:t>
            </a:r>
            <a:r>
              <a:rPr lang="en-US" b="1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mtsTask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(continuous, periodic, etc.)</a:t>
            </a:r>
          </a:p>
        </p:txBody>
      </p:sp>
    </p:spTree>
    <p:extLst>
      <p:ext uri="{BB962C8B-B14F-4D97-AF65-F5344CB8AC3E}">
        <p14:creationId xmlns:p14="http://schemas.microsoft.com/office/powerpoint/2010/main" val="3487831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cisst</a:t>
            </a:r>
            <a:r>
              <a:rPr lang="en-US"/>
              <a:t> Component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b="1" err="1"/>
              <a:t>mtsComponent</a:t>
            </a:r>
            <a:r>
              <a:rPr lang="en-US" altLang="en-US"/>
              <a:t>:  base class (no thread)</a:t>
            </a:r>
          </a:p>
          <a:p>
            <a:r>
              <a:rPr lang="en-US" altLang="en-US" b="1" err="1"/>
              <a:t>mtsTaskContinuous</a:t>
            </a:r>
            <a:r>
              <a:rPr lang="en-US" altLang="en-US"/>
              <a:t>: continuously running task, using internal or external thread</a:t>
            </a:r>
          </a:p>
          <a:p>
            <a:r>
              <a:rPr lang="en-US" altLang="en-US" b="1" err="1"/>
              <a:t>mtsTaskPeriodic</a:t>
            </a:r>
            <a:r>
              <a:rPr lang="en-US" altLang="en-US"/>
              <a:t>:  periodic task, can be hard-real-time</a:t>
            </a:r>
          </a:p>
          <a:p>
            <a:r>
              <a:rPr lang="en-US" altLang="en-US" b="1" err="1"/>
              <a:t>mtsTaskFromSignal</a:t>
            </a:r>
            <a:r>
              <a:rPr lang="en-US" altLang="en-US"/>
              <a:t>:  executes when command or event received</a:t>
            </a:r>
          </a:p>
          <a:p>
            <a:r>
              <a:rPr lang="en-US" altLang="en-US" b="1" err="1"/>
              <a:t>mtsTaskFromCallback</a:t>
            </a:r>
            <a:r>
              <a:rPr lang="en-US" altLang="en-US"/>
              <a:t>:  gets thread from external callback</a:t>
            </a:r>
          </a:p>
          <a:p>
            <a:r>
              <a:rPr lang="en-US" altLang="en-US" b="1" err="1"/>
              <a:t>svlFilterBase</a:t>
            </a:r>
            <a:r>
              <a:rPr lang="en-US" altLang="en-US"/>
              <a:t>:  primarily uses input/output, relies on stream manager for thread(s)</a:t>
            </a:r>
            <a:endParaRPr lang="en-US" alt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628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5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Command Objects</a:t>
            </a:r>
            <a:endParaRPr lang="en-US"/>
          </a:p>
        </p:txBody>
      </p:sp>
      <p:sp>
        <p:nvSpPr>
          <p:cNvPr id="922" name="Google Shape;922;p55"/>
          <p:cNvSpPr/>
          <p:nvPr/>
        </p:nvSpPr>
        <p:spPr>
          <a:xfrm>
            <a:off x="8067164" y="2874848"/>
            <a:ext cx="1312811" cy="2667001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/>
          </a:p>
        </p:txBody>
      </p:sp>
      <p:sp>
        <p:nvSpPr>
          <p:cNvPr id="923" name="Google Shape;923;p55"/>
          <p:cNvSpPr txBox="1"/>
          <p:nvPr/>
        </p:nvSpPr>
        <p:spPr>
          <a:xfrm rot="5400000">
            <a:off x="5639261" y="3108827"/>
            <a:ext cx="2667000" cy="21990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Provided Interface</a:t>
            </a:r>
            <a:endParaRPr/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55"/>
          <p:cNvSpPr/>
          <p:nvPr/>
        </p:nvSpPr>
        <p:spPr>
          <a:xfrm>
            <a:off x="2180000" y="2874848"/>
            <a:ext cx="996076" cy="2667002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/>
          </a:p>
        </p:txBody>
      </p:sp>
      <p:sp>
        <p:nvSpPr>
          <p:cNvPr id="925" name="Google Shape;925;p55"/>
          <p:cNvSpPr txBox="1"/>
          <p:nvPr/>
        </p:nvSpPr>
        <p:spPr>
          <a:xfrm rot="5400000">
            <a:off x="2913062" y="3127775"/>
            <a:ext cx="2667000" cy="216115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Required Interface</a:t>
            </a:r>
            <a:endParaRPr/>
          </a:p>
        </p:txBody>
      </p:sp>
      <p:sp>
        <p:nvSpPr>
          <p:cNvPr id="926" name="Google Shape;926;p55"/>
          <p:cNvSpPr txBox="1"/>
          <p:nvPr/>
        </p:nvSpPr>
        <p:spPr>
          <a:xfrm>
            <a:off x="6038339" y="2993913"/>
            <a:ext cx="1438275" cy="3762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 1</a:t>
            </a:r>
            <a:endParaRPr/>
          </a:p>
        </p:txBody>
      </p:sp>
      <p:sp>
        <p:nvSpPr>
          <p:cNvPr id="927" name="Google Shape;927;p55"/>
          <p:cNvSpPr txBox="1"/>
          <p:nvPr/>
        </p:nvSpPr>
        <p:spPr>
          <a:xfrm>
            <a:off x="6038339" y="3438413"/>
            <a:ext cx="1438275" cy="3762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 2</a:t>
            </a:r>
            <a:endParaRPr/>
          </a:p>
        </p:txBody>
      </p:sp>
      <p:sp>
        <p:nvSpPr>
          <p:cNvPr id="928" name="Google Shape;928;p55"/>
          <p:cNvSpPr txBox="1"/>
          <p:nvPr/>
        </p:nvSpPr>
        <p:spPr>
          <a:xfrm>
            <a:off x="6038339" y="3882913"/>
            <a:ext cx="1438275" cy="3762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 3</a:t>
            </a:r>
            <a:endParaRPr/>
          </a:p>
        </p:txBody>
      </p:sp>
      <p:sp>
        <p:nvSpPr>
          <p:cNvPr id="929" name="Google Shape;929;p55"/>
          <p:cNvSpPr txBox="1"/>
          <p:nvPr/>
        </p:nvSpPr>
        <p:spPr>
          <a:xfrm>
            <a:off x="6038339" y="4327413"/>
            <a:ext cx="1438275" cy="3762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 4</a:t>
            </a:r>
            <a:endParaRPr/>
          </a:p>
        </p:txBody>
      </p:sp>
      <p:cxnSp>
        <p:nvCxnSpPr>
          <p:cNvPr id="930" name="Google Shape;930;p55"/>
          <p:cNvCxnSpPr/>
          <p:nvPr/>
        </p:nvCxnSpPr>
        <p:spPr>
          <a:xfrm>
            <a:off x="4149213" y="3179649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1" name="Google Shape;931;p55"/>
          <p:cNvCxnSpPr/>
          <p:nvPr/>
        </p:nvCxnSpPr>
        <p:spPr>
          <a:xfrm>
            <a:off x="4149213" y="3636849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2" name="Google Shape;932;p55"/>
          <p:cNvCxnSpPr/>
          <p:nvPr/>
        </p:nvCxnSpPr>
        <p:spPr>
          <a:xfrm>
            <a:off x="4149213" y="4475049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3" name="Google Shape;933;p55"/>
          <p:cNvSpPr txBox="1"/>
          <p:nvPr/>
        </p:nvSpPr>
        <p:spPr>
          <a:xfrm>
            <a:off x="3523739" y="3027249"/>
            <a:ext cx="1463675" cy="37623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 A</a:t>
            </a:r>
            <a:endParaRPr/>
          </a:p>
        </p:txBody>
      </p:sp>
      <p:sp>
        <p:nvSpPr>
          <p:cNvPr id="934" name="Google Shape;934;p55"/>
          <p:cNvSpPr txBox="1"/>
          <p:nvPr/>
        </p:nvSpPr>
        <p:spPr>
          <a:xfrm>
            <a:off x="3523739" y="3484449"/>
            <a:ext cx="1463675" cy="37623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 B</a:t>
            </a:r>
            <a:endParaRPr/>
          </a:p>
        </p:txBody>
      </p:sp>
      <p:sp>
        <p:nvSpPr>
          <p:cNvPr id="935" name="Google Shape;935;p55"/>
          <p:cNvSpPr txBox="1"/>
          <p:nvPr/>
        </p:nvSpPr>
        <p:spPr>
          <a:xfrm>
            <a:off x="3539614" y="4322649"/>
            <a:ext cx="1476375" cy="37623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 C</a:t>
            </a:r>
            <a:endParaRPr/>
          </a:p>
        </p:txBody>
      </p:sp>
      <p:sp>
        <p:nvSpPr>
          <p:cNvPr id="936" name="Google Shape;936;p55"/>
          <p:cNvSpPr txBox="1"/>
          <p:nvPr/>
        </p:nvSpPr>
        <p:spPr>
          <a:xfrm>
            <a:off x="3539614" y="4784613"/>
            <a:ext cx="1476375" cy="6508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 D</a:t>
            </a:r>
            <a:endParaRPr/>
          </a:p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(optional)</a:t>
            </a: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716161" y="5684003"/>
            <a:ext cx="9475839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400" err="1">
                <a:latin typeface="Courier New"/>
                <a:cs typeface="Courier New"/>
              </a:rPr>
              <a:t>StateTable.AddData</a:t>
            </a:r>
            <a:r>
              <a:rPr lang="en-US" sz="1400">
                <a:latin typeface="Courier New"/>
                <a:cs typeface="Courier New"/>
              </a:rPr>
              <a:t>(</a:t>
            </a:r>
            <a:r>
              <a:rPr lang="en-US" sz="1400" err="1">
                <a:latin typeface="Courier New"/>
                <a:cs typeface="Courier New"/>
              </a:rPr>
              <a:t>m_measured_js</a:t>
            </a:r>
            <a:r>
              <a:rPr lang="en-US" sz="1400">
                <a:latin typeface="Courier New"/>
                <a:cs typeface="Courier New"/>
              </a:rPr>
              <a:t>, "</a:t>
            </a:r>
            <a:r>
              <a:rPr lang="en-US" sz="1400" err="1">
                <a:latin typeface="Courier New"/>
                <a:cs typeface="Courier New"/>
              </a:rPr>
              <a:t>measured_js</a:t>
            </a:r>
            <a:r>
              <a:rPr lang="en-US" sz="1400">
                <a:latin typeface="Courier New"/>
                <a:cs typeface="Courier New"/>
              </a:rPr>
              <a:t>");</a:t>
            </a:r>
          </a:p>
          <a:p>
            <a:pPr>
              <a:defRPr/>
            </a:pP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mtsInterfaceProvided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*provided = 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AddInterfaceProvided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("control");</a:t>
            </a:r>
          </a:p>
          <a:p>
            <a:pPr>
              <a:defRPr/>
            </a:pPr>
            <a:r>
              <a:rPr lang="en-US" sz="1400">
                <a:latin typeface="Courier New"/>
                <a:cs typeface="Courier New"/>
              </a:rPr>
              <a:t>provided-&gt;</a:t>
            </a:r>
            <a:r>
              <a:rPr lang="en-US" sz="1400" err="1">
                <a:latin typeface="Courier New"/>
                <a:cs typeface="Courier New"/>
              </a:rPr>
              <a:t>AddCommandReadState</a:t>
            </a:r>
            <a:r>
              <a:rPr lang="en-US" sz="1400">
                <a:latin typeface="Courier New"/>
                <a:cs typeface="Courier New"/>
              </a:rPr>
              <a:t>(</a:t>
            </a:r>
            <a:r>
              <a:rPr lang="en-US" sz="1400" err="1">
                <a:latin typeface="Courier New"/>
                <a:cs typeface="Courier New"/>
              </a:rPr>
              <a:t>StateTable</a:t>
            </a:r>
            <a:r>
              <a:rPr lang="en-US" sz="1400">
                <a:latin typeface="Courier New"/>
                <a:cs typeface="Courier New"/>
              </a:rPr>
              <a:t>, </a:t>
            </a:r>
            <a:r>
              <a:rPr lang="en-US" sz="1400" err="1">
                <a:latin typeface="Courier New"/>
                <a:cs typeface="Courier New"/>
              </a:rPr>
              <a:t>m_measured_js</a:t>
            </a:r>
            <a:r>
              <a:rPr lang="en-US" sz="1400">
                <a:latin typeface="Courier New"/>
                <a:cs typeface="Courier New"/>
              </a:rPr>
              <a:t>, "</a:t>
            </a:r>
            <a:r>
              <a:rPr lang="en-US" sz="1400" err="1">
                <a:latin typeface="Courier New"/>
                <a:cs typeface="Courier New"/>
              </a:rPr>
              <a:t>measured_js</a:t>
            </a:r>
            <a:r>
              <a:rPr lang="en-US" sz="1400">
                <a:latin typeface="Courier New"/>
                <a:cs typeface="Courier New"/>
              </a:rPr>
              <a:t>");</a:t>
            </a:r>
          </a:p>
          <a:p>
            <a:pPr>
              <a:defRPr/>
            </a:pPr>
            <a:r>
              <a:rPr lang="en-US" sz="1400">
                <a:latin typeface="Courier New"/>
                <a:cs typeface="Courier New"/>
              </a:rPr>
              <a:t>provided-&gt;</a:t>
            </a:r>
            <a:r>
              <a:rPr lang="en-US" sz="1400" err="1">
                <a:latin typeface="Courier New"/>
                <a:cs typeface="Courier New"/>
              </a:rPr>
              <a:t>AddCommandVoid</a:t>
            </a:r>
            <a:r>
              <a:rPr lang="en-US" sz="1400">
                <a:latin typeface="Courier New"/>
                <a:cs typeface="Courier New"/>
              </a:rPr>
              <a:t>(&amp;</a:t>
            </a:r>
            <a:r>
              <a:rPr lang="en-US" sz="1400" err="1">
                <a:latin typeface="Courier New"/>
                <a:cs typeface="Courier New"/>
              </a:rPr>
              <a:t>ServerTask</a:t>
            </a:r>
            <a:r>
              <a:rPr lang="en-US" sz="1400">
                <a:latin typeface="Courier New"/>
                <a:cs typeface="Courier New"/>
              </a:rPr>
              <a:t>::</a:t>
            </a:r>
            <a:r>
              <a:rPr lang="en-US" sz="1400" err="1">
                <a:latin typeface="Courier New"/>
                <a:cs typeface="Courier New"/>
              </a:rPr>
              <a:t>enable_motor_power</a:t>
            </a:r>
            <a:r>
              <a:rPr lang="en-US" sz="1400">
                <a:latin typeface="Courier New"/>
                <a:cs typeface="Courier New"/>
              </a:rPr>
              <a:t>, this, "</a:t>
            </a:r>
            <a:r>
              <a:rPr lang="en-US" sz="1400" err="1">
                <a:latin typeface="Courier New"/>
                <a:cs typeface="Courier New"/>
              </a:rPr>
              <a:t>enable_motor_power</a:t>
            </a:r>
            <a:r>
              <a:rPr lang="en-US" sz="1400">
                <a:latin typeface="Courier New"/>
                <a:cs typeface="Courier New"/>
              </a:rPr>
              <a:t>");</a:t>
            </a:r>
          </a:p>
        </p:txBody>
      </p:sp>
      <p:sp>
        <p:nvSpPr>
          <p:cNvPr id="5" name="Rectangle 4"/>
          <p:cNvSpPr/>
          <p:nvPr/>
        </p:nvSpPr>
        <p:spPr>
          <a:xfrm>
            <a:off x="486929" y="1454579"/>
            <a:ext cx="7058343" cy="116955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altLang="en-US" sz="1400" err="1">
                <a:latin typeface="Courier New"/>
                <a:cs typeface="Courier New"/>
              </a:rPr>
              <a:t>mtsFunctionRead</a:t>
            </a:r>
            <a:r>
              <a:rPr lang="en-US" altLang="en-US" sz="1400">
                <a:latin typeface="Courier New"/>
                <a:cs typeface="Courier New"/>
              </a:rPr>
              <a:t> </a:t>
            </a:r>
            <a:r>
              <a:rPr lang="en-US" altLang="en-US" sz="1400" err="1">
                <a:latin typeface="Courier New"/>
                <a:cs typeface="Courier New"/>
              </a:rPr>
              <a:t>measured_js</a:t>
            </a:r>
            <a:r>
              <a:rPr lang="en-US" altLang="en-US" sz="1400">
                <a:latin typeface="Courier New"/>
                <a:cs typeface="Courier New"/>
              </a:rPr>
              <a:t>; // measured joint state</a:t>
            </a:r>
          </a:p>
          <a:p>
            <a:r>
              <a:rPr lang="en-US" altLang="en-US" sz="1400" err="1">
                <a:latin typeface="Courier New"/>
                <a:cs typeface="Courier New"/>
              </a:rPr>
              <a:t>mtsFunctionVoid</a:t>
            </a:r>
            <a:r>
              <a:rPr lang="en-US" altLang="en-US" sz="1400">
                <a:latin typeface="Courier New"/>
                <a:cs typeface="Courier New"/>
              </a:rPr>
              <a:t> </a:t>
            </a:r>
            <a:r>
              <a:rPr lang="en-US" altLang="en-US" sz="1400" err="1">
                <a:latin typeface="Courier New"/>
                <a:cs typeface="Courier New"/>
              </a:rPr>
              <a:t>enable_motor_power</a:t>
            </a:r>
            <a:r>
              <a:rPr lang="en-US" altLang="en-US" sz="1400">
                <a:latin typeface="Courier New"/>
                <a:cs typeface="Courier New"/>
              </a:rPr>
              <a:t>;</a:t>
            </a:r>
            <a:endParaRPr lang="en-US"/>
          </a:p>
          <a:p>
            <a:r>
              <a:rPr lang="en-US" altLang="en-US" sz="1400" err="1">
                <a:latin typeface="Courier New"/>
                <a:cs typeface="Courier New"/>
              </a:rPr>
              <a:t>mtsInterfaceRequired</a:t>
            </a:r>
            <a:r>
              <a:rPr lang="en-US" altLang="en-US" sz="1400">
                <a:latin typeface="Courier New"/>
                <a:cs typeface="Courier New"/>
              </a:rPr>
              <a:t> *required = </a:t>
            </a:r>
            <a:r>
              <a:rPr lang="en-US" altLang="en-US" sz="1400" err="1">
                <a:latin typeface="Courier New"/>
                <a:cs typeface="Courier New"/>
              </a:rPr>
              <a:t>AddInterfaceRequired</a:t>
            </a:r>
            <a:r>
              <a:rPr lang="en-US" altLang="en-US" sz="1400">
                <a:latin typeface="Courier New"/>
                <a:cs typeface="Courier New"/>
              </a:rPr>
              <a:t>(“robot”);</a:t>
            </a:r>
          </a:p>
          <a:p>
            <a:r>
              <a:rPr lang="en-US" altLang="en-US" sz="1400">
                <a:latin typeface="Courier New"/>
                <a:cs typeface="Courier New"/>
              </a:rPr>
              <a:t>required-&gt;</a:t>
            </a:r>
            <a:r>
              <a:rPr lang="en-US" altLang="en-US" sz="1400" err="1">
                <a:latin typeface="Courier New"/>
                <a:cs typeface="Courier New"/>
              </a:rPr>
              <a:t>AddFunction</a:t>
            </a:r>
            <a:r>
              <a:rPr lang="en-US" altLang="en-US" sz="1400">
                <a:latin typeface="Courier New"/>
                <a:cs typeface="Courier New"/>
              </a:rPr>
              <a:t>(“</a:t>
            </a:r>
            <a:r>
              <a:rPr lang="en-US" altLang="en-US" sz="1400" err="1">
                <a:latin typeface="Courier New"/>
                <a:cs typeface="Courier New"/>
              </a:rPr>
              <a:t>measured_js</a:t>
            </a:r>
            <a:r>
              <a:rPr lang="en-US" altLang="en-US" sz="1400">
                <a:latin typeface="Courier New"/>
                <a:cs typeface="Courier New"/>
              </a:rPr>
              <a:t>”, </a:t>
            </a:r>
            <a:r>
              <a:rPr lang="en-US" altLang="en-US" sz="1400" err="1">
                <a:latin typeface="Courier New"/>
                <a:cs typeface="Courier New"/>
              </a:rPr>
              <a:t>measured_js</a:t>
            </a:r>
            <a:r>
              <a:rPr lang="en-US" altLang="en-US" sz="1400">
                <a:latin typeface="Courier New"/>
                <a:cs typeface="Courier New"/>
              </a:rPr>
              <a:t>);</a:t>
            </a:r>
          </a:p>
          <a:p>
            <a:r>
              <a:rPr lang="en-US" altLang="en-US" sz="1400">
                <a:latin typeface="Courier New"/>
                <a:cs typeface="Courier New"/>
              </a:rPr>
              <a:t>required-&gt;</a:t>
            </a:r>
            <a:r>
              <a:rPr lang="en-US" altLang="en-US" sz="1400" err="1">
                <a:latin typeface="Courier New"/>
                <a:cs typeface="Courier New"/>
              </a:rPr>
              <a:t>AddFunction</a:t>
            </a:r>
            <a:r>
              <a:rPr lang="en-US" altLang="en-US" sz="1400">
                <a:latin typeface="Courier New"/>
                <a:cs typeface="Courier New"/>
              </a:rPr>
              <a:t>(“</a:t>
            </a:r>
            <a:r>
              <a:rPr lang="en-US" altLang="en-US" sz="1400" err="1">
                <a:latin typeface="Courier New"/>
                <a:ea typeface="+mn-lt"/>
                <a:cs typeface="Courier New"/>
              </a:rPr>
              <a:t>enable_motor_power</a:t>
            </a:r>
            <a:r>
              <a:rPr lang="en-US" altLang="en-US" sz="1400">
                <a:latin typeface="Courier New"/>
                <a:cs typeface="Courier New"/>
              </a:rPr>
              <a:t>”, </a:t>
            </a:r>
            <a:r>
              <a:rPr lang="en-US" altLang="en-US" sz="1400" err="1">
                <a:latin typeface="Courier New"/>
                <a:cs typeface="Courier New"/>
              </a:rPr>
              <a:t>enable_motor_power</a:t>
            </a:r>
            <a:r>
              <a:rPr lang="en-US" altLang="en-US" sz="140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851317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Command Pattern Implementation</a:t>
            </a:r>
            <a:endParaRPr lang="en-US"/>
          </a:p>
        </p:txBody>
      </p:sp>
      <p:sp>
        <p:nvSpPr>
          <p:cNvPr id="942" name="Google Shape;942;p56"/>
          <p:cNvSpPr txBox="1"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ym typeface="Arial"/>
              </a:rPr>
              <a:t>Command objects are strongly typed:</a:t>
            </a:r>
            <a:endParaRPr lang="en-US"/>
          </a:p>
          <a:p>
            <a:pPr lvl="1"/>
            <a:r>
              <a:rPr lang="en-US">
                <a:sym typeface="Arial"/>
              </a:rPr>
              <a:t>Void, Read, Write, </a:t>
            </a:r>
            <a:r>
              <a:rPr lang="en-US" err="1">
                <a:sym typeface="Arial"/>
              </a:rPr>
              <a:t>QualifiedRead</a:t>
            </a:r>
            <a:r>
              <a:rPr lang="en-US">
                <a:sym typeface="Arial"/>
              </a:rPr>
              <a:t> (Conversion)</a:t>
            </a:r>
            <a:endParaRPr lang="en-US"/>
          </a:p>
          <a:p>
            <a:r>
              <a:rPr lang="en-US">
                <a:sym typeface="Arial"/>
              </a:rPr>
              <a:t>Command names and actual parameter types should be standardized for dynamic reconfiguration (plug and play)</a:t>
            </a:r>
            <a:endParaRPr lang="en-US">
              <a:cs typeface="Calibri"/>
            </a:endParaRPr>
          </a:p>
          <a:p>
            <a:pPr lvl="1"/>
            <a:r>
              <a:rPr lang="en-US">
                <a:sym typeface="Arial"/>
              </a:rPr>
              <a:t>Collaborative Robotics </a:t>
            </a:r>
            <a:r>
              <a:rPr lang="en-US" err="1">
                <a:sym typeface="Arial"/>
              </a:rPr>
              <a:t>ToolKit</a:t>
            </a:r>
            <a:r>
              <a:rPr lang="en-US">
                <a:sym typeface="Arial"/>
              </a:rPr>
              <a:t> (CRTK) – more soon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022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Events</a:t>
            </a:r>
            <a:endParaRPr lang="en-US"/>
          </a:p>
        </p:txBody>
      </p:sp>
      <p:sp>
        <p:nvSpPr>
          <p:cNvPr id="949" name="Google Shape;949;p57"/>
          <p:cNvSpPr/>
          <p:nvPr/>
        </p:nvSpPr>
        <p:spPr>
          <a:xfrm>
            <a:off x="8839200" y="2286000"/>
            <a:ext cx="1498600" cy="2819400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/>
          </a:p>
        </p:txBody>
      </p:sp>
      <p:sp>
        <p:nvSpPr>
          <p:cNvPr id="950" name="Google Shape;950;p57"/>
          <p:cNvSpPr txBox="1"/>
          <p:nvPr/>
        </p:nvSpPr>
        <p:spPr>
          <a:xfrm rot="5400000">
            <a:off x="6282532" y="2375694"/>
            <a:ext cx="2667000" cy="264001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Provided Interface</a:t>
            </a:r>
            <a:endParaRPr/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57"/>
          <p:cNvSpPr/>
          <p:nvPr/>
        </p:nvSpPr>
        <p:spPr>
          <a:xfrm>
            <a:off x="2057400" y="2286000"/>
            <a:ext cx="1498600" cy="2819400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endParaRPr/>
          </a:p>
        </p:txBody>
      </p:sp>
      <p:sp>
        <p:nvSpPr>
          <p:cNvPr id="952" name="Google Shape;952;p57"/>
          <p:cNvSpPr txBox="1"/>
          <p:nvPr/>
        </p:nvSpPr>
        <p:spPr>
          <a:xfrm rot="5400000">
            <a:off x="3201298" y="2480574"/>
            <a:ext cx="2667000" cy="243025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700"/>
              </a:spcBef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Required Interface</a:t>
            </a:r>
            <a:endParaRPr/>
          </a:p>
        </p:txBody>
      </p:sp>
      <p:sp>
        <p:nvSpPr>
          <p:cNvPr id="953" name="Google Shape;953;p57"/>
          <p:cNvSpPr txBox="1"/>
          <p:nvPr/>
        </p:nvSpPr>
        <p:spPr>
          <a:xfrm>
            <a:off x="6461126" y="2481264"/>
            <a:ext cx="1997075" cy="6508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name 1</a:t>
            </a:r>
            <a:endParaRPr/>
          </a:p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Trigger command</a:t>
            </a:r>
            <a:endParaRPr/>
          </a:p>
        </p:txBody>
      </p:sp>
      <p:cxnSp>
        <p:nvCxnSpPr>
          <p:cNvPr id="954" name="Google Shape;954;p57"/>
          <p:cNvCxnSpPr/>
          <p:nvPr/>
        </p:nvCxnSpPr>
        <p:spPr>
          <a:xfrm rot="10800000">
            <a:off x="5630862" y="2757488"/>
            <a:ext cx="84613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5" name="Google Shape;955;p57"/>
          <p:cNvSpPr txBox="1"/>
          <p:nvPr/>
        </p:nvSpPr>
        <p:spPr>
          <a:xfrm>
            <a:off x="3810001" y="2438401"/>
            <a:ext cx="1820863" cy="6508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handler A</a:t>
            </a:r>
            <a:endParaRPr/>
          </a:p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(command)</a:t>
            </a:r>
            <a:endParaRPr/>
          </a:p>
        </p:txBody>
      </p:sp>
      <p:sp>
        <p:nvSpPr>
          <p:cNvPr id="956" name="Google Shape;956;p57"/>
          <p:cNvSpPr txBox="1"/>
          <p:nvPr/>
        </p:nvSpPr>
        <p:spPr>
          <a:xfrm>
            <a:off x="6461126" y="3962401"/>
            <a:ext cx="1997075" cy="6508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name 3</a:t>
            </a:r>
            <a:endParaRPr/>
          </a:p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Trigger command</a:t>
            </a:r>
            <a:endParaRPr/>
          </a:p>
        </p:txBody>
      </p:sp>
      <p:sp>
        <p:nvSpPr>
          <p:cNvPr id="957" name="Google Shape;957;p57"/>
          <p:cNvSpPr txBox="1"/>
          <p:nvPr/>
        </p:nvSpPr>
        <p:spPr>
          <a:xfrm>
            <a:off x="6461126" y="3221039"/>
            <a:ext cx="1997075" cy="6508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name 2</a:t>
            </a:r>
            <a:endParaRPr/>
          </a:p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Trigger command</a:t>
            </a:r>
            <a:endParaRPr/>
          </a:p>
        </p:txBody>
      </p:sp>
      <p:cxnSp>
        <p:nvCxnSpPr>
          <p:cNvPr id="958" name="Google Shape;958;p57"/>
          <p:cNvCxnSpPr/>
          <p:nvPr/>
        </p:nvCxnSpPr>
        <p:spPr>
          <a:xfrm flipH="1">
            <a:off x="5630862" y="3546474"/>
            <a:ext cx="830262" cy="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9" name="Google Shape;959;p57"/>
          <p:cNvSpPr txBox="1"/>
          <p:nvPr/>
        </p:nvSpPr>
        <p:spPr>
          <a:xfrm>
            <a:off x="3810001" y="3200401"/>
            <a:ext cx="1820863" cy="6508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handler B</a:t>
            </a:r>
            <a:endParaRPr/>
          </a:p>
          <a:p>
            <a:pPr algn="just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(command)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0772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B8EA-25DD-49D9-972D-50DB1317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Standardization for plug &amp; play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1D83F-9DD3-44B0-BB65-EF694370A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617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cs typeface="Calibri"/>
              </a:rPr>
              <a:t>Standardized names and payloads (I.e. command signature)</a:t>
            </a:r>
            <a:endParaRPr lang="en-US"/>
          </a:p>
          <a:p>
            <a:r>
              <a:rPr lang="en-US">
                <a:cs typeface="Calibri"/>
              </a:rPr>
              <a:t>In practice, APIs tend to grow organically</a:t>
            </a:r>
          </a:p>
          <a:p>
            <a:r>
              <a:rPr lang="en-US" err="1">
                <a:cs typeface="Calibri"/>
              </a:rPr>
              <a:t>dVRK</a:t>
            </a:r>
            <a:r>
              <a:rPr lang="en-US">
                <a:cs typeface="Calibri"/>
              </a:rPr>
              <a:t> example: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98A72F-6DA9-4BA0-BC24-727D0C416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56166"/>
              </p:ext>
            </p:extLst>
          </p:nvPr>
        </p:nvGraphicFramePr>
        <p:xfrm>
          <a:off x="1302327" y="3103417"/>
          <a:ext cx="9632944" cy="3449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218">
                  <a:extLst>
                    <a:ext uri="{9D8B030D-6E8A-4147-A177-3AD203B41FA5}">
                      <a16:colId xmlns:a16="http://schemas.microsoft.com/office/drawing/2014/main" val="2615522087"/>
                    </a:ext>
                  </a:extLst>
                </a:gridCol>
                <a:gridCol w="2618508">
                  <a:extLst>
                    <a:ext uri="{9D8B030D-6E8A-4147-A177-3AD203B41FA5}">
                      <a16:colId xmlns:a16="http://schemas.microsoft.com/office/drawing/2014/main" val="2110402841"/>
                    </a:ext>
                  </a:extLst>
                </a:gridCol>
                <a:gridCol w="2141677">
                  <a:extLst>
                    <a:ext uri="{9D8B030D-6E8A-4147-A177-3AD203B41FA5}">
                      <a16:colId xmlns:a16="http://schemas.microsoft.com/office/drawing/2014/main" val="2513470039"/>
                    </a:ext>
                  </a:extLst>
                </a:gridCol>
                <a:gridCol w="2074541">
                  <a:extLst>
                    <a:ext uri="{9D8B030D-6E8A-4147-A177-3AD203B41FA5}">
                      <a16:colId xmlns:a16="http://schemas.microsoft.com/office/drawing/2014/main" val="4283862788"/>
                    </a:ext>
                  </a:extLst>
                </a:gridCol>
              </a:tblGrid>
              <a:tr h="610947"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C++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ROS topic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Python Client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Matlab Client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503697575"/>
                  </a:ext>
                </a:extLst>
              </a:tr>
              <a:tr h="649131"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GetPositionCartesian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position_cartesian_current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get_current_position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position_current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4171976767"/>
                  </a:ext>
                </a:extLst>
              </a:tr>
              <a:tr h="649131"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GetPositionCartesianDesired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position_cartesian_desired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get_desired_position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position_desired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3622014677"/>
                  </a:ext>
                </a:extLst>
              </a:tr>
              <a:tr h="890964"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SetPositionCartesian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set_position_cartesian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move</a:t>
                      </a:r>
                    </a:p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(interpolate = False)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move</a:t>
                      </a:r>
                    </a:p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(interpolate = False)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2333708594"/>
                  </a:ext>
                </a:extLst>
              </a:tr>
              <a:tr h="649131"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SetPositionGoalCartesian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set_position_goal_cartesian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move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move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3654166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259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C9A8E-D7BA-4E70-B9DB-514B6F15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>
                <a:cs typeface="Calibri Light"/>
              </a:rPr>
              <a:t>Collaborative Robotics Toolkit (CRTK)</a:t>
            </a:r>
            <a:r>
              <a:rPr lang="en-US">
                <a:ea typeface="+mj-lt"/>
                <a:cs typeface="+mj-lt"/>
              </a:rPr>
              <a:t/>
            </a:r>
            <a:br>
              <a:rPr lang="en-US">
                <a:ea typeface="+mj-lt"/>
                <a:cs typeface="+mj-lt"/>
              </a:rPr>
            </a:br>
            <a:r>
              <a:rPr lang="en-US" sz="2800">
                <a:ea typeface="+mj-lt"/>
                <a:cs typeface="+mj-lt"/>
                <a:hlinkClick r:id="rId2"/>
              </a:rPr>
              <a:t>https://collaborative-robotics.github.io</a:t>
            </a:r>
            <a:r>
              <a:rPr lang="en-US" sz="2800">
                <a:ea typeface="+mj-lt"/>
                <a:cs typeface="+mj-lt"/>
              </a:rPr>
              <a:t> - JHU, UW and WPI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B658-7862-459F-9183-3EFA73C902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Operating State Commands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495639-94FA-4B21-9451-4E45404F80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Motion Commands</a:t>
            </a:r>
          </a:p>
        </p:txBody>
      </p:sp>
      <p:pic>
        <p:nvPicPr>
          <p:cNvPr id="4" name="Picture 4" descr="A picture containing text, calculator, electronics, screenshot&#10;&#10;Description automatically generated">
            <a:extLst>
              <a:ext uri="{FF2B5EF4-FFF2-40B4-BE49-F238E27FC236}">
                <a16:creationId xmlns:a16="http://schemas.microsoft.com/office/drawing/2014/main" id="{B110ED4D-F432-4EBF-91A8-2686EA45C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687" y="2348713"/>
            <a:ext cx="5119254" cy="4041176"/>
          </a:xfrm>
          <a:prstGeom prst="rect">
            <a:avLst/>
          </a:prstGeom>
        </p:spPr>
      </p:pic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2962378E-7E11-470A-AC51-4B70C5C3E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87" y="2404513"/>
            <a:ext cx="4971974" cy="34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73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Documentation for </a:t>
            </a:r>
            <a:r>
              <a:rPr lang="en-US" err="1">
                <a:sym typeface="Arial"/>
              </a:rPr>
              <a:t>cisstMultiTask</a:t>
            </a:r>
            <a:endParaRPr lang="en-US" err="1">
              <a:cs typeface="Calibri Light"/>
            </a:endParaRPr>
          </a:p>
        </p:txBody>
      </p:sp>
      <p:sp>
        <p:nvSpPr>
          <p:cNvPr id="965" name="Google Shape;965;p58"/>
          <p:cNvSpPr txBox="1"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 panose="020F0502020204030204"/>
              </a:rPr>
              <a:t>GitHub:</a:t>
            </a:r>
            <a:br>
              <a:rPr lang="en-US">
                <a:cs typeface="Calibri" panose="020F0502020204030204"/>
              </a:rPr>
            </a:br>
            <a:r>
              <a:rPr lang="en-US">
                <a:ea typeface="+mn-lt"/>
                <a:cs typeface="+mn-lt"/>
                <a:hlinkClick r:id="rId3"/>
              </a:rPr>
              <a:t>https://github.com/jhu-cisst/cisst/wiki</a:t>
            </a: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Concepts:</a:t>
            </a:r>
            <a:br>
              <a:rPr lang="en-US">
                <a:cs typeface="Calibri" panose="020F0502020204030204"/>
              </a:rPr>
            </a:br>
            <a:r>
              <a:rPr lang="en-US">
                <a:ea typeface="+mn-lt"/>
                <a:cs typeface="+mn-lt"/>
                <a:hlinkClick r:id="rId4"/>
              </a:rPr>
              <a:t>https://github.com/jhu-cisst/cisst/wiki/cisstMultiTask-concepts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 panose="020F0502020204030204"/>
              </a:rPr>
              <a:t>Tutorial:</a:t>
            </a:r>
            <a:br>
              <a:rPr lang="en-US">
                <a:cs typeface="Calibri" panose="020F0502020204030204"/>
              </a:rPr>
            </a:br>
            <a:r>
              <a:rPr lang="en-US">
                <a:ea typeface="+mn-lt"/>
                <a:cs typeface="+mn-lt"/>
                <a:hlinkClick r:id="rId5"/>
              </a:rPr>
              <a:t>https://github.com/jhu-cisst/cisst/wiki/cisstMultiTask-tutorial</a:t>
            </a:r>
            <a:endParaRPr lang="en-US">
              <a:ea typeface="+mn-lt"/>
              <a:cs typeface="+mn-lt"/>
            </a:endParaRPr>
          </a:p>
          <a:p>
            <a:r>
              <a:rPr lang="en-US" err="1">
                <a:cs typeface="Calibri" panose="020F0502020204030204"/>
              </a:rPr>
              <a:t>Doxygen</a:t>
            </a:r>
            <a:r>
              <a:rPr lang="en-US">
                <a:cs typeface="Calibri" panose="020F0502020204030204"/>
              </a:rPr>
              <a:t>:</a:t>
            </a:r>
            <a:br>
              <a:rPr lang="en-US">
                <a:cs typeface="Calibri" panose="020F0502020204030204"/>
              </a:rPr>
            </a:br>
            <a:r>
              <a:rPr lang="en-US">
                <a:ea typeface="+mn-lt"/>
                <a:cs typeface="+mn-lt"/>
                <a:hlinkClick r:id="rId6"/>
              </a:rPr>
              <a:t>http://jhu-cisst.github.io/cisst-saw-doxygen/html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/>
            </a:r>
            <a:br>
              <a:rPr lang="en-US">
                <a:cs typeface="Calibri" panose="020F0502020204030204"/>
              </a:rPr>
            </a:b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3350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06600"/>
          </a:xfrm>
        </p:spPr>
        <p:txBody>
          <a:bodyPr/>
          <a:lstStyle/>
          <a:p>
            <a:r>
              <a:rPr lang="en-US"/>
              <a:t>Software Infrastructure Review (Continued)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Anton </a:t>
            </a:r>
            <a:r>
              <a:rPr lang="en-US" err="1"/>
              <a:t>Deguet</a:t>
            </a:r>
            <a:r>
              <a:rPr lang="en-US"/>
              <a:t>, Peter </a:t>
            </a:r>
            <a:r>
              <a:rPr lang="en-US" err="1"/>
              <a:t>Kazanzides</a:t>
            </a:r>
            <a:r>
              <a:rPr lang="en-US"/>
              <a:t>, Russell Taylor</a:t>
            </a:r>
          </a:p>
          <a:p>
            <a:r>
              <a:rPr lang="en-US"/>
              <a:t>Sept. 27, 2021</a:t>
            </a:r>
          </a:p>
        </p:txBody>
      </p:sp>
      <p:pic>
        <p:nvPicPr>
          <p:cNvPr id="4" name="Google Shape;77;p17" descr="whiting.logo.small.vertical.blue.jpg"/>
          <p:cNvPicPr preferRelativeResize="0"/>
          <p:nvPr/>
        </p:nvPicPr>
        <p:blipFill rotWithShape="1">
          <a:blip r:embed="rId2">
            <a:alphaModFix/>
          </a:blip>
          <a:srcRect l="12507" t="13482" r="14830" b="17613"/>
          <a:stretch/>
        </p:blipFill>
        <p:spPr>
          <a:xfrm>
            <a:off x="285754" y="4757107"/>
            <a:ext cx="2238371" cy="150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6;p17" descr="LCSR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3881" y="5097152"/>
            <a:ext cx="2612549" cy="116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ERC-NewLogo-Xp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5038101"/>
            <a:ext cx="10858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53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6D62-BF46-AD41-895E-840F6035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Previously on…  </a:t>
            </a:r>
            <a:r>
              <a:rPr lang="en-US" err="1"/>
              <a:t>cisstMultiTask</a:t>
            </a:r>
            <a:r>
              <a:rPr lang="en-US"/>
              <a:t> components</a:t>
            </a:r>
          </a:p>
        </p:txBody>
      </p:sp>
      <p:sp>
        <p:nvSpPr>
          <p:cNvPr id="4" name="Rectangle 113">
            <a:extLst>
              <a:ext uri="{FF2B5EF4-FFF2-40B4-BE49-F238E27FC236}">
                <a16:creationId xmlns:a16="http://schemas.microsoft.com/office/drawing/2014/main" id="{86645D60-9794-7F4E-B1B4-D12309739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684" y="1984369"/>
            <a:ext cx="4848225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>
                <a:latin typeface="Consolas" pitchFamily="49" charset="0"/>
              </a:rPr>
              <a:t>&lt;&lt;component&gt;&gt;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nsolas" pitchFamily="49" charset="0"/>
              </a:rPr>
              <a:t>mtsComponent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551A9A88-945A-9E4F-97AB-269B450E1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109" y="2517769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C17292-3B3E-0347-B2F1-6BBE325F6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29097"/>
              </p:ext>
            </p:extLst>
          </p:nvPr>
        </p:nvGraphicFramePr>
        <p:xfrm>
          <a:off x="5313109" y="3021007"/>
          <a:ext cx="1042990" cy="669926"/>
        </p:xfrm>
        <a:graphic>
          <a:graphicData uri="http://schemas.openxmlformats.org/drawingml/2006/table">
            <a:tbl>
              <a:tblPr/>
              <a:tblGrid>
                <a:gridCol w="208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8" marR="9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26">
            <a:extLst>
              <a:ext uri="{FF2B5EF4-FFF2-40B4-BE49-F238E27FC236}">
                <a16:creationId xmlns:a16="http://schemas.microsoft.com/office/drawing/2014/main" id="{1B2A2F83-3E75-6840-A6DD-407DDBBB4D85}"/>
              </a:ext>
            </a:extLst>
          </p:cNvPr>
          <p:cNvGrpSpPr>
            <a:grpSpLocks/>
          </p:cNvGrpSpPr>
          <p:nvPr/>
        </p:nvGrpSpPr>
        <p:grpSpPr bwMode="auto">
          <a:xfrm>
            <a:off x="7751509" y="2136769"/>
            <a:ext cx="247650" cy="304800"/>
            <a:chOff x="6015038" y="683419"/>
            <a:chExt cx="247651" cy="304800"/>
          </a:xfrm>
        </p:grpSpPr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9CA29444-4120-2249-8BB8-B2B5AFF92F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016627" y="742156"/>
              <a:ext cx="304800" cy="18732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500" b="0">
                <a:solidFill>
                  <a:srgbClr val="FFFF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2B5F50-1DA8-7F4A-BB96-2BFB1C572D65}"/>
                </a:ext>
              </a:extLst>
            </p:cNvPr>
            <p:cNvSpPr/>
            <p:nvPr/>
          </p:nvSpPr>
          <p:spPr>
            <a:xfrm>
              <a:off x="6016626" y="735807"/>
              <a:ext cx="152401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1083C2-9768-B743-BE3F-67B8F4763470}"/>
                </a:ext>
              </a:extLst>
            </p:cNvPr>
            <p:cNvSpPr/>
            <p:nvPr/>
          </p:nvSpPr>
          <p:spPr>
            <a:xfrm>
              <a:off x="6015038" y="854869"/>
              <a:ext cx="152401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11" name="TextBox 39">
            <a:extLst>
              <a:ext uri="{FF2B5EF4-FFF2-40B4-BE49-F238E27FC236}">
                <a16:creationId xmlns:a16="http://schemas.microsoft.com/office/drawing/2014/main" id="{3736B877-97F6-CB4D-AC78-B31B9E9D9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509" y="2546344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Interfaces</a:t>
            </a:r>
          </a:p>
        </p:txBody>
      </p:sp>
      <p:grpSp>
        <p:nvGrpSpPr>
          <p:cNvPr id="14" name="Group 47">
            <a:extLst>
              <a:ext uri="{FF2B5EF4-FFF2-40B4-BE49-F238E27FC236}">
                <a16:creationId xmlns:a16="http://schemas.microsoft.com/office/drawing/2014/main" id="{5ADFB6B8-942D-A742-893E-8E47FF5FB4C8}"/>
              </a:ext>
            </a:extLst>
          </p:cNvPr>
          <p:cNvGrpSpPr/>
          <p:nvPr/>
        </p:nvGrpSpPr>
        <p:grpSpPr>
          <a:xfrm flipH="1">
            <a:off x="2798509" y="3102533"/>
            <a:ext cx="492558" cy="228518"/>
            <a:chOff x="2787650" y="3533775"/>
            <a:chExt cx="492125" cy="228600"/>
          </a:xfrm>
          <a:solidFill>
            <a:srgbClr val="C00000"/>
          </a:solidFill>
        </p:grpSpPr>
        <p:sp>
          <p:nvSpPr>
            <p:cNvPr id="15" name="Oval 120">
              <a:extLst>
                <a:ext uri="{FF2B5EF4-FFF2-40B4-BE49-F238E27FC236}">
                  <a16:creationId xmlns:a16="http://schemas.microsoft.com/office/drawing/2014/main" id="{F99B95F0-41B9-654E-A260-5A77986D1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175" y="3533775"/>
              <a:ext cx="228600" cy="2286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j-lt"/>
                <a:cs typeface="Consolas" pitchFamily="49" charset="0"/>
              </a:endParaRPr>
            </a:p>
          </p:txBody>
        </p:sp>
        <p:sp>
          <p:nvSpPr>
            <p:cNvPr id="16" name="Line 125">
              <a:extLst>
                <a:ext uri="{FF2B5EF4-FFF2-40B4-BE49-F238E27FC236}">
                  <a16:creationId xmlns:a16="http://schemas.microsoft.com/office/drawing/2014/main" id="{BE8FC42C-A247-FF40-8557-69017F545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7650" y="3644900"/>
              <a:ext cx="2667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j-lt"/>
                <a:cs typeface="Consolas" pitchFamily="49" charset="0"/>
              </a:endParaRPr>
            </a:p>
          </p:txBody>
        </p:sp>
      </p:grpSp>
      <p:grpSp>
        <p:nvGrpSpPr>
          <p:cNvPr id="17" name="Group 32">
            <a:extLst>
              <a:ext uri="{FF2B5EF4-FFF2-40B4-BE49-F238E27FC236}">
                <a16:creationId xmlns:a16="http://schemas.microsoft.com/office/drawing/2014/main" id="{13371EF8-718D-EB45-BEC5-3BB378A32DBE}"/>
              </a:ext>
            </a:extLst>
          </p:cNvPr>
          <p:cNvGrpSpPr>
            <a:grpSpLocks/>
          </p:cNvGrpSpPr>
          <p:nvPr/>
        </p:nvGrpSpPr>
        <p:grpSpPr bwMode="auto">
          <a:xfrm>
            <a:off x="3255709" y="2746369"/>
            <a:ext cx="1447800" cy="1193800"/>
            <a:chOff x="2438400" y="2209800"/>
            <a:chExt cx="1447800" cy="1193800"/>
          </a:xfrm>
        </p:grpSpPr>
        <p:sp>
          <p:nvSpPr>
            <p:cNvPr id="18" name="TextBox 55">
              <a:extLst>
                <a:ext uri="{FF2B5EF4-FFF2-40B4-BE49-F238E27FC236}">
                  <a16:creationId xmlns:a16="http://schemas.microsoft.com/office/drawing/2014/main" id="{C04AA4C8-230C-694C-AA66-2BB1625FE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2209800"/>
              <a:ext cx="1447800" cy="1193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0">
                <a:latin typeface="Consolas" panose="020B0609020204030204" pitchFamily="49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25AF60-8F74-FF41-B70E-AB53EB306E41}"/>
                </a:ext>
              </a:extLst>
            </p:cNvPr>
            <p:cNvSpPr/>
            <p:nvPr/>
          </p:nvSpPr>
          <p:spPr>
            <a:xfrm>
              <a:off x="2590800" y="2336800"/>
              <a:ext cx="11430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>
                  <a:solidFill>
                    <a:srgbClr val="000000"/>
                  </a:solidFill>
                  <a:latin typeface="Consolas" pitchFamily="49" charset="0"/>
                </a:rPr>
                <a:t>Commands</a:t>
              </a:r>
            </a:p>
          </p:txBody>
        </p:sp>
        <p:sp>
          <p:nvSpPr>
            <p:cNvPr id="20" name="Rectangle 57">
              <a:extLst>
                <a:ext uri="{FF2B5EF4-FFF2-40B4-BE49-F238E27FC236}">
                  <a16:creationId xmlns:a16="http://schemas.microsoft.com/office/drawing/2014/main" id="{3EBB75FD-34D8-794B-B4EA-D8A63C026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2794000"/>
              <a:ext cx="1143000" cy="4572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4A452A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Consolas" panose="020B0609020204030204" pitchFamily="49" charset="0"/>
                </a:rPr>
                <a:t>Event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Consolas" panose="020B0609020204030204" pitchFamily="49" charset="0"/>
                </a:rPr>
                <a:t>Generators</a:t>
              </a:r>
            </a:p>
          </p:txBody>
        </p:sp>
      </p:grpSp>
      <p:sp>
        <p:nvSpPr>
          <p:cNvPr id="21" name="TextBox 58">
            <a:extLst>
              <a:ext uri="{FF2B5EF4-FFF2-40B4-BE49-F238E27FC236}">
                <a16:creationId xmlns:a16="http://schemas.microsoft.com/office/drawing/2014/main" id="{75B3A25D-7E9E-CF43-A0F0-CE555C5F1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909" y="3279769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Consolas" panose="020B0609020204030204" pitchFamily="49" charset="0"/>
              </a:rPr>
              <a:t>&lt;1…*&gt;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70F95E93-9593-704E-8630-1BC9ECD8F64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37309" y="3101969"/>
            <a:ext cx="527050" cy="228600"/>
            <a:chOff x="1447800" y="3276599"/>
            <a:chExt cx="526257" cy="228599"/>
          </a:xfrm>
        </p:grpSpPr>
        <p:sp>
          <p:nvSpPr>
            <p:cNvPr id="23" name="AutoShape 117">
              <a:extLst>
                <a:ext uri="{FF2B5EF4-FFF2-40B4-BE49-F238E27FC236}">
                  <a16:creationId xmlns:a16="http://schemas.microsoft.com/office/drawing/2014/main" id="{DA343398-FB88-AB47-BBAD-0651426922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1463480" y="3260919"/>
              <a:ext cx="228599" cy="259958"/>
            </a:xfrm>
            <a:custGeom>
              <a:avLst/>
              <a:gdLst>
                <a:gd name="G0" fmla="+- 7353 0 0"/>
                <a:gd name="G1" fmla="+- 11681568 0 0"/>
                <a:gd name="G2" fmla="+- 0 0 11681568"/>
                <a:gd name="T0" fmla="*/ 0 256 1"/>
                <a:gd name="T1" fmla="*/ 180 256 1"/>
                <a:gd name="G3" fmla="+- 11681568 T0 T1"/>
                <a:gd name="T2" fmla="*/ 0 256 1"/>
                <a:gd name="T3" fmla="*/ 90 256 1"/>
                <a:gd name="G4" fmla="+- 11681568 T2 T3"/>
                <a:gd name="G5" fmla="*/ G4 2 1"/>
                <a:gd name="T4" fmla="*/ 90 256 1"/>
                <a:gd name="T5" fmla="*/ 0 256 1"/>
                <a:gd name="G6" fmla="+- 11681568 T4 T5"/>
                <a:gd name="G7" fmla="*/ G6 2 1"/>
                <a:gd name="G8" fmla="abs 1168156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353"/>
                <a:gd name="G18" fmla="*/ 7353 1 2"/>
                <a:gd name="G19" fmla="+- G18 5400 0"/>
                <a:gd name="G20" fmla="cos G19 11681568"/>
                <a:gd name="G21" fmla="sin G19 11681568"/>
                <a:gd name="G22" fmla="+- G20 10800 0"/>
                <a:gd name="G23" fmla="+- G21 10800 0"/>
                <a:gd name="G24" fmla="+- 10800 0 G20"/>
                <a:gd name="G25" fmla="+- 7353 10800 0"/>
                <a:gd name="G26" fmla="?: G9 G17 G25"/>
                <a:gd name="G27" fmla="?: G9 0 21600"/>
                <a:gd name="G28" fmla="cos 10800 11681568"/>
                <a:gd name="G29" fmla="sin 10800 11681568"/>
                <a:gd name="G30" fmla="sin 7353 11681568"/>
                <a:gd name="G31" fmla="+- G28 10800 0"/>
                <a:gd name="G32" fmla="+- G29 10800 0"/>
                <a:gd name="G33" fmla="+- G30 10800 0"/>
                <a:gd name="G34" fmla="?: G4 0 G31"/>
                <a:gd name="G35" fmla="?: 11681568 G34 0"/>
                <a:gd name="G36" fmla="?: G6 G35 G31"/>
                <a:gd name="G37" fmla="+- 21600 0 G36"/>
                <a:gd name="G38" fmla="?: G4 0 G33"/>
                <a:gd name="G39" fmla="?: 1168156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727 w 21600"/>
                <a:gd name="T15" fmla="*/ 11077 h 21600"/>
                <a:gd name="T16" fmla="*/ 10800 w 21600"/>
                <a:gd name="T17" fmla="*/ 3447 h 21600"/>
                <a:gd name="T18" fmla="*/ 19873 w 21600"/>
                <a:gd name="T19" fmla="*/ 1107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450" y="11024"/>
                  </a:moveTo>
                  <a:cubicBezTo>
                    <a:pt x="3448" y="10950"/>
                    <a:pt x="3447" y="10875"/>
                    <a:pt x="3447" y="10800"/>
                  </a:cubicBezTo>
                  <a:cubicBezTo>
                    <a:pt x="3447" y="6739"/>
                    <a:pt x="6739" y="3447"/>
                    <a:pt x="10800" y="3447"/>
                  </a:cubicBezTo>
                  <a:cubicBezTo>
                    <a:pt x="14860" y="3447"/>
                    <a:pt x="18153" y="6739"/>
                    <a:pt x="18153" y="10800"/>
                  </a:cubicBezTo>
                  <a:cubicBezTo>
                    <a:pt x="18153" y="10875"/>
                    <a:pt x="18151" y="10950"/>
                    <a:pt x="18149" y="11024"/>
                  </a:cubicBezTo>
                  <a:lnTo>
                    <a:pt x="21594" y="11130"/>
                  </a:lnTo>
                  <a:cubicBezTo>
                    <a:pt x="21598" y="11020"/>
                    <a:pt x="21600" y="1091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10"/>
                    <a:pt x="1" y="11020"/>
                    <a:pt x="5" y="1113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j-lt"/>
                <a:cs typeface="Consolas" pitchFamily="49" charset="0"/>
              </a:endParaRPr>
            </a:p>
          </p:txBody>
        </p:sp>
        <p:sp>
          <p:nvSpPr>
            <p:cNvPr id="24" name="Line 118">
              <a:extLst>
                <a:ext uri="{FF2B5EF4-FFF2-40B4-BE49-F238E27FC236}">
                  <a16:creationId xmlns:a16="http://schemas.microsoft.com/office/drawing/2014/main" id="{89D10E6D-6FDA-1E4F-932D-DCA838E4F4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1840908" y="3249812"/>
              <a:ext cx="0" cy="2662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j-lt"/>
                <a:cs typeface="Consolas" pitchFamily="49" charset="0"/>
              </a:endParaRPr>
            </a:p>
          </p:txBody>
        </p:sp>
      </p:grpSp>
      <p:sp>
        <p:nvSpPr>
          <p:cNvPr id="25" name="TextBox 66">
            <a:extLst>
              <a:ext uri="{FF2B5EF4-FFF2-40B4-BE49-F238E27FC236}">
                <a16:creationId xmlns:a16="http://schemas.microsoft.com/office/drawing/2014/main" id="{4E8E5A32-F8DC-0048-A6CD-42B62E4D3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509" y="2746369"/>
            <a:ext cx="1447800" cy="1193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0">
              <a:latin typeface="Consolas" panose="020B06090202040302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A8424E-F9AE-D34E-9DC3-A9DDFA35E25B}"/>
              </a:ext>
            </a:extLst>
          </p:cNvPr>
          <p:cNvSpPr/>
          <p:nvPr/>
        </p:nvSpPr>
        <p:spPr>
          <a:xfrm>
            <a:off x="7141909" y="2873369"/>
            <a:ext cx="1143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Consolas" pitchFamily="49" charset="0"/>
              </a:rPr>
              <a:t>Functions</a:t>
            </a:r>
          </a:p>
        </p:txBody>
      </p:sp>
      <p:sp>
        <p:nvSpPr>
          <p:cNvPr id="27" name="Rectangle 68">
            <a:extLst>
              <a:ext uri="{FF2B5EF4-FFF2-40B4-BE49-F238E27FC236}">
                <a16:creationId xmlns:a16="http://schemas.microsoft.com/office/drawing/2014/main" id="{66516B8B-30FD-A44D-852A-64C7DAFEA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909" y="3330569"/>
            <a:ext cx="11430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4A452A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Event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Consolas" panose="020B0609020204030204" pitchFamily="49" charset="0"/>
              </a:rPr>
              <a:t>Handlers</a:t>
            </a:r>
          </a:p>
        </p:txBody>
      </p:sp>
      <p:sp>
        <p:nvSpPr>
          <p:cNvPr id="28" name="TextBox 69">
            <a:extLst>
              <a:ext uri="{FF2B5EF4-FFF2-40B4-BE49-F238E27FC236}">
                <a16:creationId xmlns:a16="http://schemas.microsoft.com/office/drawing/2014/main" id="{E2CD1BFB-BAF8-B149-AF45-7B55C539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309" y="3279769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Consolas" panose="020B0609020204030204" pitchFamily="49" charset="0"/>
              </a:rPr>
              <a:t>&lt;0…*&gt;</a:t>
            </a:r>
          </a:p>
        </p:txBody>
      </p:sp>
      <p:sp>
        <p:nvSpPr>
          <p:cNvPr id="31" name="TextBox 73">
            <a:extLst>
              <a:ext uri="{FF2B5EF4-FFF2-40B4-BE49-F238E27FC236}">
                <a16:creationId xmlns:a16="http://schemas.microsoft.com/office/drawing/2014/main" id="{4E43C1DB-C0F6-814B-9BF4-2AC0EFD56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584" y="2670169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State tables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7E6725-2CC1-354F-B685-B90C49E688EE}"/>
              </a:ext>
            </a:extLst>
          </p:cNvPr>
          <p:cNvGrpSpPr>
            <a:grpSpLocks/>
          </p:cNvGrpSpPr>
          <p:nvPr/>
        </p:nvGrpSpPr>
        <p:grpSpPr bwMode="auto">
          <a:xfrm>
            <a:off x="5227384" y="4165594"/>
            <a:ext cx="1219200" cy="1295400"/>
            <a:chOff x="685800" y="990600"/>
            <a:chExt cx="3657600" cy="5486400"/>
          </a:xfrm>
        </p:grpSpPr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id="{E1078CB9-A7B0-2A4E-AEF1-8B68EDBC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19812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645318D1-FC8F-F94B-9DB3-9CE90B1AE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9812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F340192F-EC24-DE4A-BD01-16D3B8F9D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3716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2" name="Rectangle 24">
              <a:extLst>
                <a:ext uri="{FF2B5EF4-FFF2-40B4-BE49-F238E27FC236}">
                  <a16:creationId xmlns:a16="http://schemas.microsoft.com/office/drawing/2014/main" id="{EFFA2EA7-B3A6-2149-85BD-EECECAF22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13716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035CEF87-A0E5-3A42-8DBB-7F383AF25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23622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4" name="Rectangle 26">
              <a:extLst>
                <a:ext uri="{FF2B5EF4-FFF2-40B4-BE49-F238E27FC236}">
                  <a16:creationId xmlns:a16="http://schemas.microsoft.com/office/drawing/2014/main" id="{ACA426C0-6307-894E-BB19-EFF6F78D2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23622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B79FCE71-9B70-8642-AAA4-6C6B90411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0386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899F7238-3A99-E447-A3BD-623498EF3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44196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088BBE39-1CBC-2541-BFCD-99FEBA5A2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4196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8" name="Rectangle 30">
              <a:extLst>
                <a:ext uri="{FF2B5EF4-FFF2-40B4-BE49-F238E27FC236}">
                  <a16:creationId xmlns:a16="http://schemas.microsoft.com/office/drawing/2014/main" id="{9241545F-6F0D-FA41-ADC3-FF92D3A34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40386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A7CAC783-3E0E-3943-B21E-E6DDAC7F6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60198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F81DBAB7-FCCE-C947-A680-2F4BE21EA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6019800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</a:endParaRPr>
            </a:p>
          </p:txBody>
        </p:sp>
        <p:cxnSp>
          <p:nvCxnSpPr>
            <p:cNvPr id="51" name="AutoShape 34">
              <a:extLst>
                <a:ext uri="{FF2B5EF4-FFF2-40B4-BE49-F238E27FC236}">
                  <a16:creationId xmlns:a16="http://schemas.microsoft.com/office/drawing/2014/main" id="{735A9E83-7450-1042-999A-7B6448A23BAD}"/>
                </a:ext>
              </a:extLst>
            </p:cNvPr>
            <p:cNvCxnSpPr>
              <a:cxnSpLocks noChangeShapeType="1"/>
              <a:stCxn id="44" idx="2"/>
              <a:endCxn id="64" idx="0"/>
            </p:cNvCxnSpPr>
            <p:nvPr/>
          </p:nvCxnSpPr>
          <p:spPr bwMode="auto">
            <a:xfrm rot="16200000" flipH="1">
              <a:off x="2895600" y="2324100"/>
              <a:ext cx="609600" cy="838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35">
              <a:extLst>
                <a:ext uri="{FF2B5EF4-FFF2-40B4-BE49-F238E27FC236}">
                  <a16:creationId xmlns:a16="http://schemas.microsoft.com/office/drawing/2014/main" id="{1DA38B34-013A-AD4B-B1EC-A36EA3401444}"/>
                </a:ext>
              </a:extLst>
            </p:cNvPr>
            <p:cNvCxnSpPr>
              <a:cxnSpLocks noChangeShapeType="1"/>
              <a:stCxn id="64" idx="2"/>
              <a:endCxn id="45" idx="0"/>
            </p:cNvCxnSpPr>
            <p:nvPr/>
          </p:nvCxnSpPr>
          <p:spPr bwMode="auto">
            <a:xfrm rot="5400000">
              <a:off x="2933700" y="3352800"/>
              <a:ext cx="533400" cy="838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36">
              <a:extLst>
                <a:ext uri="{FF2B5EF4-FFF2-40B4-BE49-F238E27FC236}">
                  <a16:creationId xmlns:a16="http://schemas.microsoft.com/office/drawing/2014/main" id="{2D856CDB-DB1E-3840-AD4D-1B87EC6E92B6}"/>
                </a:ext>
              </a:extLst>
            </p:cNvPr>
            <p:cNvCxnSpPr>
              <a:cxnSpLocks noChangeShapeType="1"/>
              <a:stCxn id="47" idx="2"/>
              <a:endCxn id="67" idx="0"/>
            </p:cNvCxnSpPr>
            <p:nvPr/>
          </p:nvCxnSpPr>
          <p:spPr bwMode="auto">
            <a:xfrm rot="16200000" flipH="1">
              <a:off x="2933700" y="4343400"/>
              <a:ext cx="533400" cy="838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37">
              <a:extLst>
                <a:ext uri="{FF2B5EF4-FFF2-40B4-BE49-F238E27FC236}">
                  <a16:creationId xmlns:a16="http://schemas.microsoft.com/office/drawing/2014/main" id="{696CC1BA-4C40-2A45-8808-A9D24C947A8D}"/>
                </a:ext>
              </a:extLst>
            </p:cNvPr>
            <p:cNvCxnSpPr>
              <a:cxnSpLocks noChangeShapeType="1"/>
              <a:stCxn id="67" idx="2"/>
              <a:endCxn id="50" idx="0"/>
            </p:cNvCxnSpPr>
            <p:nvPr/>
          </p:nvCxnSpPr>
          <p:spPr bwMode="auto">
            <a:xfrm rot="5400000">
              <a:off x="2933700" y="5334000"/>
              <a:ext cx="533400" cy="838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38">
              <a:extLst>
                <a:ext uri="{FF2B5EF4-FFF2-40B4-BE49-F238E27FC236}">
                  <a16:creationId xmlns:a16="http://schemas.microsoft.com/office/drawing/2014/main" id="{E114E821-131B-A94E-A4F2-A4F15910AE83}"/>
                </a:ext>
              </a:extLst>
            </p:cNvPr>
            <p:cNvCxnSpPr>
              <a:cxnSpLocks noChangeShapeType="1"/>
              <a:stCxn id="49" idx="0"/>
              <a:endCxn id="66" idx="2"/>
            </p:cNvCxnSpPr>
            <p:nvPr/>
          </p:nvCxnSpPr>
          <p:spPr bwMode="auto">
            <a:xfrm rot="5400000" flipH="1">
              <a:off x="1485900" y="5410200"/>
              <a:ext cx="533400" cy="685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39">
              <a:extLst>
                <a:ext uri="{FF2B5EF4-FFF2-40B4-BE49-F238E27FC236}">
                  <a16:creationId xmlns:a16="http://schemas.microsoft.com/office/drawing/2014/main" id="{1FB8AE85-40C8-1940-AE7C-DFB06AB061B7}"/>
                </a:ext>
              </a:extLst>
            </p:cNvPr>
            <p:cNvCxnSpPr>
              <a:cxnSpLocks noChangeShapeType="1"/>
              <a:stCxn id="66" idx="0"/>
              <a:endCxn id="46" idx="2"/>
            </p:cNvCxnSpPr>
            <p:nvPr/>
          </p:nvCxnSpPr>
          <p:spPr bwMode="auto">
            <a:xfrm rot="-5400000">
              <a:off x="1485900" y="4419600"/>
              <a:ext cx="533400" cy="685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40">
              <a:extLst>
                <a:ext uri="{FF2B5EF4-FFF2-40B4-BE49-F238E27FC236}">
                  <a16:creationId xmlns:a16="http://schemas.microsoft.com/office/drawing/2014/main" id="{86A1D330-3086-2848-8616-6CE4BF090EA0}"/>
                </a:ext>
              </a:extLst>
            </p:cNvPr>
            <p:cNvCxnSpPr>
              <a:cxnSpLocks noChangeShapeType="1"/>
              <a:stCxn id="48" idx="0"/>
              <a:endCxn id="62" idx="2"/>
            </p:cNvCxnSpPr>
            <p:nvPr/>
          </p:nvCxnSpPr>
          <p:spPr bwMode="auto">
            <a:xfrm rot="5400000" flipH="1">
              <a:off x="1485900" y="3429000"/>
              <a:ext cx="533400" cy="685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41">
              <a:extLst>
                <a:ext uri="{FF2B5EF4-FFF2-40B4-BE49-F238E27FC236}">
                  <a16:creationId xmlns:a16="http://schemas.microsoft.com/office/drawing/2014/main" id="{B665EAF9-C8FB-3B4E-8779-AA9A65A0147D}"/>
                </a:ext>
              </a:extLst>
            </p:cNvPr>
            <p:cNvCxnSpPr>
              <a:cxnSpLocks noChangeShapeType="1"/>
              <a:stCxn id="62" idx="0"/>
              <a:endCxn id="43" idx="2"/>
            </p:cNvCxnSpPr>
            <p:nvPr/>
          </p:nvCxnSpPr>
          <p:spPr bwMode="auto">
            <a:xfrm rot="-5400000">
              <a:off x="1447800" y="2400300"/>
              <a:ext cx="609600" cy="685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42">
              <a:extLst>
                <a:ext uri="{FF2B5EF4-FFF2-40B4-BE49-F238E27FC236}">
                  <a16:creationId xmlns:a16="http://schemas.microsoft.com/office/drawing/2014/main" id="{2B4BC781-96B1-A94C-9203-53D7C989A7EE}"/>
                </a:ext>
              </a:extLst>
            </p:cNvPr>
            <p:cNvCxnSpPr>
              <a:cxnSpLocks noChangeShapeType="1"/>
              <a:stCxn id="40" idx="0"/>
              <a:endCxn id="41" idx="2"/>
            </p:cNvCxnSpPr>
            <p:nvPr/>
          </p:nvCxnSpPr>
          <p:spPr bwMode="auto">
            <a:xfrm rot="-5400000">
              <a:off x="1828800" y="17145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43">
              <a:extLst>
                <a:ext uri="{FF2B5EF4-FFF2-40B4-BE49-F238E27FC236}">
                  <a16:creationId xmlns:a16="http://schemas.microsoft.com/office/drawing/2014/main" id="{A094C8F8-A603-2C4B-B25D-D3CF9686A3FC}"/>
                </a:ext>
              </a:extLst>
            </p:cNvPr>
            <p:cNvCxnSpPr>
              <a:cxnSpLocks noChangeShapeType="1"/>
              <a:stCxn id="39" idx="0"/>
              <a:endCxn id="42" idx="2"/>
            </p:cNvCxnSpPr>
            <p:nvPr/>
          </p:nvCxnSpPr>
          <p:spPr bwMode="auto">
            <a:xfrm rot="-5400000">
              <a:off x="2514600" y="17145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Rectangle 4">
              <a:extLst>
                <a:ext uri="{FF2B5EF4-FFF2-40B4-BE49-F238E27FC236}">
                  <a16:creationId xmlns:a16="http://schemas.microsoft.com/office/drawing/2014/main" id="{ECDEF2EE-ADC7-634D-B0EE-BC55F7FC3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9906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2FF83D27-2970-A84E-B08C-6CCBDB3A2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30480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  <p:sp>
          <p:nvSpPr>
            <p:cNvPr id="63" name="Rectangle 6">
              <a:extLst>
                <a:ext uri="{FF2B5EF4-FFF2-40B4-BE49-F238E27FC236}">
                  <a16:creationId xmlns:a16="http://schemas.microsoft.com/office/drawing/2014/main" id="{68296A57-3B3F-F349-B74B-A8482A7D2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19812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  <p:sp>
          <p:nvSpPr>
            <p:cNvPr id="64" name="Rectangle 7">
              <a:extLst>
                <a:ext uri="{FF2B5EF4-FFF2-40B4-BE49-F238E27FC236}">
                  <a16:creationId xmlns:a16="http://schemas.microsoft.com/office/drawing/2014/main" id="{CF11EB50-6496-5045-BC71-60765C76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30480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  <p:sp>
          <p:nvSpPr>
            <p:cNvPr id="65" name="Rectangle 8">
              <a:extLst>
                <a:ext uri="{FF2B5EF4-FFF2-40B4-BE49-F238E27FC236}">
                  <a16:creationId xmlns:a16="http://schemas.microsoft.com/office/drawing/2014/main" id="{61B69206-BDF2-B34B-B3ED-5A74D4E86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40386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  <p:sp>
          <p:nvSpPr>
            <p:cNvPr id="66" name="Rectangle 9">
              <a:extLst>
                <a:ext uri="{FF2B5EF4-FFF2-40B4-BE49-F238E27FC236}">
                  <a16:creationId xmlns:a16="http://schemas.microsoft.com/office/drawing/2014/main" id="{ED26E287-A646-D14F-B440-7303BDB0E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50292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  <p:sp>
          <p:nvSpPr>
            <p:cNvPr id="67" name="Rectangle 10">
              <a:extLst>
                <a:ext uri="{FF2B5EF4-FFF2-40B4-BE49-F238E27FC236}">
                  <a16:creationId xmlns:a16="http://schemas.microsoft.com/office/drawing/2014/main" id="{680A95EC-D7D4-AF49-89BF-7FFC215B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50292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  <p:sp>
          <p:nvSpPr>
            <p:cNvPr id="68" name="Rectangle 11">
              <a:extLst>
                <a:ext uri="{FF2B5EF4-FFF2-40B4-BE49-F238E27FC236}">
                  <a16:creationId xmlns:a16="http://schemas.microsoft.com/office/drawing/2014/main" id="{1FD00E6E-B877-4C4C-977F-AD62D70B1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6019800"/>
              <a:ext cx="144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0">
                <a:latin typeface="Calibri" panose="020F0502020204030204" pitchFamily="34" charset="0"/>
              </a:endParaRPr>
            </a:p>
          </p:txBody>
        </p:sp>
      </p:grpSp>
      <p:sp>
        <p:nvSpPr>
          <p:cNvPr id="69" name="TextBox 73">
            <a:extLst>
              <a:ext uri="{FF2B5EF4-FFF2-40B4-BE49-F238E27FC236}">
                <a16:creationId xmlns:a16="http://schemas.microsoft.com/office/drawing/2014/main" id="{E7E773B4-26CD-9A45-8F81-B22FB3BA1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134" y="3813169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state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85BB337-A748-A94B-BD4C-4625EFA4F5A1}"/>
              </a:ext>
            </a:extLst>
          </p:cNvPr>
          <p:cNvSpPr/>
          <p:nvPr/>
        </p:nvSpPr>
        <p:spPr>
          <a:xfrm>
            <a:off x="1329359" y="5935651"/>
            <a:ext cx="10024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mtsTask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derives from </a:t>
            </a:r>
            <a:r>
              <a:rPr lang="en-US" b="1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mtsComponent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adds a </a:t>
            </a: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method, which is invoked by a thread</a:t>
            </a:r>
            <a:endParaRPr lang="en-US"/>
          </a:p>
          <a:p>
            <a:pPr lvl="0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components derive from </a:t>
            </a:r>
            <a:r>
              <a:rPr lang="en-US" b="1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mtsTask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(continuous, periodic, etc.)</a:t>
            </a:r>
          </a:p>
        </p:txBody>
      </p:sp>
    </p:spTree>
    <p:extLst>
      <p:ext uri="{BB962C8B-B14F-4D97-AF65-F5344CB8AC3E}">
        <p14:creationId xmlns:p14="http://schemas.microsoft.com/office/powerpoint/2010/main" val="551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928B4-DAA7-441D-AF27-5C652D97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cisst</a:t>
            </a:r>
            <a:r>
              <a:rPr lang="en-US" dirty="0">
                <a:cs typeface="Calibri Light"/>
              </a:rPr>
              <a:t>/SAW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879B-2525-43A6-AB24-970E3B23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5464" cy="29986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Real-time performance</a:t>
            </a:r>
          </a:p>
          <a:p>
            <a:pPr lvl="1"/>
            <a:r>
              <a:rPr lang="en-US" dirty="0">
                <a:ea typeface="+mn-lt"/>
                <a:cs typeface="+mn-lt"/>
              </a:rPr>
              <a:t>hierarchical multi-rate control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multi-threaded (single process) or multi-process</a:t>
            </a:r>
          </a:p>
          <a:p>
            <a:r>
              <a:rPr lang="en-US" dirty="0">
                <a:ea typeface="+mn-lt"/>
                <a:cs typeface="+mn-lt"/>
              </a:rPr>
              <a:t>Portable (Linux, Windows, …)</a:t>
            </a:r>
          </a:p>
          <a:p>
            <a:r>
              <a:rPr lang="en-US" dirty="0">
                <a:ea typeface="+mn-lt"/>
                <a:cs typeface="+mn-lt"/>
              </a:rPr>
              <a:t>Reusable components</a:t>
            </a:r>
          </a:p>
          <a:p>
            <a:r>
              <a:rPr lang="en-US" dirty="0">
                <a:ea typeface="+mn-lt"/>
                <a:cs typeface="+mn-lt"/>
              </a:rPr>
              <a:t>Plug &amp; play of devices</a:t>
            </a:r>
            <a:endParaRPr lang="en-US" dirty="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4743A9F-0801-4456-9500-C633989B6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990" y="3331464"/>
            <a:ext cx="5864267" cy="29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86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C9A8E-D7BA-4E70-B9DB-514B6F15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3600">
                <a:cs typeface="Calibri Light"/>
              </a:rPr>
              <a:t>Previously on ..  Collaborative Robotics Toolkit (CRTK)</a:t>
            </a:r>
            <a:r>
              <a:rPr lang="en-US" sz="3600">
                <a:ea typeface="+mj-lt"/>
                <a:cs typeface="+mj-lt"/>
              </a:rPr>
              <a:t/>
            </a:r>
            <a:br>
              <a:rPr lang="en-US" sz="3600">
                <a:ea typeface="+mj-lt"/>
                <a:cs typeface="+mj-lt"/>
              </a:rPr>
            </a:br>
            <a:r>
              <a:rPr lang="en-US" sz="2400">
                <a:ea typeface="+mj-lt"/>
                <a:cs typeface="+mj-lt"/>
                <a:hlinkClick r:id="rId2"/>
              </a:rPr>
              <a:t>https://collaborative-robotics.github.io</a:t>
            </a:r>
            <a:r>
              <a:rPr lang="en-US" sz="2400">
                <a:ea typeface="+mj-lt"/>
                <a:cs typeface="+mj-lt"/>
              </a:rPr>
              <a:t> - JHU, UW and WPI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B658-7862-459F-9183-3EFA73C902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Operating State Commands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495639-94FA-4B21-9451-4E45404F80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Motion Commands</a:t>
            </a:r>
          </a:p>
        </p:txBody>
      </p:sp>
      <p:pic>
        <p:nvPicPr>
          <p:cNvPr id="4" name="Picture 4" descr="A picture containing text, calculator, electronics, screenshot&#10;&#10;Description automatically generated">
            <a:extLst>
              <a:ext uri="{FF2B5EF4-FFF2-40B4-BE49-F238E27FC236}">
                <a16:creationId xmlns:a16="http://schemas.microsoft.com/office/drawing/2014/main" id="{B110ED4D-F432-4EBF-91A8-2686EA45C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687" y="2348713"/>
            <a:ext cx="5119254" cy="4041176"/>
          </a:xfrm>
          <a:prstGeom prst="rect">
            <a:avLst/>
          </a:prstGeom>
        </p:spPr>
      </p:pic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2962378E-7E11-470A-AC51-4B70C5C3E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87" y="2404513"/>
            <a:ext cx="4971974" cy="34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65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0E17-0E55-3142-85F7-51B43F65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Previously on…  CRTK feedback and control</a:t>
            </a:r>
          </a:p>
        </p:txBody>
      </p:sp>
      <p:graphicFrame>
        <p:nvGraphicFramePr>
          <p:cNvPr id="5" name="Google Shape;322;p38">
            <a:extLst>
              <a:ext uri="{FF2B5EF4-FFF2-40B4-BE49-F238E27FC236}">
                <a16:creationId xmlns:a16="http://schemas.microsoft.com/office/drawing/2014/main" id="{18C28CBC-0327-BE43-92E7-1A446D5413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780715"/>
              </p:ext>
            </p:extLst>
          </p:nvPr>
        </p:nvGraphicFramePr>
        <p:xfrm>
          <a:off x="1973966" y="1414351"/>
          <a:ext cx="7543800" cy="4053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6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 level</a:t>
                      </a:r>
                      <a:endParaRPr sz="16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1" u="none" strike="noStrike" cap="non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servo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direct real-time stream (pre-emptive)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1" u="none" strike="noStrike" cap="non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interpolate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interpolated stream (pre-emptive)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1" u="none" strike="noStrike" cap="non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move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plan trajectory to goal (not pre-emptive)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Feedback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1" u="none" strike="noStrike" cap="non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setpoint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current setpoint to low-level control</a:t>
                      </a:r>
                      <a:endParaRPr sz="1400" u="none" strike="noStrike" cap="none"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1" u="none" strike="noStrike" cap="non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goal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most recent interpolate or move goal</a:t>
                      </a:r>
                      <a:endParaRPr sz="1400" u="none" strike="noStrike" cap="none"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1" u="none" strike="noStrike" cap="non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measured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sensor feedback</a:t>
                      </a:r>
                      <a:endParaRPr sz="1400" u="none" strike="noStrike" cap="none"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1" u="none" strike="noStrike" cap="none" err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measuredN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redundant sensor feedback (N=2, 3, …)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Space</a:t>
                      </a:r>
                      <a:endParaRPr sz="28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1" u="none" strike="noStrike" cap="non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_j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joint</a:t>
                      </a:r>
                      <a:endParaRPr sz="1400" u="none" strike="noStrike" cap="none"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1" u="none" strike="noStrike" cap="non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_c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en-US" sz="1600" u="none" strike="noStrike" cap="none"/>
                        <a:t>c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artesian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</a:t>
                      </a:r>
                      <a:endParaRPr sz="16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1" u="none" strike="noStrike" cap="non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position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1" u="none" strike="noStrike" cap="non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relative (incremental) position</a:t>
                      </a:r>
                      <a:endParaRPr sz="1400" u="none" strike="noStrike" cap="none"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1" u="none" strike="noStrike" cap="non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velocity; (t: twist)</a:t>
                      </a:r>
                      <a:endParaRPr sz="1400" u="none" strike="noStrike" cap="none"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1" u="none" strike="noStrike" cap="non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generalized force (e: effort, w: wrench)</a:t>
                      </a:r>
                      <a:endParaRPr sz="1400" u="none" strike="noStrike" cap="none"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1" u="none" strike="noStrike" cap="non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state (position, velocity, effort) feedback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Google Shape;324;p38">
            <a:extLst>
              <a:ext uri="{FF2B5EF4-FFF2-40B4-BE49-F238E27FC236}">
                <a16:creationId xmlns:a16="http://schemas.microsoft.com/office/drawing/2014/main" id="{E2B4D3A5-FB8B-4F48-90EF-68158817E553}"/>
              </a:ext>
            </a:extLst>
          </p:cNvPr>
          <p:cNvSpPr txBox="1"/>
          <p:nvPr/>
        </p:nvSpPr>
        <p:spPr>
          <a:xfrm>
            <a:off x="1973991" y="6080485"/>
            <a:ext cx="75438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https://github.com/collaborative-robotics/documentation/wiki/Robot-API-motion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25;p38">
            <a:extLst>
              <a:ext uri="{FF2B5EF4-FFF2-40B4-BE49-F238E27FC236}">
                <a16:creationId xmlns:a16="http://schemas.microsoft.com/office/drawing/2014/main" id="{68629193-BB71-1347-945A-92E8091AC89B}"/>
              </a:ext>
            </a:extLst>
          </p:cNvPr>
          <p:cNvSpPr txBox="1"/>
          <p:nvPr/>
        </p:nvSpPr>
        <p:spPr>
          <a:xfrm>
            <a:off x="1973966" y="5679688"/>
            <a:ext cx="57038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servo_jf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setpoint_cp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measured2_js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etc.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7131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6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Inter-Component Communication</a:t>
            </a:r>
          </a:p>
        </p:txBody>
      </p:sp>
      <p:sp>
        <p:nvSpPr>
          <p:cNvPr id="994" name="Google Shape;994;p61"/>
          <p:cNvSpPr txBox="1">
            <a:spLocks noGrp="1"/>
          </p:cNvSpPr>
          <p:nvPr>
            <p:ph type="body" idx="1"/>
          </p:nvPr>
        </p:nvSpPr>
        <p:spPr>
          <a:xfrm>
            <a:off x="838199" y="1587695"/>
            <a:ext cx="1090530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ym typeface="Arial"/>
              </a:rPr>
              <a:t>Within process, </a:t>
            </a:r>
            <a:r>
              <a:rPr lang="en-US" err="1">
                <a:sym typeface="Arial"/>
              </a:rPr>
              <a:t>cisst</a:t>
            </a:r>
            <a:r>
              <a:rPr lang="en-US">
                <a:sym typeface="Arial"/>
              </a:rPr>
              <a:t> uses internal mechanisms (state table and queues)</a:t>
            </a:r>
          </a:p>
          <a:p>
            <a:endParaRPr lang="en-US">
              <a:sym typeface="Arial"/>
            </a:endParaRPr>
          </a:p>
          <a:p>
            <a:endParaRPr lang="en-US">
              <a:sym typeface="Arial"/>
            </a:endParaRPr>
          </a:p>
          <a:p>
            <a:endParaRPr lang="en-US">
              <a:sym typeface="Arial"/>
            </a:endParaRPr>
          </a:p>
          <a:p>
            <a:endParaRPr lang="en-US">
              <a:sym typeface="Arial"/>
            </a:endParaRPr>
          </a:p>
          <a:p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processes, require proxy or bridge objects</a:t>
            </a:r>
            <a:endParaRPr lang="en-US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endParaRPr lang="en-US"/>
          </a:p>
        </p:txBody>
      </p:sp>
      <p:sp>
        <p:nvSpPr>
          <p:cNvPr id="996" name="Google Shape;996;p61"/>
          <p:cNvSpPr/>
          <p:nvPr/>
        </p:nvSpPr>
        <p:spPr>
          <a:xfrm>
            <a:off x="2438400" y="2286000"/>
            <a:ext cx="7086601" cy="1447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997" name="Google Shape;997;p61"/>
          <p:cNvCxnSpPr>
            <a:stCxn id="998" idx="3"/>
            <a:endCxn id="999" idx="1"/>
          </p:cNvCxnSpPr>
          <p:nvPr/>
        </p:nvCxnSpPr>
        <p:spPr>
          <a:xfrm rot="10800000" flipH="1">
            <a:off x="3690681" y="3009913"/>
            <a:ext cx="4640400" cy="10500"/>
          </a:xfrm>
          <a:prstGeom prst="straightConnector1">
            <a:avLst/>
          </a:prstGeom>
          <a:noFill/>
          <a:ln w="88900" cap="flat" cmpd="dbl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8" name="Google Shape;998;p61"/>
          <p:cNvSpPr/>
          <p:nvPr/>
        </p:nvSpPr>
        <p:spPr>
          <a:xfrm>
            <a:off x="2589719" y="2448913"/>
            <a:ext cx="1100962" cy="11430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rgbClr val="00CB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Client</a:t>
            </a:r>
            <a:endParaRPr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99" name="Google Shape;999;p61"/>
          <p:cNvSpPr/>
          <p:nvPr/>
        </p:nvSpPr>
        <p:spPr>
          <a:xfrm>
            <a:off x="8331200" y="2438400"/>
            <a:ext cx="1056288" cy="11430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2D2D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Server</a:t>
            </a:r>
            <a:endParaRPr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0" name="Google Shape;1000;p61"/>
          <p:cNvSpPr/>
          <p:nvPr/>
        </p:nvSpPr>
        <p:spPr>
          <a:xfrm>
            <a:off x="2438399" y="4800600"/>
            <a:ext cx="2895600" cy="1447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001" name="Google Shape;1001;p61"/>
          <p:cNvCxnSpPr>
            <a:stCxn id="1002" idx="3"/>
            <a:endCxn id="1003" idx="1"/>
          </p:cNvCxnSpPr>
          <p:nvPr/>
        </p:nvCxnSpPr>
        <p:spPr>
          <a:xfrm rot="10800000" flipH="1">
            <a:off x="3700206" y="5534113"/>
            <a:ext cx="414600" cy="900"/>
          </a:xfrm>
          <a:prstGeom prst="straightConnector1">
            <a:avLst/>
          </a:prstGeom>
          <a:noFill/>
          <a:ln w="88900" cap="flat" cmpd="dbl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4" name="Google Shape;1004;p61"/>
          <p:cNvSpPr/>
          <p:nvPr/>
        </p:nvSpPr>
        <p:spPr>
          <a:xfrm>
            <a:off x="6525706" y="4800600"/>
            <a:ext cx="2999295" cy="1447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5" name="Google Shape;1005;p61"/>
          <p:cNvSpPr/>
          <p:nvPr/>
        </p:nvSpPr>
        <p:spPr>
          <a:xfrm>
            <a:off x="6673850" y="4962526"/>
            <a:ext cx="1066800" cy="11430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b="1">
                <a:solidFill>
                  <a:srgbClr val="009972"/>
                </a:solidFill>
                <a:latin typeface="Arial Narrow"/>
              </a:rPr>
              <a:t>Server</a:t>
            </a:r>
          </a:p>
          <a:p>
            <a:pPr algn="ctr"/>
            <a:r>
              <a:rPr lang="en-US" b="1">
                <a:solidFill>
                  <a:srgbClr val="009972"/>
                </a:solidFill>
                <a:latin typeface="Arial Narrow"/>
                <a:ea typeface="Arial Narrow"/>
                <a:cs typeface="Arial Narrow"/>
              </a:rPr>
              <a:t>Bridge</a:t>
            </a:r>
          </a:p>
        </p:txBody>
      </p:sp>
      <p:cxnSp>
        <p:nvCxnSpPr>
          <p:cNvPr id="1006" name="Google Shape;1006;p61"/>
          <p:cNvCxnSpPr>
            <a:stCxn id="1007" idx="1"/>
            <a:endCxn id="1005" idx="3"/>
          </p:cNvCxnSpPr>
          <p:nvPr/>
        </p:nvCxnSpPr>
        <p:spPr>
          <a:xfrm rot="10800000">
            <a:off x="7740500" y="5534113"/>
            <a:ext cx="590700" cy="900"/>
          </a:xfrm>
          <a:prstGeom prst="straightConnector1">
            <a:avLst/>
          </a:prstGeom>
          <a:noFill/>
          <a:ln w="88900" cap="flat" cmpd="dbl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3" name="Google Shape;1003;p61"/>
          <p:cNvSpPr/>
          <p:nvPr/>
        </p:nvSpPr>
        <p:spPr>
          <a:xfrm>
            <a:off x="4114799" y="4962526"/>
            <a:ext cx="1066800" cy="1143000"/>
          </a:xfrm>
          <a:prstGeom prst="rect">
            <a:avLst/>
          </a:prstGeom>
          <a:solidFill>
            <a:srgbClr val="D5D5F4"/>
          </a:solidFill>
          <a:ln w="19050" cap="flat" cmpd="sng">
            <a:solidFill>
              <a:srgbClr val="C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Arial Narrow"/>
              </a:rPr>
              <a:t>Client</a:t>
            </a:r>
          </a:p>
          <a:p>
            <a:pPr algn="ctr"/>
            <a:r>
              <a:rPr lang="en-US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Bridge</a:t>
            </a:r>
          </a:p>
        </p:txBody>
      </p:sp>
      <p:grpSp>
        <p:nvGrpSpPr>
          <p:cNvPr id="1008" name="Google Shape;1008;p61"/>
          <p:cNvGrpSpPr/>
          <p:nvPr/>
        </p:nvGrpSpPr>
        <p:grpSpPr>
          <a:xfrm>
            <a:off x="5181599" y="5257799"/>
            <a:ext cx="1515522" cy="858206"/>
            <a:chOff x="2143108" y="3000372"/>
            <a:chExt cx="1532040" cy="1110435"/>
          </a:xfrm>
        </p:grpSpPr>
        <p:sp>
          <p:nvSpPr>
            <p:cNvPr id="1009" name="Google Shape;1009;p61"/>
            <p:cNvSpPr/>
            <p:nvPr/>
          </p:nvSpPr>
          <p:spPr>
            <a:xfrm>
              <a:off x="2143108" y="3000372"/>
              <a:ext cx="1500198" cy="642942"/>
            </a:xfrm>
            <a:custGeom>
              <a:avLst/>
              <a:gdLst/>
              <a:ahLst/>
              <a:cxnLst/>
              <a:rect l="l" t="t" r="r" b="b"/>
              <a:pathLst>
                <a:path w="1897380" h="975360" extrusionOk="0">
                  <a:moveTo>
                    <a:pt x="0" y="580390"/>
                  </a:moveTo>
                  <a:cubicBezTo>
                    <a:pt x="167640" y="290195"/>
                    <a:pt x="335280" y="0"/>
                    <a:pt x="525780" y="54610"/>
                  </a:cubicBezTo>
                  <a:cubicBezTo>
                    <a:pt x="716280" y="109220"/>
                    <a:pt x="914400" y="840740"/>
                    <a:pt x="1143000" y="908050"/>
                  </a:cubicBezTo>
                  <a:cubicBezTo>
                    <a:pt x="1371600" y="975360"/>
                    <a:pt x="1771650" y="532130"/>
                    <a:pt x="1897380" y="458470"/>
                  </a:cubicBezTo>
                </a:path>
              </a:pathLst>
            </a:custGeom>
            <a:noFill/>
            <a:ln w="4445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10" name="Google Shape;1010;p61"/>
            <p:cNvSpPr txBox="1"/>
            <p:nvPr/>
          </p:nvSpPr>
          <p:spPr>
            <a:xfrm>
              <a:off x="2319602" y="3652839"/>
              <a:ext cx="1355546" cy="457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US" sz="1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Middleware</a:t>
              </a:r>
              <a:endParaRPr sz="1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007" name="Google Shape;1007;p61"/>
          <p:cNvSpPr/>
          <p:nvPr/>
        </p:nvSpPr>
        <p:spPr>
          <a:xfrm>
            <a:off x="8331200" y="4963513"/>
            <a:ext cx="1056288" cy="11430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2D2D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Server</a:t>
            </a:r>
            <a:endParaRPr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2" name="Google Shape;1002;p61"/>
          <p:cNvSpPr/>
          <p:nvPr/>
        </p:nvSpPr>
        <p:spPr>
          <a:xfrm>
            <a:off x="2599244" y="4963513"/>
            <a:ext cx="1100962" cy="11430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rgbClr val="00CB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Client</a:t>
            </a:r>
            <a:endParaRPr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11" name="Google Shape;1011;p61"/>
          <p:cNvSpPr/>
          <p:nvPr/>
        </p:nvSpPr>
        <p:spPr>
          <a:xfrm>
            <a:off x="5494844" y="4953000"/>
            <a:ext cx="68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8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524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6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 Bridge Component Options</a:t>
            </a:r>
          </a:p>
        </p:txBody>
      </p:sp>
      <p:sp>
        <p:nvSpPr>
          <p:cNvPr id="1017" name="Google Shape;1017;p62"/>
          <p:cNvSpPr txBox="1"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ym typeface="Arial"/>
              </a:rPr>
              <a:t>Internet Communication Engine (ICE)</a:t>
            </a:r>
          </a:p>
          <a:p>
            <a:pPr lvl="1"/>
            <a:r>
              <a:rPr lang="en-US">
                <a:sym typeface="Arial"/>
              </a:rPr>
              <a:t>original implementation, now obsolete</a:t>
            </a:r>
            <a:endParaRPr lang="en-US">
              <a:cs typeface="Calibri"/>
            </a:endParaRPr>
          </a:p>
          <a:p>
            <a:r>
              <a:rPr lang="en-US">
                <a:sym typeface="Arial"/>
              </a:rPr>
              <a:t>Raw Sockets (UDP)</a:t>
            </a:r>
            <a:endParaRPr lang="en-US"/>
          </a:p>
          <a:p>
            <a:r>
              <a:rPr lang="en-US">
                <a:sym typeface="Arial"/>
              </a:rPr>
              <a:t>Robot Operating System (ROS)</a:t>
            </a:r>
            <a:endParaRPr lang="en-US"/>
          </a:p>
          <a:p>
            <a:r>
              <a:rPr lang="en-US" err="1">
                <a:sym typeface="Arial"/>
              </a:rPr>
              <a:t>OpenIGTLink</a:t>
            </a:r>
            <a:endParaRPr lang="en-US">
              <a:sym typeface="Arial"/>
            </a:endParaRPr>
          </a:p>
          <a:p>
            <a:r>
              <a:rPr lang="en-US">
                <a:sym typeface="Arial"/>
              </a:rPr>
              <a:t>Others…</a:t>
            </a:r>
            <a:endParaRPr lang="en-US">
              <a:cs typeface="Calibri"/>
            </a:endParaRPr>
          </a:p>
        </p:txBody>
      </p:sp>
      <p:sp>
        <p:nvSpPr>
          <p:cNvPr id="1018" name="Google Shape;1018;p62"/>
          <p:cNvSpPr/>
          <p:nvPr/>
        </p:nvSpPr>
        <p:spPr>
          <a:xfrm>
            <a:off x="3847010" y="4127863"/>
            <a:ext cx="2895600" cy="1447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019" name="Google Shape;1019;p62"/>
          <p:cNvCxnSpPr>
            <a:stCxn id="1020" idx="3"/>
            <a:endCxn id="1021" idx="1"/>
          </p:cNvCxnSpPr>
          <p:nvPr/>
        </p:nvCxnSpPr>
        <p:spPr>
          <a:xfrm rot="10800000" flipH="1">
            <a:off x="5108817" y="4861376"/>
            <a:ext cx="414600" cy="900"/>
          </a:xfrm>
          <a:prstGeom prst="straightConnector1">
            <a:avLst/>
          </a:prstGeom>
          <a:noFill/>
          <a:ln w="88900" cap="flat" cmpd="dbl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2" name="Google Shape;1022;p62"/>
          <p:cNvSpPr/>
          <p:nvPr/>
        </p:nvSpPr>
        <p:spPr>
          <a:xfrm>
            <a:off x="7934317" y="4127863"/>
            <a:ext cx="2999295" cy="1447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23" name="Google Shape;1023;p62"/>
          <p:cNvSpPr/>
          <p:nvPr/>
        </p:nvSpPr>
        <p:spPr>
          <a:xfrm>
            <a:off x="8082461" y="4289789"/>
            <a:ext cx="1066800" cy="11430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b="1">
                <a:solidFill>
                  <a:srgbClr val="009972"/>
                </a:solidFill>
                <a:latin typeface="Arial Narrow"/>
              </a:rPr>
              <a:t>Server</a:t>
            </a:r>
          </a:p>
          <a:p>
            <a:pPr algn="ctr"/>
            <a:r>
              <a:rPr lang="en-US" b="1">
                <a:solidFill>
                  <a:srgbClr val="009972"/>
                </a:solidFill>
                <a:latin typeface="Arial Narrow"/>
              </a:rPr>
              <a:t>Bridge</a:t>
            </a:r>
          </a:p>
        </p:txBody>
      </p:sp>
      <p:cxnSp>
        <p:nvCxnSpPr>
          <p:cNvPr id="1024" name="Google Shape;1024;p62"/>
          <p:cNvCxnSpPr>
            <a:stCxn id="1025" idx="1"/>
            <a:endCxn id="1023" idx="3"/>
          </p:cNvCxnSpPr>
          <p:nvPr/>
        </p:nvCxnSpPr>
        <p:spPr>
          <a:xfrm rot="10800000">
            <a:off x="9149111" y="4861376"/>
            <a:ext cx="590700" cy="900"/>
          </a:xfrm>
          <a:prstGeom prst="straightConnector1">
            <a:avLst/>
          </a:prstGeom>
          <a:noFill/>
          <a:ln w="88900" cap="flat" cmpd="dbl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1" name="Google Shape;1021;p62"/>
          <p:cNvSpPr/>
          <p:nvPr/>
        </p:nvSpPr>
        <p:spPr>
          <a:xfrm>
            <a:off x="5523410" y="4289789"/>
            <a:ext cx="1066800" cy="1143000"/>
          </a:xfrm>
          <a:prstGeom prst="rect">
            <a:avLst/>
          </a:prstGeom>
          <a:solidFill>
            <a:srgbClr val="D5D5F4"/>
          </a:solidFill>
          <a:ln w="19050" cap="flat" cmpd="sng">
            <a:solidFill>
              <a:srgbClr val="C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Arial Narrow"/>
              </a:rPr>
              <a:t>Client</a:t>
            </a:r>
          </a:p>
          <a:p>
            <a:pPr algn="ctr"/>
            <a:r>
              <a:rPr lang="en-US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Bridge</a:t>
            </a:r>
            <a:endParaRPr b="1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026" name="Google Shape;1026;p62"/>
          <p:cNvGrpSpPr/>
          <p:nvPr/>
        </p:nvGrpSpPr>
        <p:grpSpPr>
          <a:xfrm>
            <a:off x="6590210" y="4585062"/>
            <a:ext cx="1515522" cy="858206"/>
            <a:chOff x="2143108" y="3000372"/>
            <a:chExt cx="1532040" cy="1110435"/>
          </a:xfrm>
        </p:grpSpPr>
        <p:sp>
          <p:nvSpPr>
            <p:cNvPr id="1027" name="Google Shape;1027;p62"/>
            <p:cNvSpPr/>
            <p:nvPr/>
          </p:nvSpPr>
          <p:spPr>
            <a:xfrm>
              <a:off x="2143108" y="3000372"/>
              <a:ext cx="1500198" cy="642942"/>
            </a:xfrm>
            <a:custGeom>
              <a:avLst/>
              <a:gdLst/>
              <a:ahLst/>
              <a:cxnLst/>
              <a:rect l="l" t="t" r="r" b="b"/>
              <a:pathLst>
                <a:path w="1897380" h="975360" extrusionOk="0">
                  <a:moveTo>
                    <a:pt x="0" y="580390"/>
                  </a:moveTo>
                  <a:cubicBezTo>
                    <a:pt x="167640" y="290195"/>
                    <a:pt x="335280" y="0"/>
                    <a:pt x="525780" y="54610"/>
                  </a:cubicBezTo>
                  <a:cubicBezTo>
                    <a:pt x="716280" y="109220"/>
                    <a:pt x="914400" y="840740"/>
                    <a:pt x="1143000" y="908050"/>
                  </a:cubicBezTo>
                  <a:cubicBezTo>
                    <a:pt x="1371600" y="975360"/>
                    <a:pt x="1771650" y="532130"/>
                    <a:pt x="1897380" y="458470"/>
                  </a:cubicBezTo>
                </a:path>
              </a:pathLst>
            </a:custGeom>
            <a:noFill/>
            <a:ln w="44450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28" name="Google Shape;1028;p62"/>
            <p:cNvSpPr txBox="1"/>
            <p:nvPr/>
          </p:nvSpPr>
          <p:spPr>
            <a:xfrm>
              <a:off x="2319602" y="3652839"/>
              <a:ext cx="1355546" cy="457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US" sz="1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Middleware</a:t>
              </a:r>
              <a:endParaRPr sz="1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025" name="Google Shape;1025;p62"/>
          <p:cNvSpPr/>
          <p:nvPr/>
        </p:nvSpPr>
        <p:spPr>
          <a:xfrm>
            <a:off x="9739811" y="4290776"/>
            <a:ext cx="1056288" cy="11430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2D2D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Server</a:t>
            </a:r>
            <a:endParaRPr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20" name="Google Shape;1020;p62"/>
          <p:cNvSpPr/>
          <p:nvPr/>
        </p:nvSpPr>
        <p:spPr>
          <a:xfrm>
            <a:off x="4007855" y="4290776"/>
            <a:ext cx="1100962" cy="11430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rgbClr val="00CB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Client</a:t>
            </a:r>
            <a:endParaRPr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29" name="Google Shape;1029;p62"/>
          <p:cNvSpPr/>
          <p:nvPr/>
        </p:nvSpPr>
        <p:spPr>
          <a:xfrm>
            <a:off x="6903455" y="4280263"/>
            <a:ext cx="68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8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62"/>
          <p:cNvSpPr txBox="1"/>
          <p:nvPr/>
        </p:nvSpPr>
        <p:spPr>
          <a:xfrm>
            <a:off x="5523410" y="5880464"/>
            <a:ext cx="35422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 data conversions (cisst-to-middleware and middleware-to-cisst)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1" name="Google Shape;1031;p62"/>
          <p:cNvCxnSpPr>
            <a:endCxn id="1021" idx="2"/>
          </p:cNvCxnSpPr>
          <p:nvPr/>
        </p:nvCxnSpPr>
        <p:spPr>
          <a:xfrm rot="10800000">
            <a:off x="6056810" y="5432789"/>
            <a:ext cx="685800" cy="5238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32" name="Google Shape;1032;p62"/>
          <p:cNvCxnSpPr/>
          <p:nvPr/>
        </p:nvCxnSpPr>
        <p:spPr>
          <a:xfrm rot="10800000" flipH="1">
            <a:off x="7764961" y="5433777"/>
            <a:ext cx="681545" cy="522886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976427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6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Robot Operating System (ROS) as middleware</a:t>
            </a:r>
            <a:endParaRPr lang="en-US"/>
          </a:p>
        </p:txBody>
      </p:sp>
      <p:sp>
        <p:nvSpPr>
          <p:cNvPr id="1044" name="Google Shape;1044;p64"/>
          <p:cNvSpPr txBox="1">
            <a:spLocks noGrp="1"/>
          </p:cNvSpPr>
          <p:nvPr>
            <p:ph type="body" idx="1"/>
          </p:nvPr>
        </p:nvSpPr>
        <p:spPr>
          <a:xfrm>
            <a:off x="838200" y="163682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sym typeface="Arial"/>
            </a:endParaRPr>
          </a:p>
          <a:p>
            <a:r>
              <a:rPr lang="en-US">
                <a:sym typeface="Arial"/>
              </a:rPr>
              <a:t>Pros: widely used in robotics, can interface to many other packages</a:t>
            </a:r>
            <a:endParaRPr lang="en-US">
              <a:cs typeface="Calibri" panose="020F0502020204030204"/>
            </a:endParaRPr>
          </a:p>
          <a:p>
            <a:r>
              <a:rPr lang="en-US">
                <a:sym typeface="Arial"/>
              </a:rPr>
              <a:t>Cons: Ubuntu Linux only (ROS 1), migration to ROS 2 has been very slow but will add Windows and MacOS</a:t>
            </a:r>
            <a:endParaRPr lang="en-US"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64774B-2A37-A745-B90C-F0A59DACF3CD}"/>
              </a:ext>
            </a:extLst>
          </p:cNvPr>
          <p:cNvGrpSpPr/>
          <p:nvPr/>
        </p:nvGrpSpPr>
        <p:grpSpPr>
          <a:xfrm>
            <a:off x="2286002" y="3849172"/>
            <a:ext cx="7238999" cy="2399228"/>
            <a:chOff x="2286002" y="3849172"/>
            <a:chExt cx="7238999" cy="2399228"/>
          </a:xfrm>
        </p:grpSpPr>
        <p:sp>
          <p:nvSpPr>
            <p:cNvPr id="1045" name="Google Shape;1045;p64"/>
            <p:cNvSpPr txBox="1"/>
            <p:nvPr/>
          </p:nvSpPr>
          <p:spPr>
            <a:xfrm>
              <a:off x="2286002" y="4058335"/>
              <a:ext cx="36478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US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Create ROS bridges and then make connections</a:t>
              </a:r>
              <a:endParaRPr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64"/>
            <p:cNvSpPr/>
            <p:nvPr/>
          </p:nvSpPr>
          <p:spPr>
            <a:xfrm>
              <a:off x="2438399" y="4800600"/>
              <a:ext cx="2895600" cy="14478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1047" name="Google Shape;1047;p64"/>
            <p:cNvCxnSpPr>
              <a:stCxn id="1048" idx="3"/>
              <a:endCxn id="1049" idx="1"/>
            </p:cNvCxnSpPr>
            <p:nvPr/>
          </p:nvCxnSpPr>
          <p:spPr>
            <a:xfrm rot="10800000" flipH="1">
              <a:off x="3700206" y="5534113"/>
              <a:ext cx="414600" cy="900"/>
            </a:xfrm>
            <a:prstGeom prst="straightConnector1">
              <a:avLst/>
            </a:prstGeom>
            <a:noFill/>
            <a:ln w="88900" cap="flat" cmpd="dbl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0" name="Google Shape;1050;p64"/>
            <p:cNvSpPr/>
            <p:nvPr/>
          </p:nvSpPr>
          <p:spPr>
            <a:xfrm>
              <a:off x="6525706" y="4800600"/>
              <a:ext cx="2999295" cy="14478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1" name="Google Shape;1051;p64"/>
            <p:cNvSpPr/>
            <p:nvPr/>
          </p:nvSpPr>
          <p:spPr>
            <a:xfrm>
              <a:off x="6673850" y="4957610"/>
              <a:ext cx="1253612" cy="1147916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algn="ctr"/>
              <a:r>
                <a:rPr lang="en-US" b="1">
                  <a:solidFill>
                    <a:srgbClr val="00997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Server</a:t>
              </a:r>
              <a:endParaRPr/>
            </a:p>
            <a:p>
              <a:pPr algn="ctr"/>
              <a:r>
                <a:rPr lang="en-US" b="1">
                  <a:solidFill>
                    <a:srgbClr val="00997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Bridge</a:t>
              </a:r>
              <a:br>
                <a:rPr lang="en-US" b="1">
                  <a:solidFill>
                    <a:srgbClr val="00997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</a:br>
              <a:r>
                <a:rPr lang="en-US" b="1">
                  <a:solidFill>
                    <a:srgbClr val="00997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</a:t>
              </a:r>
              <a:r>
                <a:rPr lang="en-US" b="1" err="1">
                  <a:solidFill>
                    <a:srgbClr val="00997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cisst</a:t>
              </a:r>
              <a:r>
                <a:rPr lang="en-US" b="1">
                  <a:solidFill>
                    <a:srgbClr val="00997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/ROS conv)</a:t>
              </a:r>
              <a:endParaRPr b="1">
                <a:solidFill>
                  <a:srgbClr val="00997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1052" name="Google Shape;1052;p64"/>
            <p:cNvCxnSpPr>
              <a:stCxn id="1053" idx="1"/>
              <a:endCxn id="1051" idx="3"/>
            </p:cNvCxnSpPr>
            <p:nvPr/>
          </p:nvCxnSpPr>
          <p:spPr>
            <a:xfrm flipH="1" flipV="1">
              <a:off x="7927462" y="5531568"/>
              <a:ext cx="403738" cy="3445"/>
            </a:xfrm>
            <a:prstGeom prst="straightConnector1">
              <a:avLst/>
            </a:prstGeom>
            <a:noFill/>
            <a:ln w="88900" cap="flat" cmpd="dbl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49" name="Google Shape;1049;p64"/>
            <p:cNvSpPr/>
            <p:nvPr/>
          </p:nvSpPr>
          <p:spPr>
            <a:xfrm>
              <a:off x="4114799" y="4962526"/>
              <a:ext cx="1066800" cy="1143000"/>
            </a:xfrm>
            <a:prstGeom prst="rect">
              <a:avLst/>
            </a:prstGeom>
            <a:solidFill>
              <a:srgbClr val="D5D5F4"/>
            </a:solidFill>
            <a:ln w="19050" cap="flat" cmpd="sng">
              <a:solidFill>
                <a:srgbClr val="C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algn="ctr"/>
              <a:r>
                <a:rPr lang="en-US" b="1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Client</a:t>
              </a:r>
              <a:endParaRPr/>
            </a:p>
            <a:p>
              <a:pPr algn="ctr"/>
              <a:r>
                <a:rPr lang="en-US" b="1">
                  <a:solidFill>
                    <a:srgbClr val="C00000"/>
                  </a:solidFill>
                  <a:latin typeface="Arial Narrow"/>
                </a:rPr>
                <a:t>Bridge</a:t>
              </a:r>
            </a:p>
            <a:p>
              <a:pPr algn="ctr"/>
              <a:r>
                <a:rPr lang="en-US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</a:t>
              </a:r>
              <a:r>
                <a:rPr lang="en-US" err="1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cisst</a:t>
              </a:r>
              <a:r>
                <a:rPr lang="en-US">
                  <a:solidFill>
                    <a:srgbClr val="C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/ROS conv.)</a:t>
              </a:r>
              <a:endParaRPr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3" name="Google Shape;1053;p64"/>
            <p:cNvSpPr/>
            <p:nvPr/>
          </p:nvSpPr>
          <p:spPr>
            <a:xfrm>
              <a:off x="8331200" y="4963513"/>
              <a:ext cx="1056288" cy="1143000"/>
            </a:xfrm>
            <a:prstGeom prst="rect">
              <a:avLst/>
            </a:prstGeom>
            <a:solidFill>
              <a:srgbClr val="C00000"/>
            </a:solidFill>
            <a:ln w="9525" cap="flat" cmpd="sng">
              <a:solidFill>
                <a:srgbClr val="2D2D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b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Server</a:t>
              </a:r>
              <a:endParaRPr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8" name="Google Shape;1048;p64"/>
            <p:cNvSpPr/>
            <p:nvPr/>
          </p:nvSpPr>
          <p:spPr>
            <a:xfrm>
              <a:off x="2599244" y="4963513"/>
              <a:ext cx="1100962" cy="11430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rgbClr val="00CB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b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Client</a:t>
              </a:r>
              <a:endParaRPr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4" name="Google Shape;1054;p64"/>
            <p:cNvSpPr/>
            <p:nvPr/>
          </p:nvSpPr>
          <p:spPr>
            <a:xfrm>
              <a:off x="5494844" y="4953000"/>
              <a:ext cx="6858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5" name="Google Shape;1055;p64"/>
            <p:cNvGrpSpPr/>
            <p:nvPr/>
          </p:nvGrpSpPr>
          <p:grpSpPr>
            <a:xfrm>
              <a:off x="5181600" y="5334000"/>
              <a:ext cx="1492251" cy="858206"/>
              <a:chOff x="2143108" y="3000372"/>
              <a:chExt cx="1500198" cy="1110435"/>
            </a:xfrm>
          </p:grpSpPr>
          <p:sp>
            <p:nvSpPr>
              <p:cNvPr id="1056" name="Google Shape;1056;p64"/>
              <p:cNvSpPr/>
              <p:nvPr/>
            </p:nvSpPr>
            <p:spPr>
              <a:xfrm>
                <a:off x="2143108" y="3000372"/>
                <a:ext cx="1500198" cy="642942"/>
              </a:xfrm>
              <a:custGeom>
                <a:avLst/>
                <a:gdLst/>
                <a:ahLst/>
                <a:cxnLst/>
                <a:rect l="l" t="t" r="r" b="b"/>
                <a:pathLst>
                  <a:path w="1897380" h="975360" extrusionOk="0">
                    <a:moveTo>
                      <a:pt x="0" y="580390"/>
                    </a:moveTo>
                    <a:cubicBezTo>
                      <a:pt x="167640" y="290195"/>
                      <a:pt x="335280" y="0"/>
                      <a:pt x="525780" y="54610"/>
                    </a:cubicBezTo>
                    <a:cubicBezTo>
                      <a:pt x="716280" y="109220"/>
                      <a:pt x="914400" y="840740"/>
                      <a:pt x="1143000" y="908050"/>
                    </a:cubicBezTo>
                    <a:cubicBezTo>
                      <a:pt x="1371600" y="975360"/>
                      <a:pt x="1771650" y="532130"/>
                      <a:pt x="1897380" y="458470"/>
                    </a:cubicBezTo>
                  </a:path>
                </a:pathLst>
              </a:custGeom>
              <a:noFill/>
              <a:ln w="44450" cap="flat" cmpd="sng">
                <a:solidFill>
                  <a:srgbClr val="0C0C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57" name="Google Shape;1057;p64"/>
              <p:cNvSpPr txBox="1"/>
              <p:nvPr/>
            </p:nvSpPr>
            <p:spPr>
              <a:xfrm>
                <a:off x="2319602" y="3652839"/>
                <a:ext cx="1182262" cy="4579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US" sz="170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ROS</a:t>
                </a:r>
                <a:endParaRPr sz="17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058" name="Google Shape;1058;p64"/>
            <p:cNvSpPr/>
            <p:nvPr/>
          </p:nvSpPr>
          <p:spPr>
            <a:xfrm>
              <a:off x="7162800" y="3849172"/>
              <a:ext cx="1522920" cy="683657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US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Other ROS nodes</a:t>
              </a:r>
              <a:endParaRPr/>
            </a:p>
          </p:txBody>
        </p:sp>
        <p:sp>
          <p:nvSpPr>
            <p:cNvPr id="1059" name="Google Shape;1059;p64"/>
            <p:cNvSpPr/>
            <p:nvPr/>
          </p:nvSpPr>
          <p:spPr>
            <a:xfrm>
              <a:off x="6129220" y="4191001"/>
              <a:ext cx="1033580" cy="1152525"/>
            </a:xfrm>
            <a:custGeom>
              <a:avLst/>
              <a:gdLst/>
              <a:ahLst/>
              <a:cxnLst/>
              <a:rect l="l" t="t" r="r" b="b"/>
              <a:pathLst>
                <a:path w="1033580" h="1152525" extrusionOk="0">
                  <a:moveTo>
                    <a:pt x="528755" y="1152525"/>
                  </a:moveTo>
                  <a:cubicBezTo>
                    <a:pt x="342223" y="1125537"/>
                    <a:pt x="155692" y="1098550"/>
                    <a:pt x="71555" y="971550"/>
                  </a:cubicBezTo>
                  <a:cubicBezTo>
                    <a:pt x="-12583" y="844550"/>
                    <a:pt x="-14170" y="527050"/>
                    <a:pt x="23930" y="390525"/>
                  </a:cubicBezTo>
                  <a:cubicBezTo>
                    <a:pt x="62030" y="254000"/>
                    <a:pt x="131880" y="217487"/>
                    <a:pt x="300155" y="152400"/>
                  </a:cubicBezTo>
                  <a:cubicBezTo>
                    <a:pt x="468430" y="87313"/>
                    <a:pt x="751005" y="43656"/>
                    <a:pt x="1033580" y="0"/>
                  </a:cubicBezTo>
                </a:path>
              </a:pathLst>
            </a:custGeom>
            <a:noFill/>
            <a:ln w="444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899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6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ym typeface="Arial"/>
              </a:rPr>
              <a:t>cisst</a:t>
            </a:r>
            <a:r>
              <a:rPr lang="en-US">
                <a:sym typeface="Arial"/>
              </a:rPr>
              <a:t> vs ROS: Data Types</a:t>
            </a:r>
          </a:p>
        </p:txBody>
      </p:sp>
      <p:sp>
        <p:nvSpPr>
          <p:cNvPr id="1038" name="Google Shape;1038;p63"/>
          <p:cNvSpPr txBox="1">
            <a:spLocks noGrp="1"/>
          </p:cNvSpPr>
          <p:nvPr>
            <p:ph type="body" idx="1"/>
          </p:nvPr>
        </p:nvSpPr>
        <p:spPr>
          <a:xfrm>
            <a:off x="838200" y="1626842"/>
            <a:ext cx="10515600" cy="48019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ym typeface="Arial"/>
              </a:rPr>
              <a:t>All middleware packages require methods to serialize/deserialize data</a:t>
            </a:r>
            <a:endParaRPr lang="en-US"/>
          </a:p>
          <a:p>
            <a:pPr lvl="1"/>
            <a:r>
              <a:rPr lang="en-US">
                <a:sym typeface="Arial"/>
              </a:rPr>
              <a:t>ROS: </a:t>
            </a:r>
            <a:r>
              <a:rPr lang="en-US">
                <a:latin typeface="Courier New"/>
                <a:cs typeface="Courier New"/>
                <a:sym typeface="Courier New"/>
              </a:rPr>
              <a:t>msg</a:t>
            </a:r>
            <a:r>
              <a:rPr lang="en-US">
                <a:sym typeface="Arial"/>
              </a:rPr>
              <a:t> files</a:t>
            </a:r>
            <a:endParaRPr lang="en-US"/>
          </a:p>
          <a:p>
            <a:pPr lvl="1"/>
            <a:r>
              <a:rPr lang="en-US" err="1">
                <a:sym typeface="Arial"/>
              </a:rPr>
              <a:t>cisst</a:t>
            </a:r>
            <a:r>
              <a:rPr lang="en-US">
                <a:sym typeface="Arial"/>
              </a:rPr>
              <a:t>: </a:t>
            </a:r>
            <a:r>
              <a:rPr lang="en-US" err="1">
                <a:latin typeface="Courier New"/>
                <a:cs typeface="Courier New"/>
                <a:sym typeface="Courier New"/>
              </a:rPr>
              <a:t>cdg</a:t>
            </a:r>
            <a:r>
              <a:rPr lang="en-US">
                <a:latin typeface="Calibri"/>
                <a:cs typeface="Calibri"/>
                <a:sym typeface="Arial"/>
              </a:rPr>
              <a:t> files</a:t>
            </a:r>
            <a:r>
              <a:rPr lang="en-US">
                <a:sym typeface="Arial"/>
              </a:rPr>
              <a:t> (</a:t>
            </a:r>
            <a:r>
              <a:rPr lang="en-US" err="1">
                <a:latin typeface="Courier New"/>
                <a:cs typeface="Courier New"/>
                <a:sym typeface="Arial"/>
              </a:rPr>
              <a:t>cisstDataGenerator</a:t>
            </a:r>
            <a:r>
              <a:rPr lang="en-US">
                <a:sym typeface="Arial"/>
              </a:rPr>
              <a:t>)</a:t>
            </a:r>
            <a:endParaRPr lang="en-US"/>
          </a:p>
          <a:p>
            <a:r>
              <a:rPr lang="en-US">
                <a:sym typeface="Arial"/>
              </a:rPr>
              <a:t>These files describe the data types, and are parsed to create support code, such as serialization/deserialization</a:t>
            </a:r>
            <a:endParaRPr lang="en-US"/>
          </a:p>
          <a:p>
            <a:r>
              <a:rPr lang="en-US" err="1">
                <a:sym typeface="Arial"/>
              </a:rPr>
              <a:t>cisst</a:t>
            </a:r>
            <a:r>
              <a:rPr lang="en-US">
                <a:sym typeface="Arial"/>
              </a:rPr>
              <a:t>:</a:t>
            </a:r>
          </a:p>
          <a:p>
            <a:pPr lvl="1"/>
            <a:r>
              <a:rPr lang="en-US" err="1">
                <a:sym typeface="Arial"/>
              </a:rPr>
              <a:t>cisstDataGenerator</a:t>
            </a:r>
            <a:r>
              <a:rPr lang="en-US">
                <a:sym typeface="Arial"/>
              </a:rPr>
              <a:t> is a newer feature, so some older </a:t>
            </a:r>
            <a:r>
              <a:rPr lang="en-US" i="1" err="1">
                <a:sym typeface="Arial"/>
              </a:rPr>
              <a:t>cisst</a:t>
            </a:r>
            <a:r>
              <a:rPr lang="en-US" i="1">
                <a:sym typeface="Arial"/>
              </a:rPr>
              <a:t> </a:t>
            </a:r>
            <a:r>
              <a:rPr lang="en-US">
                <a:sym typeface="Arial"/>
              </a:rPr>
              <a:t>data types have manually created support code (</a:t>
            </a:r>
            <a:r>
              <a:rPr lang="en-US">
                <a:ea typeface="+mn-lt"/>
                <a:cs typeface="+mn-lt"/>
                <a:sym typeface="Arial"/>
                <a:hlinkClick r:id="rId3"/>
              </a:rPr>
              <a:t>https://github.com/jhu-cisst/cisst/wiki/cisstCommon-Data-Generator</a:t>
            </a:r>
            <a:r>
              <a:rPr lang="en-US">
                <a:ea typeface="+mn-lt"/>
                <a:cs typeface="+mn-lt"/>
                <a:sym typeface="Arial"/>
              </a:rPr>
              <a:t>)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i="1" err="1">
                <a:ea typeface="+mn-lt"/>
                <a:cs typeface="+mn-lt"/>
              </a:rPr>
              <a:t>cisst</a:t>
            </a:r>
            <a:r>
              <a:rPr lang="en-US" i="1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standardized payloads are defined in the library </a:t>
            </a:r>
            <a:r>
              <a:rPr lang="en-US" i="1" err="1">
                <a:ea typeface="+mn-lt"/>
                <a:cs typeface="+mn-lt"/>
              </a:rPr>
              <a:t>cisstParameterTypes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and names use the prefix </a:t>
            </a:r>
            <a:r>
              <a:rPr lang="en-US" err="1">
                <a:latin typeface="Courier New"/>
                <a:ea typeface="+mn-lt"/>
                <a:cs typeface="+mn-lt"/>
              </a:rPr>
              <a:t>prm</a:t>
            </a:r>
            <a:r>
              <a:rPr lang="en-US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0569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A107-24E6-854D-8CA6-874A6819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cisst</a:t>
            </a:r>
            <a:r>
              <a:rPr lang="en-US"/>
              <a:t> vs ROS: Execution Model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24CD14-FC7D-5146-AB60-BD30B8ACF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847270"/>
              </p:ext>
            </p:extLst>
          </p:nvPr>
        </p:nvGraphicFramePr>
        <p:xfrm>
          <a:off x="838200" y="1615418"/>
          <a:ext cx="10515600" cy="307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9666751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642989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147442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18123942"/>
                    </a:ext>
                  </a:extLst>
                </a:gridCol>
              </a:tblGrid>
              <a:tr h="449309">
                <a:tc>
                  <a:txBody>
                    <a:bodyPr/>
                    <a:lstStyle/>
                    <a:p>
                      <a:r>
                        <a:rPr lang="en-US" err="1"/>
                        <a:t>cisst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ROS (Topics)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Trigger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40145"/>
                  </a:ext>
                </a:extLst>
              </a:tr>
              <a:tr h="449309">
                <a:tc>
                  <a:txBody>
                    <a:bodyPr/>
                    <a:lstStyle/>
                    <a:p>
                      <a:r>
                        <a:rPr lang="en-US"/>
                        <a:t>Read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Consumer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Publisher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Producer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88303"/>
                  </a:ext>
                </a:extLst>
              </a:tr>
              <a:tr h="595438">
                <a:tc>
                  <a:txBody>
                    <a:bodyPr/>
                    <a:lstStyle/>
                    <a:p>
                      <a:r>
                        <a:rPr lang="en-US"/>
                        <a:t>Void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Consumer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Subscriber with empty message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Consumer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647864"/>
                  </a:ext>
                </a:extLst>
              </a:tr>
              <a:tr h="449309">
                <a:tc>
                  <a:txBody>
                    <a:bodyPr/>
                    <a:lstStyle/>
                    <a:p>
                      <a:r>
                        <a:rPr lang="en-US"/>
                        <a:t>Write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Consumer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Subscriber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Consumer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025435"/>
                  </a:ext>
                </a:extLst>
              </a:tr>
              <a:tr h="595438">
                <a:tc>
                  <a:txBody>
                    <a:bodyPr/>
                    <a:lstStyle/>
                    <a:p>
                      <a:r>
                        <a:rPr lang="en-US"/>
                        <a:t>Void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Publisher with empty message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Producer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743918"/>
                  </a:ext>
                </a:extLst>
              </a:tr>
              <a:tr h="449309">
                <a:tc>
                  <a:txBody>
                    <a:bodyPr/>
                    <a:lstStyle/>
                    <a:p>
                      <a:r>
                        <a:rPr lang="en-US"/>
                        <a:t>Write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Producer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Publisher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Producer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285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4BC7A6-948E-4946-A09B-49D499CCF908}"/>
              </a:ext>
            </a:extLst>
          </p:cNvPr>
          <p:cNvSpPr txBox="1"/>
          <p:nvPr/>
        </p:nvSpPr>
        <p:spPr>
          <a:xfrm>
            <a:off x="1429407" y="4908331"/>
            <a:ext cx="9680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Design decision for </a:t>
            </a:r>
            <a:r>
              <a:rPr lang="en-US" sz="2000" err="1"/>
              <a:t>cisst</a:t>
            </a:r>
            <a:r>
              <a:rPr lang="en-US" sz="2000"/>
              <a:t> read commands: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err="1"/>
              <a:t>cisst</a:t>
            </a:r>
            <a:r>
              <a:rPr lang="en-US" sz="2000"/>
              <a:t> Read commands are usually associated to data in state tables refreshed periodically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Continuously publish the data using the read command </a:t>
            </a:r>
          </a:p>
        </p:txBody>
      </p:sp>
    </p:spTree>
    <p:extLst>
      <p:ext uri="{BB962C8B-B14F-4D97-AF65-F5344CB8AC3E}">
        <p14:creationId xmlns:p14="http://schemas.microsoft.com/office/powerpoint/2010/main" val="2051331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6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System Integration via ROS: overview</a:t>
            </a:r>
          </a:p>
        </p:txBody>
      </p:sp>
      <p:pic>
        <p:nvPicPr>
          <p:cNvPr id="1076" name="Google Shape;107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986" y="1418874"/>
            <a:ext cx="7048847" cy="3774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66"/>
          <p:cNvSpPr txBox="1"/>
          <p:nvPr/>
        </p:nvSpPr>
        <p:spPr>
          <a:xfrm>
            <a:off x="3811732" y="5340906"/>
            <a:ext cx="4785014" cy="32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cisst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-ROS Bridge component basic feature</a:t>
            </a:r>
            <a:endParaRPr lang="en-US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893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6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ym typeface="Arial"/>
              </a:rPr>
              <a:t>cisst</a:t>
            </a:r>
            <a:r>
              <a:rPr lang="en-US">
                <a:sym typeface="Arial"/>
              </a:rPr>
              <a:t> components and ROS</a:t>
            </a:r>
            <a:endParaRPr lang="en-US"/>
          </a:p>
        </p:txBody>
      </p:sp>
      <p:sp>
        <p:nvSpPr>
          <p:cNvPr id="1065" name="Google Shape;1065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369278" cy="457603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>
                <a:sym typeface="Arial"/>
              </a:rPr>
              <a:t>Server bridge connects to a provided interface and subscribes/publishes to ROS topics and services</a:t>
            </a:r>
            <a:endParaRPr lang="en-US"/>
          </a:p>
          <a:p>
            <a:pPr lvl="1">
              <a:lnSpc>
                <a:spcPct val="120000"/>
              </a:lnSpc>
            </a:pPr>
            <a:r>
              <a:rPr lang="en-US">
                <a:cs typeface="Calibri"/>
              </a:rPr>
              <a:t>ROS bridge creates a </a:t>
            </a:r>
            <a:r>
              <a:rPr lang="en-US" b="1" i="1">
                <a:cs typeface="Calibri"/>
              </a:rPr>
              <a:t>required </a:t>
            </a:r>
            <a:r>
              <a:rPr lang="en-US">
                <a:cs typeface="Calibri"/>
              </a:rPr>
              <a:t>interface</a:t>
            </a:r>
          </a:p>
          <a:p>
            <a:pPr lvl="1">
              <a:lnSpc>
                <a:spcPct val="120000"/>
              </a:lnSpc>
            </a:pPr>
            <a:r>
              <a:rPr lang="en-US" err="1">
                <a:sym typeface="Arial"/>
              </a:rPr>
              <a:t>cisst</a:t>
            </a:r>
            <a:r>
              <a:rPr lang="en-US">
                <a:sym typeface="Arial"/>
              </a:rPr>
              <a:t> commands to read from server and publish to ROS (</a:t>
            </a:r>
            <a:r>
              <a:rPr lang="en-US">
                <a:solidFill>
                  <a:srgbClr val="FF0000"/>
                </a:solidFill>
                <a:sym typeface="Arial"/>
              </a:rPr>
              <a:t>producer trigger</a:t>
            </a:r>
            <a:r>
              <a:rPr lang="en-US">
                <a:sym typeface="Arial"/>
              </a:rPr>
              <a:t>)</a:t>
            </a:r>
            <a:endParaRPr lang="en-US">
              <a:cs typeface="Calibri"/>
            </a:endParaRPr>
          </a:p>
          <a:p>
            <a:pPr lvl="1">
              <a:lnSpc>
                <a:spcPct val="120000"/>
              </a:lnSpc>
            </a:pPr>
            <a:r>
              <a:rPr lang="en-US" err="1">
                <a:cs typeface="Calibri"/>
              </a:rPr>
              <a:t>cisst</a:t>
            </a:r>
            <a:r>
              <a:rPr lang="en-US">
                <a:cs typeface="Calibri"/>
              </a:rPr>
              <a:t> events to publish to ROS</a:t>
            </a:r>
          </a:p>
          <a:p>
            <a:pPr lvl="1">
              <a:lnSpc>
                <a:spcPct val="120000"/>
              </a:lnSpc>
            </a:pPr>
            <a:r>
              <a:rPr lang="en-US" err="1">
                <a:sym typeface="Arial"/>
              </a:rPr>
              <a:t>cisst</a:t>
            </a:r>
            <a:r>
              <a:rPr lang="en-US">
                <a:sym typeface="Arial"/>
              </a:rPr>
              <a:t> commands to receive ROS topics and write to server</a:t>
            </a:r>
            <a:endParaRPr lang="en-US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US">
                <a:cs typeface="Calibri" panose="020F0502020204030204"/>
              </a:rPr>
              <a:t>Client bridge can also connect to a required interface</a:t>
            </a:r>
          </a:p>
          <a:p>
            <a:pPr lvl="1">
              <a:lnSpc>
                <a:spcPct val="120000"/>
              </a:lnSpc>
            </a:pPr>
            <a:r>
              <a:rPr lang="en-US">
                <a:cs typeface="Calibri" panose="020F0502020204030204"/>
              </a:rPr>
              <a:t>ROS bridge creates a </a:t>
            </a:r>
            <a:r>
              <a:rPr lang="en-US" b="1" i="1">
                <a:cs typeface="Calibri"/>
              </a:rPr>
              <a:t>provided </a:t>
            </a:r>
            <a:r>
              <a:rPr lang="en-US">
                <a:cs typeface="Calibri"/>
              </a:rPr>
              <a:t>interface</a:t>
            </a:r>
          </a:p>
          <a:p>
            <a:pPr lvl="1">
              <a:lnSpc>
                <a:spcPct val="120000"/>
              </a:lnSpc>
            </a:pPr>
            <a:r>
              <a:rPr lang="en-US" err="1">
                <a:cs typeface="Calibri"/>
              </a:rPr>
              <a:t>cisst</a:t>
            </a:r>
            <a:r>
              <a:rPr lang="en-US">
                <a:cs typeface="Calibri"/>
              </a:rPr>
              <a:t> read functions access a state table populated by a ROS subscriber (</a:t>
            </a:r>
            <a:r>
              <a:rPr lang="en-US">
                <a:solidFill>
                  <a:srgbClr val="FF0000"/>
                </a:solidFill>
                <a:cs typeface="Calibri"/>
              </a:rPr>
              <a:t>consumer trigger</a:t>
            </a:r>
            <a:r>
              <a:rPr lang="en-US">
                <a:cs typeface="Calibri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err="1">
                <a:ea typeface="+mn-lt"/>
                <a:cs typeface="+mn-lt"/>
              </a:rPr>
              <a:t>cisst</a:t>
            </a:r>
            <a:r>
              <a:rPr lang="en-US">
                <a:ea typeface="+mn-lt"/>
                <a:cs typeface="+mn-lt"/>
              </a:rPr>
              <a:t> events triggered by ROS subscribers</a:t>
            </a:r>
            <a:endParaRPr lang="en-US">
              <a:cs typeface="Calibri"/>
            </a:endParaRPr>
          </a:p>
          <a:p>
            <a:pPr lvl="1">
              <a:lnSpc>
                <a:spcPct val="120000"/>
              </a:lnSpc>
            </a:pPr>
            <a:r>
              <a:rPr lang="en-US" err="1">
                <a:cs typeface="Calibri"/>
              </a:rPr>
              <a:t>cisst</a:t>
            </a:r>
            <a:r>
              <a:rPr lang="en-US">
                <a:cs typeface="Calibri"/>
              </a:rPr>
              <a:t> write functions to publish to ROS</a:t>
            </a: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pSp>
        <p:nvGrpSpPr>
          <p:cNvPr id="1066" name="Google Shape;1066;p65"/>
          <p:cNvGrpSpPr/>
          <p:nvPr/>
        </p:nvGrpSpPr>
        <p:grpSpPr>
          <a:xfrm>
            <a:off x="8655768" y="2110556"/>
            <a:ext cx="3101640" cy="1442883"/>
            <a:chOff x="3276600" y="4495800"/>
            <a:chExt cx="2999295" cy="1447800"/>
          </a:xfrm>
        </p:grpSpPr>
        <p:sp>
          <p:nvSpPr>
            <p:cNvPr id="1067" name="Google Shape;1067;p65"/>
            <p:cNvSpPr/>
            <p:nvPr/>
          </p:nvSpPr>
          <p:spPr>
            <a:xfrm>
              <a:off x="3276600" y="4495800"/>
              <a:ext cx="2999295" cy="14478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68" name="Google Shape;1068;p65"/>
            <p:cNvSpPr/>
            <p:nvPr/>
          </p:nvSpPr>
          <p:spPr>
            <a:xfrm>
              <a:off x="3424745" y="4657726"/>
              <a:ext cx="1066800" cy="11430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algn="ctr"/>
              <a:r>
                <a:rPr lang="en-US" b="1">
                  <a:solidFill>
                    <a:srgbClr val="00997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Server</a:t>
              </a:r>
              <a:endParaRPr lang="en-US">
                <a:solidFill>
                  <a:srgbClr val="000000"/>
                </a:solidFill>
                <a:latin typeface="Calibri"/>
                <a:ea typeface="Arial Narrow"/>
                <a:cs typeface="Calibri"/>
              </a:endParaRPr>
            </a:p>
            <a:p>
              <a:pPr algn="ctr"/>
              <a:r>
                <a:rPr lang="en-US" b="1">
                  <a:solidFill>
                    <a:srgbClr val="009972"/>
                  </a:solidFill>
                  <a:latin typeface="Arial Narrow"/>
                  <a:ea typeface="Arial Narrow"/>
                  <a:cs typeface="Arial Narrow"/>
                </a:rPr>
                <a:t>Bridge</a:t>
              </a:r>
              <a:r>
                <a:rPr lang="en-US" b="1">
                  <a:latin typeface="Arial Narrow"/>
                  <a:ea typeface="Arial Narrow"/>
                  <a:cs typeface="Arial Narrow"/>
                </a:rPr>
                <a:t/>
              </a:r>
              <a:br>
                <a:rPr lang="en-US" b="1">
                  <a:latin typeface="Arial Narrow"/>
                  <a:ea typeface="Arial Narrow"/>
                  <a:cs typeface="Arial Narrow"/>
                </a:rPr>
              </a:br>
              <a:r>
                <a:rPr lang="en-US" b="1" err="1">
                  <a:solidFill>
                    <a:srgbClr val="00997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cisst</a:t>
              </a:r>
              <a:r>
                <a:rPr lang="en-US" b="1">
                  <a:solidFill>
                    <a:srgbClr val="00997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-ROS</a:t>
              </a:r>
              <a:endParaRPr lang="en-US" b="1">
                <a:solidFill>
                  <a:srgbClr val="009972"/>
                </a:solidFill>
                <a:latin typeface="Arial Narrow"/>
                <a:ea typeface="Arial Narrow"/>
                <a:cs typeface="Arial Narrow"/>
              </a:endParaRPr>
            </a:p>
          </p:txBody>
        </p:sp>
        <p:cxnSp>
          <p:nvCxnSpPr>
            <p:cNvPr id="1069" name="Google Shape;1069;p65"/>
            <p:cNvCxnSpPr>
              <a:stCxn id="1070" idx="1"/>
              <a:endCxn id="1068" idx="3"/>
            </p:cNvCxnSpPr>
            <p:nvPr/>
          </p:nvCxnSpPr>
          <p:spPr>
            <a:xfrm rot="10800000">
              <a:off x="4491395" y="5229313"/>
              <a:ext cx="590700" cy="900"/>
            </a:xfrm>
            <a:prstGeom prst="straightConnector1">
              <a:avLst/>
            </a:prstGeom>
            <a:noFill/>
            <a:ln w="88900" cap="flat" cmpd="dbl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0" name="Google Shape;1070;p65"/>
            <p:cNvSpPr/>
            <p:nvPr/>
          </p:nvSpPr>
          <p:spPr>
            <a:xfrm>
              <a:off x="5082095" y="4658713"/>
              <a:ext cx="1056288" cy="1143000"/>
            </a:xfrm>
            <a:prstGeom prst="rect">
              <a:avLst/>
            </a:prstGeom>
            <a:solidFill>
              <a:srgbClr val="C00000"/>
            </a:solidFill>
            <a:ln w="9525" cap="flat" cmpd="sng">
              <a:solidFill>
                <a:srgbClr val="2D2D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b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Server</a:t>
              </a:r>
              <a:endParaRPr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2" name="Google Shape;1018;p62">
            <a:extLst>
              <a:ext uri="{FF2B5EF4-FFF2-40B4-BE49-F238E27FC236}">
                <a16:creationId xmlns:a16="http://schemas.microsoft.com/office/drawing/2014/main" id="{74C7469D-B96B-4B4A-ABA7-842DE3926A65}"/>
              </a:ext>
            </a:extLst>
          </p:cNvPr>
          <p:cNvSpPr/>
          <p:nvPr/>
        </p:nvSpPr>
        <p:spPr>
          <a:xfrm>
            <a:off x="8654984" y="4491657"/>
            <a:ext cx="3102077" cy="1447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" name="Google Shape;1019;p62">
            <a:extLst>
              <a:ext uri="{FF2B5EF4-FFF2-40B4-BE49-F238E27FC236}">
                <a16:creationId xmlns:a16="http://schemas.microsoft.com/office/drawing/2014/main" id="{9F7C8460-7BC4-4183-8C68-035D1E5D3D89}"/>
              </a:ext>
            </a:extLst>
          </p:cNvPr>
          <p:cNvCxnSpPr/>
          <p:nvPr/>
        </p:nvCxnSpPr>
        <p:spPr>
          <a:xfrm rot="10800000" flipH="1">
            <a:off x="9916791" y="5225170"/>
            <a:ext cx="414600" cy="900"/>
          </a:xfrm>
          <a:prstGeom prst="straightConnector1">
            <a:avLst/>
          </a:prstGeom>
          <a:noFill/>
          <a:ln w="88900" cap="flat" cmpd="dbl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1021;p62">
            <a:extLst>
              <a:ext uri="{FF2B5EF4-FFF2-40B4-BE49-F238E27FC236}">
                <a16:creationId xmlns:a16="http://schemas.microsoft.com/office/drawing/2014/main" id="{221C54AE-BFD6-4CDE-9734-26F457A0946A}"/>
              </a:ext>
            </a:extLst>
          </p:cNvPr>
          <p:cNvSpPr/>
          <p:nvPr/>
        </p:nvSpPr>
        <p:spPr>
          <a:xfrm>
            <a:off x="10331384" y="4653583"/>
            <a:ext cx="1233948" cy="1143000"/>
          </a:xfrm>
          <a:prstGeom prst="rect">
            <a:avLst/>
          </a:prstGeom>
          <a:solidFill>
            <a:srgbClr val="D5D5F4"/>
          </a:solidFill>
          <a:ln w="19050" cap="flat" cmpd="sng">
            <a:solidFill>
              <a:srgbClr val="C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Arial Narrow"/>
              </a:rPr>
              <a:t>Client</a:t>
            </a:r>
          </a:p>
          <a:p>
            <a:pPr algn="ctr"/>
            <a:r>
              <a:rPr lang="en-US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Bridge</a:t>
            </a:r>
            <a:endParaRPr lang="en-US" b="1">
              <a:solidFill>
                <a:srgbClr val="C00000"/>
              </a:solidFill>
              <a:latin typeface="Arial Narrow"/>
              <a:ea typeface="Arial Narrow"/>
              <a:cs typeface="Arial Narrow"/>
            </a:endParaRPr>
          </a:p>
          <a:p>
            <a:pPr algn="ctr"/>
            <a:r>
              <a:rPr lang="en-US" b="1" err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cisst</a:t>
            </a:r>
            <a:r>
              <a:rPr lang="en-US" b="1">
                <a:solidFill>
                  <a:srgbClr val="C00000"/>
                </a:solidFill>
                <a:latin typeface="Arial Narrow"/>
                <a:ea typeface="Arial Narrow"/>
                <a:cs typeface="Arial Narrow"/>
              </a:rPr>
              <a:t>-ROS</a:t>
            </a:r>
          </a:p>
        </p:txBody>
      </p:sp>
      <p:sp>
        <p:nvSpPr>
          <p:cNvPr id="5" name="Google Shape;1020;p62">
            <a:extLst>
              <a:ext uri="{FF2B5EF4-FFF2-40B4-BE49-F238E27FC236}">
                <a16:creationId xmlns:a16="http://schemas.microsoft.com/office/drawing/2014/main" id="{9FC848B9-B6C1-4A80-B473-A09AEF7D119E}"/>
              </a:ext>
            </a:extLst>
          </p:cNvPr>
          <p:cNvSpPr/>
          <p:nvPr/>
        </p:nvSpPr>
        <p:spPr>
          <a:xfrm>
            <a:off x="8815829" y="4654570"/>
            <a:ext cx="1100962" cy="11430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rgbClr val="00CB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Client</a:t>
            </a:r>
            <a:endParaRPr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715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6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cisst components and ROS</a:t>
            </a:r>
            <a:endParaRPr lang="en-US"/>
          </a:p>
        </p:txBody>
      </p:sp>
      <p:sp>
        <p:nvSpPr>
          <p:cNvPr id="1065" name="Google Shape;1065;p65"/>
          <p:cNvSpPr txBox="1"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>
                <a:sym typeface="Arial"/>
              </a:rPr>
              <a:t>Proxy needs to be handwritten for a given set of commands</a:t>
            </a:r>
            <a:endParaRPr lang="en-US">
              <a:latin typeface="Courier New"/>
              <a:cs typeface="Courier New"/>
            </a:endParaRPr>
          </a:p>
          <a:p>
            <a:pPr marL="457200" indent="-457200"/>
            <a:r>
              <a:rPr lang="en-US">
                <a:sym typeface="Arial"/>
              </a:rPr>
              <a:t>Use or derive class </a:t>
            </a:r>
            <a:r>
              <a:rPr lang="en-US" err="1">
                <a:latin typeface="Courier New"/>
                <a:cs typeface="Courier New"/>
                <a:sym typeface="Arial"/>
              </a:rPr>
              <a:t>mtsROSBridge</a:t>
            </a:r>
            <a:endParaRPr lang="en-US" err="1">
              <a:latin typeface="Calibri"/>
              <a:cs typeface="Calibri"/>
            </a:endParaRPr>
          </a:p>
          <a:p>
            <a:pPr marL="457200" indent="-457200"/>
            <a:r>
              <a:rPr lang="en-US">
                <a:latin typeface="Calibri"/>
                <a:cs typeface="Calibri"/>
                <a:sym typeface="Arial"/>
              </a:rPr>
              <a:t>Add</a:t>
            </a:r>
            <a:r>
              <a:rPr lang="en-US">
                <a:sym typeface="Arial"/>
              </a:rPr>
              <a:t> publishers and subscriber using base class methods to bridge a provided interface:</a:t>
            </a:r>
            <a:endParaRPr lang="en-US">
              <a:latin typeface="Courier New"/>
              <a:cs typeface="Courier New"/>
            </a:endParaRPr>
          </a:p>
          <a:p>
            <a:pPr marL="914400" lvl="1" indent="-457200"/>
            <a:r>
              <a:rPr lang="en-US" err="1">
                <a:latin typeface="Courier New"/>
                <a:cs typeface="Courier New"/>
                <a:sym typeface="Arial"/>
              </a:rPr>
              <a:t>AddPublisherFromCommandRead</a:t>
            </a:r>
            <a:endParaRPr lang="en-US" err="1">
              <a:latin typeface="Courier New"/>
              <a:cs typeface="Courier New"/>
            </a:endParaRPr>
          </a:p>
          <a:p>
            <a:pPr marL="914400" lvl="1" indent="-457200"/>
            <a:r>
              <a:rPr lang="en-US" err="1">
                <a:latin typeface="Courier New"/>
                <a:ea typeface="+mn-lt"/>
                <a:cs typeface="+mn-lt"/>
                <a:sym typeface="Arial"/>
              </a:rPr>
              <a:t>AddPublisherFromEventWrite</a:t>
            </a:r>
            <a:endParaRPr lang="en-US" err="1">
              <a:latin typeface="Courier New"/>
              <a:ea typeface="+mn-lt"/>
              <a:cs typeface="Courier New"/>
              <a:sym typeface="Arial"/>
            </a:endParaRPr>
          </a:p>
          <a:p>
            <a:pPr marL="914400" lvl="1" indent="-457200"/>
            <a:r>
              <a:rPr lang="en-US" err="1">
                <a:latin typeface="Courier New"/>
                <a:cs typeface="Courier New"/>
                <a:sym typeface="Arial"/>
              </a:rPr>
              <a:t>AddSubscriberToCommandWrite</a:t>
            </a:r>
            <a:endParaRPr lang="en-US" err="1">
              <a:latin typeface="Courier New"/>
              <a:cs typeface="Courier New"/>
            </a:endParaRPr>
          </a:p>
          <a:p>
            <a:pPr marL="457200" indent="-457200"/>
            <a:r>
              <a:rPr lang="en-US">
                <a:latin typeface="Calibri"/>
                <a:cs typeface="Courier New"/>
                <a:sym typeface="Arial"/>
              </a:rPr>
              <a:t>To</a:t>
            </a:r>
            <a:r>
              <a:rPr lang="en-US">
                <a:latin typeface="Calibri"/>
                <a:cs typeface="Courier New"/>
              </a:rPr>
              <a:t> bridge a required interface:</a:t>
            </a:r>
            <a:endParaRPr lang="en-US">
              <a:cs typeface="Calibri" panose="020F0502020204030204"/>
            </a:endParaRPr>
          </a:p>
          <a:p>
            <a:pPr marL="914400" lvl="1" indent="-457200"/>
            <a:r>
              <a:rPr lang="en-US" err="1">
                <a:latin typeface="Courier New"/>
                <a:ea typeface="+mn-lt"/>
                <a:cs typeface="+mn-lt"/>
              </a:rPr>
              <a:t>AddSubscriberToCommandRead</a:t>
            </a:r>
            <a:endParaRPr lang="en-US" err="1">
              <a:latin typeface="Courier New"/>
              <a:cs typeface="Calibri"/>
            </a:endParaRPr>
          </a:p>
          <a:p>
            <a:pPr marL="914400" lvl="1" indent="-457200"/>
            <a:r>
              <a:rPr lang="en-US" err="1">
                <a:latin typeface="Courier New"/>
                <a:ea typeface="+mn-lt"/>
                <a:cs typeface="+mn-lt"/>
              </a:rPr>
              <a:t>AddSubscriberToEventWrite</a:t>
            </a:r>
            <a:endParaRPr lang="en-US" err="1">
              <a:latin typeface="Courier New"/>
              <a:cs typeface="Calibri"/>
            </a:endParaRPr>
          </a:p>
          <a:p>
            <a:pPr marL="914400" lvl="1" indent="-457200"/>
            <a:r>
              <a:rPr lang="en-US" err="1">
                <a:latin typeface="Courier New"/>
                <a:ea typeface="+mn-lt"/>
                <a:cs typeface="+mn-lt"/>
              </a:rPr>
              <a:t>AddPublisherFromCommandWrite</a:t>
            </a:r>
            <a:endParaRPr lang="en-US" err="1">
              <a:latin typeface="Courier New"/>
              <a:cs typeface="Calibri"/>
            </a:endParaRPr>
          </a:p>
          <a:p>
            <a:pPr marL="914400" lvl="1" indent="-457200"/>
            <a:endParaRPr lang="en-US">
              <a:latin typeface="Calibri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5177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cisst</a:t>
            </a:r>
            <a:r>
              <a:rPr lang="en-US"/>
              <a:t>/SAW Overview</a:t>
            </a:r>
          </a:p>
        </p:txBody>
      </p:sp>
      <p:pic>
        <p:nvPicPr>
          <p:cNvPr id="4" name="Picture 4" descr="C:\Peter\JHU\cisst\cisst_saw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1"/>
          <a:stretch/>
        </p:blipFill>
        <p:spPr bwMode="auto">
          <a:xfrm>
            <a:off x="1533524" y="1690688"/>
            <a:ext cx="85512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647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6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cisst components and ROS</a:t>
            </a:r>
            <a:endParaRPr lang="en-US"/>
          </a:p>
        </p:txBody>
      </p:sp>
      <p:sp>
        <p:nvSpPr>
          <p:cNvPr id="1065" name="Google Shape;1065;p65"/>
          <p:cNvSpPr txBox="1"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/>
            <a:r>
              <a:rPr lang="en-US">
                <a:sym typeface="Arial"/>
              </a:rPr>
              <a:t>Conversion methods</a:t>
            </a:r>
            <a:endParaRPr lang="en-US"/>
          </a:p>
          <a:p>
            <a:pPr marL="914400" lvl="1" indent="-457200"/>
            <a:r>
              <a:rPr lang="en-US">
                <a:sym typeface="Arial"/>
              </a:rPr>
              <a:t>Use provided ones for </a:t>
            </a:r>
            <a:r>
              <a:rPr lang="en-US" err="1">
                <a:sym typeface="Arial"/>
              </a:rPr>
              <a:t>cisst</a:t>
            </a:r>
            <a:r>
              <a:rPr lang="en-US">
                <a:sym typeface="Arial"/>
              </a:rPr>
              <a:t> standard types</a:t>
            </a:r>
            <a:endParaRPr lang="en-US">
              <a:cs typeface="Calibri" panose="020F0502020204030204"/>
            </a:endParaRPr>
          </a:p>
          <a:p>
            <a:pPr marL="914400" lvl="1" indent="-457200"/>
            <a:r>
              <a:rPr lang="en-US">
                <a:sym typeface="Arial"/>
              </a:rPr>
              <a:t>Add your own for custom types and ROS messages by overloading </a:t>
            </a:r>
            <a:r>
              <a:rPr lang="en-US" err="1">
                <a:latin typeface="Courier New"/>
                <a:cs typeface="Courier New"/>
                <a:sym typeface="Arial"/>
              </a:rPr>
              <a:t>mtsCISSTToROS</a:t>
            </a:r>
            <a:r>
              <a:rPr lang="en-US">
                <a:latin typeface="Courier New"/>
                <a:cs typeface="Courier New"/>
                <a:sym typeface="Arial"/>
              </a:rPr>
              <a:t> </a:t>
            </a:r>
            <a:r>
              <a:rPr lang="en-US">
                <a:sym typeface="Arial"/>
              </a:rPr>
              <a:t>or </a:t>
            </a:r>
            <a:r>
              <a:rPr lang="en-US" err="1">
                <a:latin typeface="Courier New"/>
                <a:cs typeface="Courier New"/>
                <a:sym typeface="Arial"/>
              </a:rPr>
              <a:t>mtsROSToCISST</a:t>
            </a:r>
            <a:endParaRPr lang="en-US">
              <a:latin typeface="Calibri"/>
              <a:cs typeface="Calibri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Timestamps</a:t>
            </a:r>
          </a:p>
          <a:p>
            <a:pPr marL="914400" lvl="1" indent="-457200"/>
            <a:r>
              <a:rPr lang="en-US">
                <a:ea typeface="+mn-lt"/>
                <a:cs typeface="+mn-lt"/>
              </a:rPr>
              <a:t>Most </a:t>
            </a:r>
            <a:r>
              <a:rPr lang="en-US" err="1">
                <a:ea typeface="+mn-lt"/>
                <a:cs typeface="+mn-lt"/>
              </a:rPr>
              <a:t>cisst</a:t>
            </a:r>
            <a:r>
              <a:rPr lang="en-US">
                <a:ea typeface="+mn-lt"/>
                <a:cs typeface="+mn-lt"/>
              </a:rPr>
              <a:t> data types have a timestamp</a:t>
            </a:r>
          </a:p>
          <a:p>
            <a:pPr marL="914400" lvl="1" indent="-457200"/>
            <a:r>
              <a:rPr lang="en-US">
                <a:ea typeface="+mn-lt"/>
                <a:cs typeface="+mn-lt"/>
              </a:rPr>
              <a:t>When ready to publish, use the </a:t>
            </a:r>
            <a:r>
              <a:rPr lang="en-US" i="1" err="1">
                <a:ea typeface="+mn-lt"/>
                <a:cs typeface="+mn-lt"/>
              </a:rPr>
              <a:t>cisst</a:t>
            </a:r>
            <a:r>
              <a:rPr lang="en-US" i="1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age and subtract for </a:t>
            </a:r>
            <a:r>
              <a:rPr lang="en-US" err="1">
                <a:latin typeface="Courier New"/>
                <a:cs typeface="Courier New"/>
              </a:rPr>
              <a:t>ros</a:t>
            </a:r>
            <a:r>
              <a:rPr lang="en-US">
                <a:latin typeface="Courier New"/>
                <a:cs typeface="Courier New"/>
              </a:rPr>
              <a:t>::now()</a:t>
            </a:r>
            <a:r>
              <a:rPr lang="en-US">
                <a:ea typeface="+mn-lt"/>
                <a:cs typeface="+mn-lt"/>
              </a:rPr>
              <a:t> to update ROS timestamp</a:t>
            </a:r>
            <a:endParaRPr lang="en-US">
              <a:cs typeface="Calibri"/>
            </a:endParaRPr>
          </a:p>
          <a:p>
            <a:pPr marL="457200" indent="-457200"/>
            <a:r>
              <a:rPr lang="en-US">
                <a:latin typeface="Calibri"/>
                <a:cs typeface="Calibri"/>
              </a:rPr>
              <a:t>Valid flag</a:t>
            </a:r>
          </a:p>
          <a:p>
            <a:pPr marL="914400" lvl="1" indent="-457200"/>
            <a:r>
              <a:rPr lang="en-US">
                <a:latin typeface="Calibri"/>
                <a:cs typeface="Calibri"/>
              </a:rPr>
              <a:t>Most </a:t>
            </a:r>
            <a:r>
              <a:rPr lang="en-US" err="1">
                <a:latin typeface="Calibri"/>
                <a:cs typeface="Calibri"/>
              </a:rPr>
              <a:t>cisst</a:t>
            </a:r>
            <a:r>
              <a:rPr lang="en-US">
                <a:latin typeface="Calibri"/>
                <a:cs typeface="Calibri"/>
              </a:rPr>
              <a:t> data types have a valid flag</a:t>
            </a:r>
          </a:p>
          <a:p>
            <a:pPr marL="914400" lvl="1" indent="-457200"/>
            <a:r>
              <a:rPr lang="en-US">
                <a:latin typeface="Calibri"/>
                <a:cs typeface="Calibri"/>
              </a:rPr>
              <a:t>No equivalent in ROS, bridge skips publishing if the data is not valid</a:t>
            </a:r>
          </a:p>
          <a:p>
            <a:pPr marL="914400" lvl="1" indent="-457200"/>
            <a:r>
              <a:rPr lang="en-US">
                <a:latin typeface="Calibri"/>
                <a:cs typeface="Calibri"/>
              </a:rPr>
              <a:t>ROS user must check age of data when receiving</a:t>
            </a:r>
          </a:p>
          <a:p>
            <a:pPr marL="800100" lvl="1" indent="-342900"/>
            <a:endParaRPr lang="en-US">
              <a:latin typeface="Courier New"/>
              <a:cs typeface="Courier New"/>
            </a:endParaRPr>
          </a:p>
          <a:p>
            <a:pPr marL="800100" lvl="1" indent="-342900"/>
            <a:endParaRPr lang="en-US">
              <a:latin typeface="Courier New"/>
              <a:cs typeface="Courier New"/>
            </a:endParaRPr>
          </a:p>
          <a:p>
            <a:pPr marL="457200" indent="-457200"/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8082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4E6E-52F2-4403-A8F3-0AED987B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cisst</a:t>
            </a:r>
            <a:r>
              <a:rPr lang="en-US">
                <a:cs typeface="Calibri Light"/>
              </a:rPr>
              <a:t> components and ROS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7B3B7-9A11-4B8F-87C3-ECBB60A99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3" y="1587086"/>
            <a:ext cx="11058938" cy="50271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Calibri"/>
              </a:rPr>
              <a:t>Services</a:t>
            </a:r>
          </a:p>
          <a:p>
            <a:pPr lvl="1"/>
            <a:r>
              <a:rPr lang="en-US">
                <a:cs typeface="Calibri"/>
              </a:rPr>
              <a:t>Support for triggers</a:t>
            </a:r>
          </a:p>
          <a:p>
            <a:pPr lvl="1"/>
            <a:r>
              <a:rPr lang="en-US">
                <a:cs typeface="Calibri"/>
              </a:rPr>
              <a:t>Example to query forward kinematics:</a:t>
            </a:r>
            <a:r>
              <a:rPr lang="en-US">
                <a:ea typeface="+mn-lt"/>
                <a:cs typeface="+mn-lt"/>
              </a:rPr>
              <a:t/>
            </a:r>
            <a:br>
              <a:rPr lang="en-US">
                <a:ea typeface="+mn-lt"/>
                <a:cs typeface="+mn-lt"/>
              </a:rPr>
            </a:br>
            <a:r>
              <a:rPr lang="en-US">
                <a:latin typeface="Courier New"/>
                <a:ea typeface="+mn-lt"/>
                <a:cs typeface="+mn-lt"/>
              </a:rPr>
              <a:t>bridge-&gt;</a:t>
            </a:r>
            <a:r>
              <a:rPr lang="en-US" err="1">
                <a:latin typeface="Courier New"/>
                <a:ea typeface="+mn-lt"/>
                <a:cs typeface="+mn-lt"/>
              </a:rPr>
              <a:t>AddServiceFromCommandQualifiedRead</a:t>
            </a:r>
            <a:r>
              <a:rPr lang="en-US">
                <a:latin typeface="Courier New"/>
                <a:ea typeface="+mn-lt"/>
                <a:cs typeface="+mn-lt"/>
              </a:rPr>
              <a:t/>
            </a:r>
            <a:br>
              <a:rPr lang="en-US">
                <a:latin typeface="Courier New"/>
                <a:ea typeface="+mn-lt"/>
                <a:cs typeface="+mn-lt"/>
              </a:rPr>
            </a:br>
            <a:r>
              <a:rPr lang="en-US">
                <a:latin typeface="Courier New"/>
                <a:ea typeface="+mn-lt"/>
                <a:cs typeface="+mn-lt"/>
              </a:rPr>
              <a:t>&lt;</a:t>
            </a:r>
            <a:r>
              <a:rPr lang="en-US" err="1">
                <a:latin typeface="Courier New"/>
                <a:ea typeface="+mn-lt"/>
                <a:cs typeface="+mn-lt"/>
              </a:rPr>
              <a:t>vctDoubleVec</a:t>
            </a:r>
            <a:r>
              <a:rPr lang="en-US">
                <a:latin typeface="Courier New"/>
                <a:ea typeface="+mn-lt"/>
                <a:cs typeface="+mn-lt"/>
              </a:rPr>
              <a:t>, vctFrm4x4, </a:t>
            </a:r>
            <a:r>
              <a:rPr lang="en-US" err="1">
                <a:latin typeface="Courier New"/>
                <a:ea typeface="+mn-lt"/>
                <a:cs typeface="+mn-lt"/>
              </a:rPr>
              <a:t>cisst_msgs</a:t>
            </a:r>
            <a:r>
              <a:rPr lang="en-US">
                <a:latin typeface="Courier New"/>
                <a:ea typeface="+mn-lt"/>
                <a:cs typeface="+mn-lt"/>
              </a:rPr>
              <a:t>::</a:t>
            </a:r>
            <a:r>
              <a:rPr lang="en-US" err="1">
                <a:latin typeface="Courier New"/>
                <a:ea typeface="+mn-lt"/>
                <a:cs typeface="+mn-lt"/>
              </a:rPr>
              <a:t>QueryForwardKinematics</a:t>
            </a:r>
            <a:r>
              <a:rPr lang="en-US">
                <a:latin typeface="Courier New"/>
                <a:ea typeface="+mn-lt"/>
                <a:cs typeface="+mn-lt"/>
              </a:rPr>
              <a:t>&gt;</a:t>
            </a:r>
            <a:br>
              <a:rPr lang="en-US">
                <a:latin typeface="Courier New"/>
                <a:ea typeface="+mn-lt"/>
                <a:cs typeface="+mn-lt"/>
              </a:rPr>
            </a:br>
            <a:r>
              <a:rPr lang="en-US">
                <a:latin typeface="Courier New"/>
                <a:ea typeface="+mn-lt"/>
                <a:cs typeface="+mn-lt"/>
              </a:rPr>
              <a:t>(</a:t>
            </a:r>
            <a:r>
              <a:rPr lang="en-US" err="1">
                <a:latin typeface="Courier New"/>
                <a:ea typeface="+mn-lt"/>
                <a:cs typeface="+mn-lt"/>
              </a:rPr>
              <a:t>interface_name</a:t>
            </a:r>
            <a:r>
              <a:rPr lang="en-US">
                <a:latin typeface="Courier New"/>
                <a:ea typeface="+mn-lt"/>
                <a:cs typeface="+mn-lt"/>
              </a:rPr>
              <a:t>, </a:t>
            </a:r>
            <a:r>
              <a:rPr lang="en-US" err="1">
                <a:latin typeface="Courier New"/>
                <a:ea typeface="+mn-lt"/>
                <a:cs typeface="+mn-lt"/>
              </a:rPr>
              <a:t>command_name</a:t>
            </a:r>
            <a:r>
              <a:rPr lang="en-US">
                <a:latin typeface="Courier New"/>
                <a:ea typeface="+mn-lt"/>
                <a:cs typeface="+mn-lt"/>
              </a:rPr>
              <a:t>, </a:t>
            </a:r>
            <a:r>
              <a:rPr lang="en-US" err="1">
                <a:latin typeface="Courier New"/>
                <a:ea typeface="+mn-lt"/>
                <a:cs typeface="+mn-lt"/>
              </a:rPr>
              <a:t>topic_name</a:t>
            </a:r>
            <a:r>
              <a:rPr lang="en-US">
                <a:latin typeface="Courier New"/>
                <a:ea typeface="+mn-lt"/>
                <a:cs typeface="+mn-lt"/>
              </a:rPr>
              <a:t>);</a:t>
            </a:r>
          </a:p>
          <a:p>
            <a:r>
              <a:rPr lang="en-US">
                <a:cs typeface="Calibri"/>
              </a:rPr>
              <a:t>Tf2</a:t>
            </a:r>
          </a:p>
          <a:p>
            <a:pPr lvl="1"/>
            <a:r>
              <a:rPr lang="en-US" err="1">
                <a:cs typeface="Calibri"/>
              </a:rPr>
              <a:t>cisst</a:t>
            </a:r>
            <a:r>
              <a:rPr lang="en-US">
                <a:cs typeface="Calibri"/>
              </a:rPr>
              <a:t> data type </a:t>
            </a:r>
            <a:r>
              <a:rPr lang="en-US" err="1">
                <a:latin typeface="Courier New"/>
                <a:cs typeface="Calibri"/>
              </a:rPr>
              <a:t>prmPositionCartesianGet</a:t>
            </a:r>
            <a:r>
              <a:rPr lang="en-US">
                <a:cs typeface="Calibri"/>
              </a:rPr>
              <a:t> has two strings for reference and moving frames</a:t>
            </a:r>
          </a:p>
          <a:p>
            <a:pPr lvl="1"/>
            <a:r>
              <a:rPr lang="en-US">
                <a:cs typeface="Calibri"/>
              </a:rPr>
              <a:t>Can broadcast to tf2</a:t>
            </a:r>
          </a:p>
          <a:p>
            <a:pPr lvl="1"/>
            <a:r>
              <a:rPr lang="en-US">
                <a:cs typeface="Calibri"/>
              </a:rPr>
              <a:t>No support to subscribe to tf2 yet</a:t>
            </a:r>
          </a:p>
          <a:p>
            <a:r>
              <a:rPr lang="en-US">
                <a:cs typeface="Calibri"/>
              </a:rPr>
              <a:t>Param</a:t>
            </a:r>
          </a:p>
          <a:p>
            <a:pPr lvl="1"/>
            <a:r>
              <a:rPr lang="en-US">
                <a:cs typeface="Calibri"/>
              </a:rPr>
              <a:t>No support yet</a:t>
            </a:r>
          </a:p>
          <a:p>
            <a:pPr lvl="1"/>
            <a:r>
              <a:rPr lang="en-US">
                <a:cs typeface="Calibri"/>
              </a:rPr>
              <a:t>No equivalent in </a:t>
            </a:r>
            <a:r>
              <a:rPr lang="en-US" i="1" err="1">
                <a:cs typeface="Calibri"/>
              </a:rPr>
              <a:t>cisst</a:t>
            </a:r>
            <a:r>
              <a:rPr lang="en-US" i="1">
                <a:cs typeface="Calibri"/>
              </a:rPr>
              <a:t> </a:t>
            </a:r>
            <a:r>
              <a:rPr lang="en-US">
                <a:cs typeface="Calibri"/>
              </a:rPr>
              <a:t>but could be added if needed</a:t>
            </a:r>
          </a:p>
        </p:txBody>
      </p:sp>
    </p:spTree>
    <p:extLst>
      <p:ext uri="{BB962C8B-B14F-4D97-AF65-F5344CB8AC3E}">
        <p14:creationId xmlns:p14="http://schemas.microsoft.com/office/powerpoint/2010/main" val="486314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5BB1-E8FC-41E7-97D9-302E5624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cisst</a:t>
            </a:r>
            <a:r>
              <a:rPr lang="en-US">
                <a:cs typeface="Calibri Light"/>
              </a:rPr>
              <a:t>-ROS: base bridge component examples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9E9D-62FB-4C11-9380-6054B3442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738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cs typeface="Calibri"/>
              </a:rPr>
              <a:t>Add a publisher from a read command:</a:t>
            </a:r>
            <a:br>
              <a:rPr lang="en-US" sz="2000">
                <a:cs typeface="Calibri"/>
              </a:rPr>
            </a:br>
            <a:r>
              <a:rPr lang="en-US" sz="2000" err="1">
                <a:latin typeface="Courier New"/>
                <a:ea typeface="+mn-lt"/>
                <a:cs typeface="+mn-lt"/>
              </a:rPr>
              <a:t>AddPublisherFromCommandRead</a:t>
            </a:r>
            <a:r>
              <a:rPr lang="en-US" sz="2000">
                <a:latin typeface="Courier New"/>
                <a:cs typeface="Calibri"/>
              </a:rPr>
              <a:t/>
            </a:r>
            <a:br>
              <a:rPr lang="en-US" sz="2000">
                <a:latin typeface="Courier New"/>
                <a:cs typeface="Calibri"/>
              </a:rPr>
            </a:br>
            <a:r>
              <a:rPr lang="en-US" sz="2000">
                <a:latin typeface="Courier New"/>
                <a:cs typeface="Courier New"/>
              </a:rPr>
              <a:t>  &lt;</a:t>
            </a:r>
            <a:r>
              <a:rPr lang="en-US" sz="2000" err="1">
                <a:latin typeface="Courier New"/>
                <a:cs typeface="Courier New"/>
              </a:rPr>
              <a:t>prmPositionJointGet</a:t>
            </a:r>
            <a:r>
              <a:rPr lang="en-US" sz="2000">
                <a:latin typeface="Courier New"/>
                <a:cs typeface="Courier New"/>
              </a:rPr>
              <a:t>, </a:t>
            </a:r>
            <a:r>
              <a:rPr lang="en-US" sz="2000" err="1">
                <a:latin typeface="Courier New"/>
                <a:cs typeface="Courier New"/>
              </a:rPr>
              <a:t>sensor_msgs</a:t>
            </a:r>
            <a:r>
              <a:rPr lang="en-US" sz="2000">
                <a:latin typeface="Courier New"/>
                <a:cs typeface="Courier New"/>
              </a:rPr>
              <a:t>::</a:t>
            </a:r>
            <a:r>
              <a:rPr lang="en-US" sz="2000" err="1">
                <a:latin typeface="Courier New"/>
                <a:cs typeface="Courier New"/>
              </a:rPr>
              <a:t>JointState</a:t>
            </a:r>
            <a:r>
              <a:rPr lang="en-US" sz="2000">
                <a:latin typeface="Courier New"/>
                <a:cs typeface="Courier New"/>
              </a:rPr>
              <a:t>&gt;</a:t>
            </a:r>
            <a:br>
              <a:rPr lang="en-US" sz="2000">
                <a:latin typeface="Courier New"/>
                <a:cs typeface="Courier New"/>
              </a:rPr>
            </a:br>
            <a:r>
              <a:rPr lang="en-US" sz="2000">
                <a:latin typeface="Courier New"/>
                <a:cs typeface="Courier New"/>
              </a:rPr>
              <a:t>    (</a:t>
            </a:r>
            <a:r>
              <a:rPr lang="en-US" sz="2000" err="1">
                <a:latin typeface="Courier New"/>
                <a:cs typeface="Courier New"/>
              </a:rPr>
              <a:t>interface_name</a:t>
            </a:r>
            <a:r>
              <a:rPr lang="en-US" sz="2000">
                <a:latin typeface="Courier New"/>
                <a:cs typeface="Courier New"/>
              </a:rPr>
              <a:t>, "</a:t>
            </a:r>
            <a:r>
              <a:rPr lang="en-US" sz="2000" err="1">
                <a:latin typeface="Courier New"/>
                <a:cs typeface="Courier New"/>
              </a:rPr>
              <a:t>measured_js</a:t>
            </a:r>
            <a:r>
              <a:rPr lang="en-US" sz="2000">
                <a:latin typeface="Courier New"/>
                <a:cs typeface="Courier New"/>
              </a:rPr>
              <a:t>" "</a:t>
            </a:r>
            <a:r>
              <a:rPr lang="en-US" sz="2000" err="1">
                <a:latin typeface="Courier New"/>
                <a:cs typeface="Courier New"/>
              </a:rPr>
              <a:t>my_robot</a:t>
            </a:r>
            <a:r>
              <a:rPr lang="en-US" sz="2000">
                <a:latin typeface="Courier New"/>
                <a:cs typeface="Courier New"/>
              </a:rPr>
              <a:t>/</a:t>
            </a:r>
            <a:r>
              <a:rPr lang="en-US" sz="2000" err="1">
                <a:latin typeface="Courier New"/>
                <a:cs typeface="Courier New"/>
              </a:rPr>
              <a:t>measured_js</a:t>
            </a:r>
            <a:r>
              <a:rPr lang="en-US" sz="2000">
                <a:latin typeface="Courier New"/>
                <a:cs typeface="Courier New"/>
              </a:rPr>
              <a:t>");</a:t>
            </a:r>
            <a:endParaRPr lang="en-US" sz="2000">
              <a:ea typeface="+mn-lt"/>
              <a:cs typeface="+mn-lt"/>
            </a:endParaRPr>
          </a:p>
          <a:p>
            <a:r>
              <a:rPr lang="en-US" sz="2000">
                <a:cs typeface="Calibri"/>
              </a:rPr>
              <a:t>Add a subscriber to a write command:</a:t>
            </a:r>
            <a:br>
              <a:rPr lang="en-US" sz="2000">
                <a:cs typeface="Calibri"/>
              </a:rPr>
            </a:br>
            <a:r>
              <a:rPr lang="en-US" sz="2000" err="1">
                <a:latin typeface="Courier New"/>
                <a:ea typeface="+mn-lt"/>
                <a:cs typeface="+mn-lt"/>
              </a:rPr>
              <a:t>AddSubscriberToCommandWrite</a:t>
            </a:r>
            <a:r>
              <a:rPr lang="en-US" sz="2000">
                <a:latin typeface="Courier New"/>
                <a:ea typeface="+mn-lt"/>
                <a:cs typeface="+mn-lt"/>
              </a:rPr>
              <a:t/>
            </a:r>
            <a:br>
              <a:rPr lang="en-US" sz="2000">
                <a:latin typeface="Courier New"/>
                <a:ea typeface="+mn-lt"/>
                <a:cs typeface="+mn-lt"/>
              </a:rPr>
            </a:br>
            <a:r>
              <a:rPr lang="en-US" sz="2000">
                <a:latin typeface="Courier New"/>
                <a:ea typeface="+mn-lt"/>
                <a:cs typeface="+mn-lt"/>
              </a:rPr>
              <a:t>  &lt;</a:t>
            </a:r>
            <a:r>
              <a:rPr lang="en-US" sz="2000" err="1">
                <a:latin typeface="Courier New"/>
                <a:ea typeface="+mn-lt"/>
                <a:cs typeface="+mn-lt"/>
              </a:rPr>
              <a:t>prmPositionJointSet</a:t>
            </a:r>
            <a:r>
              <a:rPr lang="en-US" sz="2000">
                <a:latin typeface="Courier New"/>
                <a:ea typeface="+mn-lt"/>
                <a:cs typeface="+mn-lt"/>
              </a:rPr>
              <a:t>, </a:t>
            </a:r>
            <a:r>
              <a:rPr lang="en-US" sz="2000" err="1">
                <a:latin typeface="Courier New"/>
                <a:ea typeface="+mn-lt"/>
                <a:cs typeface="+mn-lt"/>
              </a:rPr>
              <a:t>sensor_msgs</a:t>
            </a:r>
            <a:r>
              <a:rPr lang="en-US" sz="2000">
                <a:latin typeface="Courier New"/>
                <a:ea typeface="+mn-lt"/>
                <a:cs typeface="+mn-lt"/>
              </a:rPr>
              <a:t>::</a:t>
            </a:r>
            <a:r>
              <a:rPr lang="en-US" sz="2000" err="1">
                <a:latin typeface="Courier New"/>
                <a:ea typeface="+mn-lt"/>
                <a:cs typeface="+mn-lt"/>
              </a:rPr>
              <a:t>JointState</a:t>
            </a:r>
            <a:r>
              <a:rPr lang="en-US" sz="2000">
                <a:latin typeface="Courier New"/>
                <a:ea typeface="+mn-lt"/>
                <a:cs typeface="+mn-lt"/>
              </a:rPr>
              <a:t>&gt;</a:t>
            </a:r>
            <a:br>
              <a:rPr lang="en-US" sz="2000">
                <a:latin typeface="Courier New"/>
                <a:ea typeface="+mn-lt"/>
                <a:cs typeface="+mn-lt"/>
              </a:rPr>
            </a:br>
            <a:r>
              <a:rPr lang="en-US" sz="2000">
                <a:latin typeface="Courier New"/>
                <a:ea typeface="+mn-lt"/>
                <a:cs typeface="+mn-lt"/>
              </a:rPr>
              <a:t>    (</a:t>
            </a:r>
            <a:r>
              <a:rPr lang="en-US" sz="2000" err="1">
                <a:latin typeface="Courier New"/>
                <a:ea typeface="+mn-lt"/>
                <a:cs typeface="+mn-lt"/>
              </a:rPr>
              <a:t>interface_name</a:t>
            </a:r>
            <a:r>
              <a:rPr lang="en-US" sz="2000">
                <a:latin typeface="Courier New"/>
                <a:ea typeface="+mn-lt"/>
                <a:cs typeface="+mn-lt"/>
              </a:rPr>
              <a:t>, "</a:t>
            </a:r>
            <a:r>
              <a:rPr lang="en-US" sz="2000" err="1">
                <a:latin typeface="Courier New"/>
                <a:ea typeface="+mn-lt"/>
                <a:cs typeface="+mn-lt"/>
              </a:rPr>
              <a:t>move_jp</a:t>
            </a:r>
            <a:r>
              <a:rPr lang="en-US" sz="2000">
                <a:latin typeface="Courier New"/>
                <a:ea typeface="+mn-lt"/>
                <a:cs typeface="+mn-lt"/>
              </a:rPr>
              <a:t>", "</a:t>
            </a:r>
            <a:r>
              <a:rPr lang="en-US" sz="2000" err="1">
                <a:latin typeface="Courier New"/>
                <a:ea typeface="+mn-lt"/>
                <a:cs typeface="+mn-lt"/>
              </a:rPr>
              <a:t>my_robot</a:t>
            </a:r>
            <a:r>
              <a:rPr lang="en-US" sz="2000">
                <a:latin typeface="Courier New"/>
                <a:ea typeface="+mn-lt"/>
                <a:cs typeface="+mn-lt"/>
              </a:rPr>
              <a:t>/</a:t>
            </a:r>
            <a:r>
              <a:rPr lang="en-US" sz="2000" err="1">
                <a:latin typeface="Courier New"/>
                <a:ea typeface="+mn-lt"/>
                <a:cs typeface="+mn-lt"/>
              </a:rPr>
              <a:t>move_jp</a:t>
            </a:r>
            <a:r>
              <a:rPr lang="en-US" sz="2000">
                <a:latin typeface="Courier New"/>
                <a:ea typeface="+mn-lt"/>
                <a:cs typeface="+mn-lt"/>
              </a:rPr>
              <a:t>");</a:t>
            </a:r>
            <a:endParaRPr lang="en-US" sz="2000">
              <a:latin typeface="Courier New"/>
              <a:cs typeface="Calibri"/>
            </a:endParaRPr>
          </a:p>
          <a:p>
            <a:r>
              <a:rPr lang="en-US" sz="2000">
                <a:cs typeface="Calibri"/>
              </a:rPr>
              <a:t>Add a publisher from an event:</a:t>
            </a:r>
            <a:r>
              <a:rPr lang="en-US" sz="2000">
                <a:latin typeface="Calibri"/>
                <a:ea typeface="+mn-lt"/>
                <a:cs typeface="+mn-lt"/>
              </a:rPr>
              <a:t/>
            </a:r>
            <a:br>
              <a:rPr lang="en-US" sz="2000">
                <a:latin typeface="Calibri"/>
                <a:ea typeface="+mn-lt"/>
                <a:cs typeface="+mn-lt"/>
              </a:rPr>
            </a:br>
            <a:r>
              <a:rPr lang="en-US" sz="2000" err="1">
                <a:latin typeface="Courier New"/>
                <a:ea typeface="+mn-lt"/>
                <a:cs typeface="+mn-lt"/>
              </a:rPr>
              <a:t>AddPublisherFromEventWrite</a:t>
            </a:r>
            <a:r>
              <a:rPr lang="en-US" sz="2000">
                <a:latin typeface="Courier New"/>
                <a:ea typeface="+mn-lt"/>
                <a:cs typeface="+mn-lt"/>
              </a:rPr>
              <a:t/>
            </a:r>
            <a:br>
              <a:rPr lang="en-US" sz="2000">
                <a:latin typeface="Courier New"/>
                <a:ea typeface="+mn-lt"/>
                <a:cs typeface="+mn-lt"/>
              </a:rPr>
            </a:br>
            <a:r>
              <a:rPr lang="en-US" sz="2000">
                <a:latin typeface="Courier New"/>
                <a:ea typeface="+mn-lt"/>
                <a:cs typeface="+mn-lt"/>
              </a:rPr>
              <a:t>  &lt;</a:t>
            </a:r>
            <a:r>
              <a:rPr lang="en-US" sz="2000" err="1">
                <a:latin typeface="Courier New"/>
                <a:ea typeface="+mn-lt"/>
                <a:cs typeface="+mn-lt"/>
              </a:rPr>
              <a:t>prmOperatingState</a:t>
            </a:r>
            <a:r>
              <a:rPr lang="en-US" sz="2000">
                <a:latin typeface="Courier New"/>
                <a:ea typeface="+mn-lt"/>
                <a:cs typeface="+mn-lt"/>
              </a:rPr>
              <a:t>, </a:t>
            </a:r>
            <a:r>
              <a:rPr lang="en-US" sz="2000" err="1">
                <a:latin typeface="Courier New"/>
                <a:ea typeface="+mn-lt"/>
                <a:cs typeface="+mn-lt"/>
              </a:rPr>
              <a:t>crtk_msgs</a:t>
            </a:r>
            <a:r>
              <a:rPr lang="en-US" sz="2000">
                <a:latin typeface="Courier New"/>
                <a:ea typeface="+mn-lt"/>
                <a:cs typeface="+mn-lt"/>
              </a:rPr>
              <a:t>::</a:t>
            </a:r>
            <a:r>
              <a:rPr lang="en-US" sz="2000" err="1">
                <a:latin typeface="Courier New"/>
                <a:ea typeface="+mn-lt"/>
                <a:cs typeface="+mn-lt"/>
              </a:rPr>
              <a:t>operating_state</a:t>
            </a:r>
            <a:r>
              <a:rPr lang="en-US" sz="2000">
                <a:latin typeface="Courier New"/>
                <a:ea typeface="+mn-lt"/>
                <a:cs typeface="+mn-lt"/>
              </a:rPr>
              <a:t/>
            </a:r>
            <a:br>
              <a:rPr lang="en-US" sz="2000">
                <a:latin typeface="Courier New"/>
                <a:ea typeface="+mn-lt"/>
                <a:cs typeface="+mn-lt"/>
              </a:rPr>
            </a:br>
            <a:r>
              <a:rPr lang="en-US" sz="2000">
                <a:latin typeface="Courier New"/>
                <a:ea typeface="+mn-lt"/>
                <a:cs typeface="+mn-lt"/>
              </a:rPr>
              <a:t>    (</a:t>
            </a:r>
            <a:r>
              <a:rPr lang="en-US" sz="2000" err="1">
                <a:latin typeface="Courier New"/>
                <a:ea typeface="+mn-lt"/>
                <a:cs typeface="+mn-lt"/>
              </a:rPr>
              <a:t>interface_name</a:t>
            </a:r>
            <a:r>
              <a:rPr lang="en-US" sz="2000">
                <a:latin typeface="Courier New"/>
                <a:ea typeface="+mn-lt"/>
                <a:cs typeface="+mn-lt"/>
              </a:rPr>
              <a:t>, "</a:t>
            </a:r>
            <a:r>
              <a:rPr lang="en-US" sz="2000" err="1">
                <a:latin typeface="Courier New"/>
                <a:ea typeface="+mn-lt"/>
                <a:cs typeface="+mn-lt"/>
              </a:rPr>
              <a:t>operating_state</a:t>
            </a:r>
            <a:r>
              <a:rPr lang="en-US" sz="2000">
                <a:latin typeface="Courier New"/>
                <a:ea typeface="+mn-lt"/>
                <a:cs typeface="+mn-lt"/>
              </a:rPr>
              <a:t>", "</a:t>
            </a:r>
            <a:r>
              <a:rPr lang="en-US" sz="2000" err="1">
                <a:latin typeface="Courier New"/>
                <a:ea typeface="+mn-lt"/>
                <a:cs typeface="+mn-lt"/>
              </a:rPr>
              <a:t>my_robot</a:t>
            </a:r>
            <a:r>
              <a:rPr lang="en-US" sz="2000">
                <a:latin typeface="Courier New"/>
                <a:ea typeface="+mn-lt"/>
                <a:cs typeface="+mn-lt"/>
              </a:rPr>
              <a:t>/</a:t>
            </a:r>
            <a:r>
              <a:rPr lang="en-US" sz="2000" err="1">
                <a:latin typeface="Courier New"/>
                <a:ea typeface="+mn-lt"/>
                <a:cs typeface="+mn-lt"/>
              </a:rPr>
              <a:t>operating_state</a:t>
            </a:r>
            <a:r>
              <a:rPr lang="en-US" sz="2000">
                <a:latin typeface="Courier New"/>
                <a:ea typeface="+mn-lt"/>
                <a:cs typeface="+mn-lt"/>
              </a:rPr>
              <a:t>");</a:t>
            </a:r>
            <a:endParaRPr lang="en-US" sz="2000">
              <a:latin typeface="Courier New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790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677E-B0DA-421E-A604-EA10D388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Really?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34EB2-D2DE-404D-8F01-BAFE74816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No, I don't expect all users (nor myself) to…</a:t>
            </a:r>
          </a:p>
          <a:p>
            <a:pPr lvl="1"/>
            <a:r>
              <a:rPr lang="en-US">
                <a:cs typeface="Calibri"/>
              </a:rPr>
              <a:t>Remember all the methods available in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mtsROSBridge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cs typeface="Calibri"/>
              </a:rPr>
              <a:t>Have fun with C++ templates</a:t>
            </a:r>
          </a:p>
          <a:p>
            <a:pPr lvl="1"/>
            <a:r>
              <a:rPr lang="en-US">
                <a:cs typeface="Calibri"/>
              </a:rPr>
              <a:t>Populate a ROS bridge for each and every component’s provided interface</a:t>
            </a:r>
          </a:p>
          <a:p>
            <a:r>
              <a:rPr lang="en-US">
                <a:cs typeface="Calibri"/>
              </a:rPr>
              <a:t>But…</a:t>
            </a:r>
          </a:p>
          <a:p>
            <a:pPr lvl="1"/>
            <a:r>
              <a:rPr lang="en-US">
                <a:cs typeface="Calibri"/>
              </a:rPr>
              <a:t>It's important to understand what the ROS bridge can and can't do</a:t>
            </a:r>
          </a:p>
          <a:p>
            <a:pPr lvl="1"/>
            <a:r>
              <a:rPr lang="en-US">
                <a:cs typeface="Calibri"/>
              </a:rPr>
              <a:t>Some of you might be interested in the details of implementation</a:t>
            </a:r>
          </a:p>
          <a:p>
            <a:r>
              <a:rPr lang="en-US">
                <a:cs typeface="Calibri"/>
              </a:rPr>
              <a:t>So, what now?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Forget </a:t>
            </a:r>
            <a:r>
              <a:rPr lang="en-US" err="1">
                <a:cs typeface="Calibri"/>
              </a:rPr>
              <a:t>cisst</a:t>
            </a:r>
            <a:r>
              <a:rPr lang="en-US">
                <a:cs typeface="Calibri"/>
              </a:rPr>
              <a:t>-ROS bridge, time to introduce the </a:t>
            </a:r>
            <a:r>
              <a:rPr lang="en-US" err="1">
                <a:cs typeface="Calibri"/>
              </a:rPr>
              <a:t>cisst</a:t>
            </a:r>
            <a:r>
              <a:rPr lang="en-US">
                <a:cs typeface="Calibri"/>
              </a:rPr>
              <a:t>-ROS-CRTK bridge!</a:t>
            </a:r>
          </a:p>
          <a:p>
            <a:pPr indent="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4594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1772-DBDE-4B63-A32A-F7FA2EA0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cisst</a:t>
            </a:r>
            <a:r>
              <a:rPr lang="en-US">
                <a:cs typeface="Calibri Light"/>
              </a:rPr>
              <a:t>-ROS-CRTK bridge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21CA0-C3BD-4136-96D4-DBE39EEC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116"/>
            <a:ext cx="10515600" cy="4683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cs typeface="Calibri"/>
              </a:rPr>
              <a:t>Automating the whole ROS bridge creation:</a:t>
            </a:r>
          </a:p>
          <a:p>
            <a:pPr marL="514350" indent="-514350">
              <a:buAutoNum type="arabicPeriod"/>
            </a:pPr>
            <a:r>
              <a:rPr lang="en-US">
                <a:cs typeface="Calibri"/>
              </a:rPr>
              <a:t>A component with a proper CRTK interface will only use CRTK command names and corresponding payloads</a:t>
            </a:r>
          </a:p>
          <a:p>
            <a:pPr marL="514350" indent="-514350">
              <a:buAutoNum type="arabicPeriod"/>
            </a:pPr>
            <a:r>
              <a:rPr lang="en-US" i="1" err="1">
                <a:cs typeface="Calibri"/>
              </a:rPr>
              <a:t>cisstMultiTask</a:t>
            </a:r>
            <a:r>
              <a:rPr lang="en-US">
                <a:cs typeface="Calibri"/>
              </a:rPr>
              <a:t> components are self-describing, meaning that we can enumerate the interfaces and commands/events at runtime</a:t>
            </a:r>
          </a:p>
          <a:p>
            <a:pPr marL="514350" indent="-514350">
              <a:buAutoNum type="arabicPeriod"/>
            </a:pPr>
            <a:r>
              <a:rPr lang="en-US">
                <a:cs typeface="Calibri"/>
              </a:rPr>
              <a:t>So, </a:t>
            </a:r>
            <a:r>
              <a:rPr lang="en-US" err="1">
                <a:cs typeface="Calibri"/>
              </a:rPr>
              <a:t>cisst</a:t>
            </a:r>
            <a:r>
              <a:rPr lang="en-US">
                <a:cs typeface="Calibri"/>
              </a:rPr>
              <a:t>-ROS-CRTK bridge can automatically figure out which commands to bridge and how…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/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… </a:t>
            </a:r>
            <a:r>
              <a:rPr lang="en-US" b="1" i="1">
                <a:cs typeface="Calibri"/>
              </a:rPr>
              <a:t>if and only if</a:t>
            </a:r>
            <a:r>
              <a:rPr lang="en-US">
                <a:cs typeface="Calibri"/>
              </a:rPr>
              <a:t> the component is CRTK compliant!</a:t>
            </a:r>
          </a:p>
        </p:txBody>
      </p:sp>
    </p:spTree>
    <p:extLst>
      <p:ext uri="{BB962C8B-B14F-4D97-AF65-F5344CB8AC3E}">
        <p14:creationId xmlns:p14="http://schemas.microsoft.com/office/powerpoint/2010/main" val="2248578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1772-DBDE-4B63-A32A-F7FA2EA0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cisst</a:t>
            </a:r>
            <a:r>
              <a:rPr lang="en-US">
                <a:cs typeface="Calibri Light"/>
              </a:rPr>
              <a:t>-ROS-CRTK bridge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21CA0-C3BD-4136-96D4-DBE39EEC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116"/>
            <a:ext cx="10515600" cy="4683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400">
                <a:cs typeface="Calibri"/>
              </a:rPr>
              <a:t>Code is now:</a:t>
            </a:r>
            <a:br>
              <a:rPr lang="en-US" sz="2400">
                <a:cs typeface="Calibri"/>
              </a:rPr>
            </a:br>
            <a:r>
              <a:rPr lang="en-US" sz="2400" err="1">
                <a:latin typeface="Courier New"/>
                <a:ea typeface="+mn-lt"/>
                <a:cs typeface="+mn-lt"/>
              </a:rPr>
              <a:t>crtk_bridge</a:t>
            </a:r>
            <a:r>
              <a:rPr lang="en-US" sz="2400">
                <a:latin typeface="Courier New"/>
                <a:ea typeface="+mn-lt"/>
                <a:cs typeface="+mn-lt"/>
              </a:rPr>
              <a:t>-&gt;</a:t>
            </a:r>
            <a:r>
              <a:rPr lang="en-US" sz="2400" err="1">
                <a:latin typeface="Courier New"/>
                <a:ea typeface="+mn-lt"/>
                <a:cs typeface="+mn-lt"/>
              </a:rPr>
              <a:t>bridge_interface_provided</a:t>
            </a:r>
            <a:r>
              <a:rPr lang="en-US" sz="2400">
                <a:latin typeface="Courier New"/>
                <a:ea typeface="+mn-lt"/>
                <a:cs typeface="+mn-lt"/>
              </a:rPr>
              <a:t/>
            </a:r>
            <a:br>
              <a:rPr lang="en-US" sz="2400">
                <a:latin typeface="Courier New"/>
                <a:ea typeface="+mn-lt"/>
                <a:cs typeface="+mn-lt"/>
              </a:rPr>
            </a:br>
            <a:r>
              <a:rPr lang="en-US" sz="2400">
                <a:latin typeface="Courier New"/>
                <a:ea typeface="+mn-lt"/>
                <a:cs typeface="+mn-lt"/>
              </a:rPr>
              <a:t>  (component, interface,</a:t>
            </a:r>
            <a:br>
              <a:rPr lang="en-US" sz="2400">
                <a:latin typeface="Courier New"/>
                <a:ea typeface="+mn-lt"/>
                <a:cs typeface="+mn-lt"/>
              </a:rPr>
            </a:br>
            <a:r>
              <a:rPr lang="en-US" sz="2400">
                <a:latin typeface="Courier New"/>
                <a:ea typeface="+mn-lt"/>
                <a:cs typeface="+mn-lt"/>
              </a:rPr>
              <a:t>   </a:t>
            </a:r>
            <a:r>
              <a:rPr lang="en-US" sz="2400" err="1">
                <a:latin typeface="Courier New"/>
                <a:ea typeface="+mn-lt"/>
                <a:cs typeface="+mn-lt"/>
              </a:rPr>
              <a:t>rosPeriod</a:t>
            </a:r>
            <a:r>
              <a:rPr lang="en-US" sz="2400">
                <a:latin typeface="Courier New"/>
                <a:ea typeface="+mn-lt"/>
                <a:cs typeface="+mn-lt"/>
              </a:rPr>
              <a:t>, </a:t>
            </a:r>
            <a:r>
              <a:rPr lang="en-US" sz="2400" err="1">
                <a:latin typeface="Courier New"/>
                <a:ea typeface="+mn-lt"/>
                <a:cs typeface="+mn-lt"/>
              </a:rPr>
              <a:t>tfPeriod</a:t>
            </a:r>
            <a:r>
              <a:rPr lang="en-US" sz="2400">
                <a:latin typeface="Courier New"/>
                <a:ea typeface="+mn-lt"/>
                <a:cs typeface="+mn-lt"/>
              </a:rPr>
              <a:t>);</a:t>
            </a:r>
            <a:endParaRPr lang="en-US"/>
          </a:p>
          <a:p>
            <a:pPr marL="342900" indent="-342900"/>
            <a:endParaRPr lang="en-US" sz="2400">
              <a:cs typeface="Calibri"/>
            </a:endParaRPr>
          </a:p>
          <a:p>
            <a:pPr marL="342900" indent="-342900"/>
            <a:endParaRPr lang="en-US" sz="2400">
              <a:cs typeface="Calibri"/>
            </a:endParaRPr>
          </a:p>
          <a:p>
            <a:pPr marL="342900" indent="-342900"/>
            <a:endParaRPr lang="en-US" sz="2400">
              <a:cs typeface="Calibri"/>
            </a:endParaRPr>
          </a:p>
          <a:p>
            <a:pPr marL="342900" indent="-342900"/>
            <a:endParaRPr lang="en-US" sz="2400">
              <a:cs typeface="Calibri"/>
            </a:endParaRPr>
          </a:p>
          <a:p>
            <a:pPr marL="342900" indent="-342900"/>
            <a:endParaRPr lang="en-US" sz="2400">
              <a:ea typeface="+mn-lt"/>
              <a:cs typeface="+mn-lt"/>
            </a:endParaRPr>
          </a:p>
          <a:p>
            <a:pPr marL="342900" indent="-342900"/>
            <a:r>
              <a:rPr lang="en-US" sz="2400">
                <a:ea typeface="+mn-lt"/>
                <a:cs typeface="+mn-lt"/>
              </a:rPr>
              <a:t>CRTK ROS bridge class can be derived to add non-CRTK commands</a:t>
            </a:r>
          </a:p>
          <a:p>
            <a:pPr marL="0" indent="0">
              <a:buNone/>
            </a:pPr>
            <a:endParaRPr lang="en-US" sz="2400">
              <a:latin typeface="Calibri"/>
              <a:cs typeface="Calibri"/>
            </a:endParaRPr>
          </a:p>
        </p:txBody>
      </p:sp>
      <p:grpSp>
        <p:nvGrpSpPr>
          <p:cNvPr id="4" name="Google Shape;486;p50">
            <a:extLst>
              <a:ext uri="{FF2B5EF4-FFF2-40B4-BE49-F238E27FC236}">
                <a16:creationId xmlns:a16="http://schemas.microsoft.com/office/drawing/2014/main" id="{3E6CC958-7384-234A-89C2-3A92FDAF972F}"/>
              </a:ext>
            </a:extLst>
          </p:cNvPr>
          <p:cNvGrpSpPr/>
          <p:nvPr/>
        </p:nvGrpSpPr>
        <p:grpSpPr>
          <a:xfrm>
            <a:off x="1277755" y="3218062"/>
            <a:ext cx="9342589" cy="1233953"/>
            <a:chOff x="1116314" y="3961386"/>
            <a:chExt cx="6803536" cy="898600"/>
          </a:xfrm>
        </p:grpSpPr>
        <p:sp>
          <p:nvSpPr>
            <p:cNvPr id="5" name="Google Shape;487;p50">
              <a:extLst>
                <a:ext uri="{FF2B5EF4-FFF2-40B4-BE49-F238E27FC236}">
                  <a16:creationId xmlns:a16="http://schemas.microsoft.com/office/drawing/2014/main" id="{0F927008-C45E-714F-9F67-35D0142109E3}"/>
                </a:ext>
              </a:extLst>
            </p:cNvPr>
            <p:cNvSpPr/>
            <p:nvPr/>
          </p:nvSpPr>
          <p:spPr>
            <a:xfrm>
              <a:off x="1346877" y="4268748"/>
              <a:ext cx="977972" cy="45551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cisst/SAW</a:t>
              </a:r>
              <a:b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device</a:t>
              </a: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88;p50">
              <a:extLst>
                <a:ext uri="{FF2B5EF4-FFF2-40B4-BE49-F238E27FC236}">
                  <a16:creationId xmlns:a16="http://schemas.microsoft.com/office/drawing/2014/main" id="{A38C5DEA-3ACB-4347-A5D4-D8F1231FB307}"/>
                </a:ext>
              </a:extLst>
            </p:cNvPr>
            <p:cNvSpPr/>
            <p:nvPr/>
          </p:nvSpPr>
          <p:spPr>
            <a:xfrm>
              <a:off x="2266978" y="4025442"/>
              <a:ext cx="1424414" cy="39298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“CRTK” provided interface</a:t>
              </a:r>
              <a:endParaRPr/>
            </a:p>
          </p:txBody>
        </p:sp>
        <p:sp>
          <p:nvSpPr>
            <p:cNvPr id="7" name="Google Shape;489;p50">
              <a:extLst>
                <a:ext uri="{FF2B5EF4-FFF2-40B4-BE49-F238E27FC236}">
                  <a16:creationId xmlns:a16="http://schemas.microsoft.com/office/drawing/2014/main" id="{26D85B7F-35EE-3440-B5C1-3A8BC157BEEB}"/>
                </a:ext>
              </a:extLst>
            </p:cNvPr>
            <p:cNvSpPr/>
            <p:nvPr/>
          </p:nvSpPr>
          <p:spPr>
            <a:xfrm>
              <a:off x="5513448" y="4268748"/>
              <a:ext cx="977972" cy="45551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cisst to ROS</a:t>
              </a:r>
              <a:b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bridge</a:t>
              </a: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90;p50">
              <a:extLst>
                <a:ext uri="{FF2B5EF4-FFF2-40B4-BE49-F238E27FC236}">
                  <a16:creationId xmlns:a16="http://schemas.microsoft.com/office/drawing/2014/main" id="{78D616F7-388C-1C48-8A15-D747494D3B4B}"/>
                </a:ext>
              </a:extLst>
            </p:cNvPr>
            <p:cNvSpPr/>
            <p:nvPr/>
          </p:nvSpPr>
          <p:spPr>
            <a:xfrm>
              <a:off x="4146906" y="4025442"/>
              <a:ext cx="1424414" cy="39298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“CRTK” required interface</a:t>
              </a:r>
              <a:endParaRPr/>
            </a:p>
          </p:txBody>
        </p:sp>
        <p:sp>
          <p:nvSpPr>
            <p:cNvPr id="9" name="Google Shape;491;p50">
              <a:extLst>
                <a:ext uri="{FF2B5EF4-FFF2-40B4-BE49-F238E27FC236}">
                  <a16:creationId xmlns:a16="http://schemas.microsoft.com/office/drawing/2014/main" id="{CE23CCAF-CEDA-1645-A8D7-009BD42A6FE6}"/>
                </a:ext>
              </a:extLst>
            </p:cNvPr>
            <p:cNvSpPr/>
            <p:nvPr/>
          </p:nvSpPr>
          <p:spPr>
            <a:xfrm>
              <a:off x="6941878" y="4268748"/>
              <a:ext cx="977972" cy="45551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CRTK</a:t>
              </a: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92;p50">
              <a:extLst>
                <a:ext uri="{FF2B5EF4-FFF2-40B4-BE49-F238E27FC236}">
                  <a16:creationId xmlns:a16="http://schemas.microsoft.com/office/drawing/2014/main" id="{B7C6B00F-DFD0-4E49-ADCB-A191AFDA7438}"/>
                </a:ext>
              </a:extLst>
            </p:cNvPr>
            <p:cNvSpPr/>
            <p:nvPr/>
          </p:nvSpPr>
          <p:spPr>
            <a:xfrm>
              <a:off x="6452892" y="4378717"/>
              <a:ext cx="518767" cy="198311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93;p50">
              <a:extLst>
                <a:ext uri="{FF2B5EF4-FFF2-40B4-BE49-F238E27FC236}">
                  <a16:creationId xmlns:a16="http://schemas.microsoft.com/office/drawing/2014/main" id="{8FA03802-0023-7442-8740-8CA05B286873}"/>
                </a:ext>
              </a:extLst>
            </p:cNvPr>
            <p:cNvSpPr/>
            <p:nvPr/>
          </p:nvSpPr>
          <p:spPr>
            <a:xfrm>
              <a:off x="3648204" y="4122779"/>
              <a:ext cx="518767" cy="198311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94;p50">
              <a:extLst>
                <a:ext uri="{FF2B5EF4-FFF2-40B4-BE49-F238E27FC236}">
                  <a16:creationId xmlns:a16="http://schemas.microsoft.com/office/drawing/2014/main" id="{E99B5812-5ECB-5C48-BA94-125D3F257EF1}"/>
                </a:ext>
              </a:extLst>
            </p:cNvPr>
            <p:cNvSpPr/>
            <p:nvPr/>
          </p:nvSpPr>
          <p:spPr>
            <a:xfrm>
              <a:off x="1116314" y="3961386"/>
              <a:ext cx="5531708" cy="8986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cisst</a:t>
              </a: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/SAW process</a:t>
              </a: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Frame 12">
            <a:extLst>
              <a:ext uri="{FF2B5EF4-FFF2-40B4-BE49-F238E27FC236}">
                <a16:creationId xmlns:a16="http://schemas.microsoft.com/office/drawing/2014/main" id="{55477F59-86F3-664D-99C2-83F3A8CC444F}"/>
              </a:ext>
            </a:extLst>
          </p:cNvPr>
          <p:cNvSpPr/>
          <p:nvPr/>
        </p:nvSpPr>
        <p:spPr>
          <a:xfrm>
            <a:off x="5118538" y="2974428"/>
            <a:ext cx="5938345" cy="1818289"/>
          </a:xfrm>
          <a:prstGeom prst="frame">
            <a:avLst>
              <a:gd name="adj1" fmla="val 3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8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1772-DBDE-4B63-A32A-F7FA2EA0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cisst</a:t>
            </a:r>
            <a:r>
              <a:rPr lang="en-US">
                <a:cs typeface="Calibri Light"/>
              </a:rPr>
              <a:t>-ROS-CRTK bridge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21CA0-C3BD-4136-96D4-DBE39EEC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116"/>
            <a:ext cx="10515600" cy="46838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This can also be instantiated using JSON configuration files thanks to dynamic loading!</a:t>
            </a:r>
            <a:endParaRPr lang="en-US" sz="240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>
              <a:latin typeface="Calibri"/>
              <a:cs typeface="Calibri"/>
            </a:endParaRPr>
          </a:p>
        </p:txBody>
      </p:sp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19DC8ADD-FC93-8F42-9BD9-370699AA9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86" y="2347784"/>
            <a:ext cx="7153243" cy="41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48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620B-B01C-4653-B1A9-632AE2B9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cisst</a:t>
            </a:r>
            <a:r>
              <a:rPr lang="en-US">
                <a:cs typeface="Calibri Light"/>
              </a:rPr>
              <a:t>-ROS-CRTK: threading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A295-E173-4D49-8322-F698068D8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Multiple threads/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mtsROSBridge</a:t>
            </a:r>
            <a:r>
              <a:rPr lang="en-US">
                <a:cs typeface="Calibri"/>
              </a:rPr>
              <a:t>:</a:t>
            </a:r>
          </a:p>
          <a:p>
            <a:pPr lvl="1"/>
            <a:r>
              <a:rPr lang="en-US">
                <a:cs typeface="Calibri"/>
              </a:rPr>
              <a:t>One for all events published to ROS, de-queuing as fast as possible</a:t>
            </a:r>
          </a:p>
          <a:p>
            <a:pPr lvl="1"/>
            <a:r>
              <a:rPr lang="en-US">
                <a:cs typeface="Calibri"/>
              </a:rPr>
              <a:t>One for all commands subscribed from ROS, de-queuing as fast as possible</a:t>
            </a:r>
          </a:p>
          <a:p>
            <a:pPr lvl="1"/>
            <a:r>
              <a:rPr lang="en-US">
                <a:cs typeface="Calibri"/>
              </a:rPr>
              <a:t>One for all </a:t>
            </a:r>
            <a:r>
              <a:rPr lang="en-US" i="1">
                <a:cs typeface="Calibri"/>
              </a:rPr>
              <a:t>tf2 </a:t>
            </a:r>
            <a:r>
              <a:rPr lang="en-US">
                <a:cs typeface="Calibri"/>
              </a:rPr>
              <a:t>broadcasts from </a:t>
            </a:r>
            <a:r>
              <a:rPr lang="en-US" i="1" err="1">
                <a:cs typeface="Calibri"/>
              </a:rPr>
              <a:t>cisst</a:t>
            </a:r>
            <a:r>
              <a:rPr lang="en-US" i="1">
                <a:cs typeface="Calibri"/>
              </a:rPr>
              <a:t> </a:t>
            </a:r>
            <a:r>
              <a:rPr lang="en-US">
                <a:cs typeface="Calibri"/>
              </a:rPr>
              <a:t>to ROS</a:t>
            </a:r>
          </a:p>
          <a:p>
            <a:pPr lvl="1"/>
            <a:r>
              <a:rPr lang="en-US">
                <a:cs typeface="Calibri"/>
              </a:rPr>
              <a:t>Multiple threads to publish from read commands (at least one per rate of publishing)</a:t>
            </a:r>
          </a:p>
          <a:p>
            <a:pPr indent="-342900"/>
            <a:r>
              <a:rPr lang="en-US">
                <a:cs typeface="Calibri"/>
              </a:rPr>
              <a:t>Performance:</a:t>
            </a:r>
          </a:p>
          <a:p>
            <a:pPr lvl="1"/>
            <a:r>
              <a:rPr lang="en-US">
                <a:cs typeface="Calibri"/>
              </a:rPr>
              <a:t>CRTK bridge also publishes internal interval statistics</a:t>
            </a:r>
          </a:p>
          <a:p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608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620B-B01C-4653-B1A9-632AE2B9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cisst</a:t>
            </a:r>
            <a:r>
              <a:rPr lang="en-US">
                <a:cs typeface="Calibri Light"/>
              </a:rPr>
              <a:t>-ROS-CRTK: links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A295-E173-4D49-8322-F698068D8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README:</a:t>
            </a:r>
          </a:p>
          <a:p>
            <a:pPr lvl="1"/>
            <a:r>
              <a:rPr lang="en-US">
                <a:ea typeface="+mn-lt"/>
                <a:cs typeface="+mn-lt"/>
                <a:hlinkClick r:id="rId2"/>
              </a:rPr>
              <a:t>https://github.com/jhu-cisst/cisst-ros#readme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Links:</a:t>
            </a:r>
          </a:p>
          <a:p>
            <a:pPr lvl="1"/>
            <a:r>
              <a:rPr lang="en-US">
                <a:cs typeface="Calibri"/>
              </a:rPr>
              <a:t>Components (same repository):</a:t>
            </a:r>
          </a:p>
          <a:p>
            <a:pPr lvl="2"/>
            <a:r>
              <a:rPr lang="en-US" err="1">
                <a:cs typeface="Calibri"/>
              </a:rPr>
              <a:t>cisst</a:t>
            </a:r>
            <a:r>
              <a:rPr lang="en-US">
                <a:cs typeface="Calibri"/>
              </a:rPr>
              <a:t>-ROS: </a:t>
            </a:r>
            <a:r>
              <a:rPr lang="en-US">
                <a:ea typeface="+mn-lt"/>
                <a:cs typeface="+mn-lt"/>
                <a:hlinkClick r:id="rId3"/>
              </a:rPr>
              <a:t>https://github.com/jhu-cisst/cisst-ros/tree/master/cisst_ros_bridge</a:t>
            </a:r>
            <a:endParaRPr lang="en-US">
              <a:cs typeface="Calibri"/>
            </a:endParaRPr>
          </a:p>
          <a:p>
            <a:pPr lvl="2"/>
            <a:r>
              <a:rPr lang="en-US" err="1">
                <a:cs typeface="Calibri"/>
              </a:rPr>
              <a:t>cisst</a:t>
            </a:r>
            <a:r>
              <a:rPr lang="en-US">
                <a:cs typeface="Calibri"/>
              </a:rPr>
              <a:t>-ROS-CRTK: </a:t>
            </a:r>
            <a:r>
              <a:rPr lang="en-US">
                <a:ea typeface="+mn-lt"/>
                <a:cs typeface="+mn-lt"/>
                <a:hlinkClick r:id="rId4"/>
              </a:rPr>
              <a:t>https://github.com/jhu-cisst/cisst-ros/tree/master/cisst_ros_crtk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Examples:</a:t>
            </a:r>
            <a:endParaRPr lang="en-US">
              <a:ea typeface="+mn-lt"/>
              <a:cs typeface="+mn-lt"/>
            </a:endParaRPr>
          </a:p>
          <a:p>
            <a:pPr lvl="2"/>
            <a:r>
              <a:rPr lang="en-US">
                <a:ea typeface="+mn-lt"/>
                <a:cs typeface="+mn-lt"/>
                <a:hlinkClick r:id="rId5"/>
              </a:rPr>
              <a:t>https://github.com/jhu-saw/sawSensablePhantom/blob/master/ros/src/sensable_phantom.cpp</a:t>
            </a:r>
            <a:r>
              <a:rPr lang="en-US">
                <a:ea typeface="+mn-lt"/>
                <a:cs typeface="+mn-lt"/>
              </a:rPr>
              <a:t> (simple)</a:t>
            </a:r>
          </a:p>
          <a:p>
            <a:pPr lvl="2"/>
            <a:r>
              <a:rPr lang="en-US">
                <a:ea typeface="+mn-lt"/>
                <a:cs typeface="+mn-lt"/>
                <a:hlinkClick r:id="rId6"/>
              </a:rPr>
              <a:t>https://github.com/jhu-dvrk/dvrk-ros/blob/master/dvrk_robot/src/dvrk_console.cpp</a:t>
            </a:r>
            <a:r>
              <a:rPr lang="en-US">
                <a:ea typeface="+mn-lt"/>
                <a:cs typeface="+mn-lt"/>
              </a:rPr>
              <a:t> (advanced)</a:t>
            </a:r>
            <a:endParaRPr lang="en-US">
              <a:cs typeface="Calibri"/>
            </a:endParaRPr>
          </a:p>
          <a:p>
            <a:pPr indent="-514350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2791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9"/>
          <p:cNvSpPr txBox="1">
            <a:spLocks noGrp="1"/>
          </p:cNvSpPr>
          <p:nvPr>
            <p:ph type="title"/>
          </p:nvPr>
        </p:nvSpPr>
        <p:spPr>
          <a:xfrm>
            <a:off x="693682" y="365127"/>
            <a:ext cx="93456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CRTK: What a device looks like?</a:t>
            </a:r>
            <a:endParaRPr/>
          </a:p>
        </p:txBody>
      </p:sp>
      <p:pic>
        <p:nvPicPr>
          <p:cNvPr id="548" name="Google Shape;54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682" y="1407934"/>
            <a:ext cx="4969311" cy="329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7090" y="2848876"/>
            <a:ext cx="6496333" cy="4628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11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cisst</a:t>
            </a:r>
            <a:r>
              <a:rPr lang="en-US"/>
              <a:t> libraries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690688"/>
            <a:ext cx="8220075" cy="4588115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8820149" y="2638425"/>
            <a:ext cx="428625" cy="85725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15475" y="1381125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Alternatives today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34525" y="2882384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Eigen</a:t>
            </a:r>
          </a:p>
        </p:txBody>
      </p:sp>
      <p:sp>
        <p:nvSpPr>
          <p:cNvPr id="8" name="Right Brace 7"/>
          <p:cNvSpPr/>
          <p:nvPr/>
        </p:nvSpPr>
        <p:spPr>
          <a:xfrm>
            <a:off x="8858249" y="4443412"/>
            <a:ext cx="428625" cy="46089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34525" y="4489191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Orocos</a:t>
            </a:r>
            <a:r>
              <a:rPr lang="en-US"/>
              <a:t> RTT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8858248" y="5576887"/>
            <a:ext cx="428625" cy="31325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15475" y="5520808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Orocos</a:t>
            </a:r>
            <a:r>
              <a:rPr lang="en-US"/>
              <a:t> KDL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8858249" y="3876675"/>
            <a:ext cx="428625" cy="46089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25306" y="3799551"/>
            <a:ext cx="164843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C++ 14/17/20?</a:t>
            </a:r>
            <a:br>
              <a:rPr lang="en-US"/>
            </a:br>
            <a:r>
              <a:rPr lang="en-US"/>
              <a:t>Boost?</a:t>
            </a:r>
          </a:p>
        </p:txBody>
      </p:sp>
    </p:spTree>
    <p:extLst>
      <p:ext uri="{BB962C8B-B14F-4D97-AF65-F5344CB8AC3E}">
        <p14:creationId xmlns:p14="http://schemas.microsoft.com/office/powerpoint/2010/main" val="1272299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0"/>
          <p:cNvSpPr txBox="1">
            <a:spLocks noGrp="1"/>
          </p:cNvSpPr>
          <p:nvPr>
            <p:ph type="title"/>
          </p:nvPr>
        </p:nvSpPr>
        <p:spPr>
          <a:xfrm>
            <a:off x="872359" y="365127"/>
            <a:ext cx="91669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CRTK ROS: Devices</a:t>
            </a:r>
            <a:endParaRPr/>
          </a:p>
        </p:txBody>
      </p:sp>
      <p:sp>
        <p:nvSpPr>
          <p:cNvPr id="555" name="Google Shape;555;p60"/>
          <p:cNvSpPr txBox="1">
            <a:spLocks noGrp="1"/>
          </p:cNvSpPr>
          <p:nvPr>
            <p:ph type="body" idx="1"/>
          </p:nvPr>
        </p:nvSpPr>
        <p:spPr>
          <a:xfrm>
            <a:off x="872359" y="1825625"/>
            <a:ext cx="97115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171450" indent="-17145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/>
              <a:t>Devices used to prototype the CRTK API: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 err="1"/>
              <a:t>Sensable</a:t>
            </a:r>
            <a:r>
              <a:rPr lang="en-US"/>
              <a:t> Omni, </a:t>
            </a:r>
            <a:r>
              <a:rPr lang="en-US" err="1"/>
              <a:t>Novint</a:t>
            </a:r>
            <a:r>
              <a:rPr lang="en-US"/>
              <a:t> Falcon and Force Dimension, </a:t>
            </a:r>
            <a:r>
              <a:rPr lang="en-US" err="1"/>
              <a:t>dVRK</a:t>
            </a:r>
            <a:r>
              <a:rPr lang="en-US"/>
              <a:t>, Raven2</a:t>
            </a:r>
            <a:endParaRPr/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2100"/>
            </a:pPr>
            <a:r>
              <a:rPr lang="en-US"/>
              <a:t>Devices/platforms we plan to support: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Devices: NDI trackers, </a:t>
            </a:r>
            <a:r>
              <a:rPr lang="en-US" err="1"/>
              <a:t>Atracsys</a:t>
            </a:r>
            <a:r>
              <a:rPr lang="en-US"/>
              <a:t>, </a:t>
            </a:r>
            <a:r>
              <a:rPr lang="en-US" err="1"/>
              <a:t>ATINetFT</a:t>
            </a:r>
            <a:r>
              <a:rPr lang="en-US"/>
              <a:t>, </a:t>
            </a:r>
            <a:r>
              <a:rPr lang="en-US" err="1"/>
              <a:t>OptoForce</a:t>
            </a:r>
            <a:endParaRPr lang="en-US"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Python and </a:t>
            </a:r>
            <a:r>
              <a:rPr lang="en-US" err="1"/>
              <a:t>Matlab</a:t>
            </a:r>
            <a:r>
              <a:rPr lang="en-US"/>
              <a:t> client APIs</a:t>
            </a:r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AMBF</a:t>
            </a:r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 err="1"/>
              <a:t>OpenIGTLink</a:t>
            </a:r>
            <a:endParaRPr lang="en-US"/>
          </a:p>
          <a:p>
            <a:pPr marL="57150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Others:</a:t>
            </a:r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Micron Tracker, Universal Robot, Galil based JHU Robots</a:t>
            </a:r>
            <a:endParaRPr/>
          </a:p>
          <a:p>
            <a:pPr marL="514350" lvl="1" indent="-57150">
              <a:spcBef>
                <a:spcPts val="375"/>
              </a:spcBef>
              <a:buClr>
                <a:schemeClr val="dk1"/>
              </a:buClr>
              <a:buSzPts val="1800"/>
              <a:buNone/>
            </a:pPr>
            <a:endParaRPr/>
          </a:p>
          <a:p>
            <a:pPr marL="514350" lvl="1" indent="-57150">
              <a:spcBef>
                <a:spcPts val="375"/>
              </a:spcBef>
              <a:buClr>
                <a:schemeClr val="dk1"/>
              </a:buClr>
              <a:buSzPts val="1800"/>
              <a:buNone/>
            </a:pPr>
            <a:endParaRPr/>
          </a:p>
          <a:p>
            <a:pPr marL="514350" lvl="1" indent="-57150">
              <a:spcBef>
                <a:spcPts val="375"/>
              </a:spcBef>
              <a:buClr>
                <a:schemeClr val="dk1"/>
              </a:buClr>
              <a:buSzPts val="18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424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1"/>
          <p:cNvSpPr txBox="1">
            <a:spLocks noGrp="1"/>
          </p:cNvSpPr>
          <p:nvPr>
            <p:ph type="title"/>
          </p:nvPr>
        </p:nvSpPr>
        <p:spPr>
          <a:xfrm>
            <a:off x="693683" y="365127"/>
            <a:ext cx="93456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CRTK: ROS Client APIs</a:t>
            </a:r>
            <a:endParaRPr/>
          </a:p>
        </p:txBody>
      </p:sp>
      <p:sp>
        <p:nvSpPr>
          <p:cNvPr id="561" name="Google Shape;561;p61"/>
          <p:cNvSpPr txBox="1">
            <a:spLocks noGrp="1"/>
          </p:cNvSpPr>
          <p:nvPr>
            <p:ph type="body" idx="1"/>
          </p:nvPr>
        </p:nvSpPr>
        <p:spPr>
          <a:xfrm>
            <a:off x="693683" y="1825625"/>
            <a:ext cx="102580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US"/>
              <a:t>Motivation:</a:t>
            </a:r>
            <a:endParaRPr/>
          </a:p>
          <a:p>
            <a:pPr marL="385445" indent="-385445">
              <a:spcBef>
                <a:spcPts val="750"/>
              </a:spcBef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/>
              <a:t>Simplify application development!</a:t>
            </a:r>
            <a:endParaRPr lang="en-US">
              <a:cs typeface="Calibri" panose="020F0502020204030204"/>
            </a:endParaRPr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Hide most of the ROS communication layer (callbacks, topic settings such as queue size and latching)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Provide conversion methods from ROS messages to data types with proper algebra,  e.g., apply a rotation to a vector</a:t>
            </a:r>
            <a:endParaRPr/>
          </a:p>
          <a:p>
            <a:pPr marL="385445" indent="-385445">
              <a:spcBef>
                <a:spcPts val="750"/>
              </a:spcBef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/>
              <a:t>Add “high level” features</a:t>
            </a:r>
            <a:endParaRPr lang="en-US">
              <a:cs typeface="Calibri" panose="020F0502020204030204"/>
            </a:endParaRPr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Wait on events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Operating state logic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…</a:t>
            </a:r>
            <a:endParaRPr/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2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9447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2"/>
          <p:cNvSpPr txBox="1">
            <a:spLocks noGrp="1"/>
          </p:cNvSpPr>
          <p:nvPr>
            <p:ph type="title"/>
          </p:nvPr>
        </p:nvSpPr>
        <p:spPr>
          <a:xfrm>
            <a:off x="788275" y="365127"/>
            <a:ext cx="92510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CRTK: 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ROS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Python Client API</a:t>
            </a:r>
            <a:endParaRPr/>
          </a:p>
        </p:txBody>
      </p:sp>
      <p:sp>
        <p:nvSpPr>
          <p:cNvPr id="567" name="Google Shape;567;p62"/>
          <p:cNvSpPr txBox="1">
            <a:spLocks noGrp="1"/>
          </p:cNvSpPr>
          <p:nvPr>
            <p:ph type="body" idx="1"/>
          </p:nvPr>
        </p:nvSpPr>
        <p:spPr>
          <a:xfrm>
            <a:off x="788275" y="1825625"/>
            <a:ext cx="10331669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US"/>
              <a:t>Design decisions (1/2)</a:t>
            </a:r>
            <a:endParaRPr/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2100"/>
            </a:pPr>
            <a:r>
              <a:rPr lang="en-US"/>
              <a:t>Hide all </a:t>
            </a:r>
            <a:r>
              <a:rPr lang="en-US" err="1">
                <a:latin typeface="Courier New"/>
                <a:ea typeface="Courier New"/>
                <a:cs typeface="Courier New"/>
                <a:sym typeface="Courier New"/>
              </a:rPr>
              <a:t>rospy.Publisher</a:t>
            </a:r>
            <a:r>
              <a:rPr lang="en-US"/>
              <a:t>, </a:t>
            </a:r>
            <a:r>
              <a:rPr lang="en-US" err="1">
                <a:latin typeface="Courier New"/>
                <a:ea typeface="Courier New"/>
                <a:cs typeface="Courier New"/>
                <a:sym typeface="Courier New"/>
              </a:rPr>
              <a:t>rospy.Subscribers</a:t>
            </a:r>
            <a:r>
              <a:rPr lang="en-US"/>
              <a:t>…</a:t>
            </a:r>
            <a:endParaRPr/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2100"/>
            </a:pPr>
            <a:r>
              <a:rPr lang="en-US"/>
              <a:t>Use convenient data types instead of ROS messages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 err="1"/>
              <a:t>PyKDL</a:t>
            </a:r>
            <a:r>
              <a:rPr lang="en-US"/>
              <a:t> for Cartesian position:</a:t>
            </a:r>
            <a:br>
              <a:rPr lang="en-US"/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 = </a:t>
            </a:r>
            <a:r>
              <a:rPr lang="en-US" err="1">
                <a:latin typeface="Courier New"/>
                <a:ea typeface="Courier New"/>
                <a:cs typeface="Courier New"/>
                <a:sym typeface="Courier New"/>
              </a:rPr>
              <a:t>PyKDL.Frame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err="1">
                <a:latin typeface="Courier New"/>
                <a:ea typeface="Courier New"/>
                <a:cs typeface="Courier New"/>
                <a:sym typeface="Courier New"/>
              </a:rPr>
              <a:t>f.p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= 0.5 * </a:t>
            </a:r>
            <a:r>
              <a:rPr lang="en-US" err="1">
                <a:latin typeface="Courier New"/>
                <a:ea typeface="Courier New"/>
                <a:cs typeface="Courier New"/>
                <a:sym typeface="Courier New"/>
              </a:rPr>
              <a:t>measured_cp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().p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 err="1"/>
              <a:t>Numpy</a:t>
            </a:r>
            <a:r>
              <a:rPr lang="en-US"/>
              <a:t> arrays for joints, twist, </a:t>
            </a:r>
            <a:r>
              <a:rPr lang="en-US" err="1"/>
              <a:t>jacobian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/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2100"/>
            </a:pPr>
            <a:r>
              <a:rPr lang="en-US"/>
              <a:t>Use Python threads to provide blocking waits on events: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Device state management: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enable(timeout)</a:t>
            </a:r>
            <a:r>
              <a:rPr lang="en-US"/>
              <a:t>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disable(timeout)…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Motion status: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home(timeout)</a:t>
            </a:r>
            <a:r>
              <a:rPr lang="en-US"/>
              <a:t>, wait until robot is done moving…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9942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3"/>
          <p:cNvSpPr txBox="1">
            <a:spLocks noGrp="1"/>
          </p:cNvSpPr>
          <p:nvPr>
            <p:ph type="title"/>
          </p:nvPr>
        </p:nvSpPr>
        <p:spPr>
          <a:xfrm>
            <a:off x="861848" y="365127"/>
            <a:ext cx="91775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CRTK: ROS Python Client API</a:t>
            </a:r>
            <a:endParaRPr/>
          </a:p>
        </p:txBody>
      </p:sp>
      <p:sp>
        <p:nvSpPr>
          <p:cNvPr id="573" name="Google Shape;573;p63"/>
          <p:cNvSpPr txBox="1">
            <a:spLocks noGrp="1"/>
          </p:cNvSpPr>
          <p:nvPr>
            <p:ph type="body" idx="1"/>
          </p:nvPr>
        </p:nvSpPr>
        <p:spPr>
          <a:xfrm>
            <a:off x="861848" y="1825625"/>
            <a:ext cx="10037380" cy="35241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  <a:buNone/>
            </a:pPr>
            <a:r>
              <a:rPr lang="en-US"/>
              <a:t>Design decisions (2/2)</a:t>
            </a:r>
            <a:endParaRPr/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2100"/>
            </a:pPr>
            <a:r>
              <a:rPr lang="en-US"/>
              <a:t>Populate the Python Client dynamically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Add only the publishers and subscribers one needs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Motivation:</a:t>
            </a:r>
            <a:endParaRPr/>
          </a:p>
          <a:p>
            <a:pPr marL="857250" lvl="2" indent="-171450">
              <a:spcBef>
                <a:spcPts val="375"/>
              </a:spcBef>
              <a:buClr>
                <a:schemeClr val="dk1"/>
              </a:buClr>
              <a:buSzPts val="1500"/>
            </a:pPr>
            <a:r>
              <a:rPr lang="en-US"/>
              <a:t>The CRTK device might not support all the features</a:t>
            </a:r>
            <a:br>
              <a:rPr lang="en-US"/>
            </a:br>
            <a:r>
              <a:rPr lang="en-US"/>
              <a:t>(This could be solved using ROS parameters)</a:t>
            </a:r>
            <a:endParaRPr/>
          </a:p>
          <a:p>
            <a:pPr marL="857250" lvl="2" indent="-171450">
              <a:spcBef>
                <a:spcPts val="375"/>
              </a:spcBef>
              <a:buClr>
                <a:schemeClr val="dk1"/>
              </a:buClr>
              <a:buSzPts val="1500"/>
            </a:pPr>
            <a:r>
              <a:rPr lang="en-US"/>
              <a:t>Subscribing to all features, including unused ones will likely degrade performances</a:t>
            </a:r>
            <a:br>
              <a:rPr lang="en-US"/>
            </a:br>
            <a:r>
              <a:rPr lang="en-US"/>
              <a:t>This is based on our previous experience on the </a:t>
            </a:r>
            <a:r>
              <a:rPr lang="en-US" err="1"/>
              <a:t>dVRK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Features can be added and removed anytime</a:t>
            </a:r>
            <a:endParaRPr/>
          </a:p>
          <a:p>
            <a:pPr marL="514350" lvl="1" indent="-57150">
              <a:spcBef>
                <a:spcPts val="375"/>
              </a:spcBef>
              <a:buClr>
                <a:schemeClr val="dk1"/>
              </a:buClr>
              <a:buSzPts val="1800"/>
              <a:buNone/>
            </a:pPr>
            <a:endParaRPr/>
          </a:p>
          <a:p>
            <a:pPr marL="0" indent="0" algn="ctr">
              <a:spcBef>
                <a:spcPts val="750"/>
              </a:spcBef>
              <a:buClr>
                <a:schemeClr val="dk1"/>
              </a:buClr>
              <a:buSzPts val="2100"/>
              <a:buNone/>
            </a:pPr>
            <a:r>
              <a:rPr lang="en-US"/>
              <a:t>Client APIs can be time consuming to implement but are now shared across all CRTK compatible devices!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33134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4"/>
          <p:cNvSpPr txBox="1">
            <a:spLocks noGrp="1"/>
          </p:cNvSpPr>
          <p:nvPr>
            <p:ph type="title"/>
          </p:nvPr>
        </p:nvSpPr>
        <p:spPr>
          <a:xfrm>
            <a:off x="1936732" y="365127"/>
            <a:ext cx="83744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CRTK ROS: Python Client Example Configure</a:t>
            </a:r>
            <a:endParaRPr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806415-C748-C54C-AEB8-24057E156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91" y="1937825"/>
            <a:ext cx="9053103" cy="3474434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5207053E-BC5B-094B-85C0-62E4B638F0EB}"/>
              </a:ext>
            </a:extLst>
          </p:cNvPr>
          <p:cNvSpPr/>
          <p:nvPr/>
        </p:nvSpPr>
        <p:spPr>
          <a:xfrm>
            <a:off x="2459420" y="4335090"/>
            <a:ext cx="5002925" cy="1324304"/>
          </a:xfrm>
          <a:prstGeom prst="frame">
            <a:avLst>
              <a:gd name="adj1" fmla="val 4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126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6"/>
          <p:cNvSpPr txBox="1">
            <a:spLocks noGrp="1"/>
          </p:cNvSpPr>
          <p:nvPr>
            <p:ph type="title"/>
          </p:nvPr>
        </p:nvSpPr>
        <p:spPr>
          <a:xfrm>
            <a:off x="2152650" y="14953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CRTK ROS: Python Client Example Move</a:t>
            </a:r>
            <a:endParaRPr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1180C3F-6167-534F-BBAF-DFA47145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92" y="1210962"/>
            <a:ext cx="6169136" cy="5263978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53DB4587-45C1-A34C-A728-7F9C285B4FA8}"/>
              </a:ext>
            </a:extLst>
          </p:cNvPr>
          <p:cNvSpPr/>
          <p:nvPr/>
        </p:nvSpPr>
        <p:spPr>
          <a:xfrm>
            <a:off x="3174124" y="2469931"/>
            <a:ext cx="3016469" cy="830317"/>
          </a:xfrm>
          <a:prstGeom prst="frame">
            <a:avLst>
              <a:gd name="adj1" fmla="val 7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32581F8-60A5-4A43-BD34-CF17F88452BB}"/>
              </a:ext>
            </a:extLst>
          </p:cNvPr>
          <p:cNvSpPr/>
          <p:nvPr/>
        </p:nvSpPr>
        <p:spPr>
          <a:xfrm>
            <a:off x="3174124" y="5097517"/>
            <a:ext cx="3016469" cy="625365"/>
          </a:xfrm>
          <a:prstGeom prst="frame">
            <a:avLst>
              <a:gd name="adj1" fmla="val 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59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5"/>
          <p:cNvSpPr txBox="1">
            <a:spLocks noGrp="1"/>
          </p:cNvSpPr>
          <p:nvPr>
            <p:ph type="title"/>
          </p:nvPr>
        </p:nvSpPr>
        <p:spPr>
          <a:xfrm>
            <a:off x="1717456" y="354617"/>
            <a:ext cx="8757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CRTK ROS: Python Client behind the scene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BDCA894-73A1-5A42-B96E-EFA419EE3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52" y="1446255"/>
            <a:ext cx="7527496" cy="4755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189F43-D231-B042-BB44-EF3150203C68}"/>
              </a:ext>
            </a:extLst>
          </p:cNvPr>
          <p:cNvSpPr txBox="1"/>
          <p:nvPr/>
        </p:nvSpPr>
        <p:spPr>
          <a:xfrm>
            <a:off x="645906" y="1630752"/>
            <a:ext cx="157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Actual method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4307C-0A34-1046-A96E-CB02CD96785B}"/>
              </a:ext>
            </a:extLst>
          </p:cNvPr>
          <p:cNvSpPr txBox="1"/>
          <p:nvPr/>
        </p:nvSpPr>
        <p:spPr>
          <a:xfrm>
            <a:off x="645905" y="4713811"/>
            <a:ext cx="173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Create publisher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B5144-EEF7-0F4C-9D4E-A2FA95DC49C8}"/>
              </a:ext>
            </a:extLst>
          </p:cNvPr>
          <p:cNvSpPr txBox="1"/>
          <p:nvPr/>
        </p:nvSpPr>
        <p:spPr>
          <a:xfrm>
            <a:off x="645905" y="5950244"/>
            <a:ext cx="145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Create “alias”</a:t>
            </a:r>
          </a:p>
        </p:txBody>
      </p:sp>
    </p:spTree>
    <p:extLst>
      <p:ext uri="{BB962C8B-B14F-4D97-AF65-F5344CB8AC3E}">
        <p14:creationId xmlns:p14="http://schemas.microsoft.com/office/powerpoint/2010/main" val="9742676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4"/>
          <p:cNvSpPr txBox="1">
            <a:spLocks noGrp="1"/>
          </p:cNvSpPr>
          <p:nvPr>
            <p:ph type="title"/>
          </p:nvPr>
        </p:nvSpPr>
        <p:spPr>
          <a:xfrm>
            <a:off x="1936732" y="365127"/>
            <a:ext cx="83744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CRTK ROS: </a:t>
            </a:r>
            <a:r>
              <a:rPr lang="en-US" sz="3600" err="1">
                <a:latin typeface="Calibri"/>
                <a:ea typeface="Calibri"/>
                <a:cs typeface="Calibri"/>
                <a:sym typeface="Calibri"/>
              </a:rPr>
              <a:t>Matlab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Client</a:t>
            </a:r>
            <a:endParaRPr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0216F10-748F-AE4B-8DD7-4B1D674D2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46" y="1690690"/>
            <a:ext cx="77724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895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2B1A-0244-4E76-9862-2FD6C8B8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CRTK Python and </a:t>
            </a:r>
            <a:r>
              <a:rPr lang="en-US" err="1"/>
              <a:t>Matlab</a:t>
            </a:r>
            <a:r>
              <a:rPr lang="en-US"/>
              <a:t>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CD9E0-DA68-4F09-B739-25F1565C8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5221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Links to code repositories with READMEs</a:t>
            </a:r>
          </a:p>
          <a:p>
            <a:r>
              <a:rPr lang="en-US"/>
              <a:t>Libraries</a:t>
            </a:r>
          </a:p>
          <a:p>
            <a:pPr lvl="1"/>
            <a:r>
              <a:rPr lang="en-US"/>
              <a:t>Python: </a:t>
            </a:r>
            <a:r>
              <a:rPr lang="en-US">
                <a:hlinkClick r:id="rId2"/>
              </a:rPr>
              <a:t>https://github.com/collaborative-robotics/crtk_python_client</a:t>
            </a:r>
            <a:r>
              <a:rPr lang="en-US"/>
              <a:t> </a:t>
            </a:r>
          </a:p>
          <a:p>
            <a:pPr lvl="1"/>
            <a:r>
              <a:rPr lang="en-US" err="1"/>
              <a:t>Matlab</a:t>
            </a:r>
            <a:r>
              <a:rPr lang="en-US"/>
              <a:t>: </a:t>
            </a:r>
            <a:r>
              <a:rPr lang="en-US">
                <a:hlinkClick r:id="rId3"/>
              </a:rPr>
              <a:t>https://github.com/collaborative-robotics/crtk_matlab_client</a:t>
            </a:r>
            <a:r>
              <a:rPr lang="en-US"/>
              <a:t> </a:t>
            </a:r>
          </a:p>
          <a:p>
            <a:r>
              <a:rPr lang="en-US"/>
              <a:t>Examples:</a:t>
            </a:r>
          </a:p>
          <a:p>
            <a:pPr lvl="1"/>
            <a:r>
              <a:rPr lang="en-US" err="1"/>
              <a:t>dVRK</a:t>
            </a:r>
            <a:r>
              <a:rPr lang="en-US"/>
              <a:t> Python: </a:t>
            </a:r>
            <a:r>
              <a:rPr lang="en-US">
                <a:hlinkClick r:id="rId4"/>
              </a:rPr>
              <a:t>https://github.com/jhu-dvrk/dvrk-ros/tree/master/dvrk_python</a:t>
            </a:r>
            <a:r>
              <a:rPr lang="en-US"/>
              <a:t> </a:t>
            </a:r>
          </a:p>
          <a:p>
            <a:pPr lvl="1"/>
            <a:r>
              <a:rPr lang="en-US" err="1"/>
              <a:t>dVRK</a:t>
            </a:r>
            <a:r>
              <a:rPr lang="en-US"/>
              <a:t> </a:t>
            </a:r>
            <a:r>
              <a:rPr lang="en-US" err="1"/>
              <a:t>Matlab</a:t>
            </a:r>
            <a:r>
              <a:rPr lang="en-US"/>
              <a:t>: </a:t>
            </a:r>
            <a:r>
              <a:rPr lang="en-US">
                <a:hlinkClick r:id="rId5"/>
              </a:rPr>
              <a:t>https://github.com/jhu-dvrk/dvrk-ros/tree/master/dvrk_matlab</a:t>
            </a:r>
            <a:r>
              <a:rPr lang="en-US"/>
              <a:t> </a:t>
            </a:r>
          </a:p>
          <a:p>
            <a:pPr lvl="1"/>
            <a:r>
              <a:rPr lang="en-US" err="1"/>
              <a:t>Sensable</a:t>
            </a:r>
            <a:r>
              <a:rPr lang="en-US"/>
              <a:t>: </a:t>
            </a:r>
            <a:r>
              <a:rPr lang="en-US">
                <a:hlinkClick r:id="rId6"/>
              </a:rPr>
              <a:t>https://github.com/jhu-saw/sawSensablePhantom/tree/master/ros/python/sensable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7531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38C8-6889-4247-A262-5295E14A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cisst-ROS2-CRTK?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6E4F3-EC04-7344-919A-BD75A377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379" y="14790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What needs to be updated?</a:t>
            </a:r>
          </a:p>
          <a:p>
            <a:r>
              <a:rPr lang="en-US"/>
              <a:t>Application code is the same for all devices and component logic!</a:t>
            </a:r>
          </a:p>
          <a:p>
            <a:r>
              <a:rPr lang="en-US"/>
              <a:t>cisst-ROS2 bridge mostly (and </a:t>
            </a:r>
            <a:r>
              <a:rPr lang="en-US" err="1"/>
              <a:t>main.cpp</a:t>
            </a:r>
            <a:r>
              <a:rPr lang="en-US"/>
              <a:t>)</a:t>
            </a:r>
          </a:p>
        </p:txBody>
      </p:sp>
      <p:sp>
        <p:nvSpPr>
          <p:cNvPr id="4" name="Snip Diagonal Corner Rectangle 184">
            <a:extLst>
              <a:ext uri="{FF2B5EF4-FFF2-40B4-BE49-F238E27FC236}">
                <a16:creationId xmlns:a16="http://schemas.microsoft.com/office/drawing/2014/main" id="{88297E96-BFFA-5944-A51F-F0F6EB9F9708}"/>
              </a:ext>
            </a:extLst>
          </p:cNvPr>
          <p:cNvSpPr/>
          <p:nvPr/>
        </p:nvSpPr>
        <p:spPr>
          <a:xfrm>
            <a:off x="10074449" y="2955626"/>
            <a:ext cx="1204602" cy="3322761"/>
          </a:xfrm>
          <a:prstGeom prst="snip2DiagRect">
            <a:avLst>
              <a:gd name="adj1" fmla="val 0"/>
              <a:gd name="adj2" fmla="val 2749"/>
            </a:avLst>
          </a:prstGeom>
          <a:ln w="6350" cmpd="sng">
            <a:prstDash val="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b" anchorCtr="0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Subscribers</a:t>
            </a:r>
            <a:endParaRPr lang="en-US" sz="1200">
              <a:latin typeface="Calibri"/>
              <a:cs typeface="Calibri"/>
            </a:endParaRPr>
          </a:p>
        </p:txBody>
      </p:sp>
      <p:sp>
        <p:nvSpPr>
          <p:cNvPr id="5" name="Snip Diagonal Corner Rectangle 135">
            <a:extLst>
              <a:ext uri="{FF2B5EF4-FFF2-40B4-BE49-F238E27FC236}">
                <a16:creationId xmlns:a16="http://schemas.microsoft.com/office/drawing/2014/main" id="{4B4D9CD9-2E2A-7641-9DBA-DD2D85598AA4}"/>
              </a:ext>
            </a:extLst>
          </p:cNvPr>
          <p:cNvSpPr/>
          <p:nvPr/>
        </p:nvSpPr>
        <p:spPr>
          <a:xfrm>
            <a:off x="3536655" y="4932931"/>
            <a:ext cx="5118688" cy="1163914"/>
          </a:xfrm>
          <a:prstGeom prst="snip2DiagRect">
            <a:avLst>
              <a:gd name="adj1" fmla="val 0"/>
              <a:gd name="adj2" fmla="val 6175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567BDF-4C9A-9C4A-8F2B-E65AF0B74CF1}"/>
              </a:ext>
            </a:extLst>
          </p:cNvPr>
          <p:cNvGrpSpPr/>
          <p:nvPr/>
        </p:nvGrpSpPr>
        <p:grpSpPr>
          <a:xfrm>
            <a:off x="8043430" y="5423181"/>
            <a:ext cx="88955" cy="294474"/>
            <a:chOff x="2745315" y="2258002"/>
            <a:chExt cx="73152" cy="222966"/>
          </a:xfrm>
        </p:grpSpPr>
        <p:sp>
          <p:nvSpPr>
            <p:cNvPr id="7" name="Flowchart: Connector 180">
              <a:extLst>
                <a:ext uri="{FF2B5EF4-FFF2-40B4-BE49-F238E27FC236}">
                  <a16:creationId xmlns:a16="http://schemas.microsoft.com/office/drawing/2014/main" id="{9A7C9E78-0A8C-7944-8A05-3BB2A22391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8" name="Curved Connector 45">
              <a:extLst>
                <a:ext uri="{FF2B5EF4-FFF2-40B4-BE49-F238E27FC236}">
                  <a16:creationId xmlns:a16="http://schemas.microsoft.com/office/drawing/2014/main" id="{E57295B1-88EC-CF41-9320-FF9BF3DC59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49DBF2-A145-C247-AEF0-DDE296109D0F}"/>
              </a:ext>
            </a:extLst>
          </p:cNvPr>
          <p:cNvGrpSpPr/>
          <p:nvPr/>
        </p:nvGrpSpPr>
        <p:grpSpPr>
          <a:xfrm>
            <a:off x="6742631" y="5421350"/>
            <a:ext cx="88955" cy="294474"/>
            <a:chOff x="2745315" y="2258002"/>
            <a:chExt cx="73152" cy="222966"/>
          </a:xfrm>
        </p:grpSpPr>
        <p:sp>
          <p:nvSpPr>
            <p:cNvPr id="10" name="Flowchart: Connector 178">
              <a:extLst>
                <a:ext uri="{FF2B5EF4-FFF2-40B4-BE49-F238E27FC236}">
                  <a16:creationId xmlns:a16="http://schemas.microsoft.com/office/drawing/2014/main" id="{3CB37626-D87B-314D-8F0A-BB2CA9867F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" name="Curved Connector 45">
              <a:extLst>
                <a:ext uri="{FF2B5EF4-FFF2-40B4-BE49-F238E27FC236}">
                  <a16:creationId xmlns:a16="http://schemas.microsoft.com/office/drawing/2014/main" id="{55ED7FCA-2FB6-A84B-8F9B-5315E8DAC8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013168-421E-A54E-8BEB-C95B6725E783}"/>
              </a:ext>
            </a:extLst>
          </p:cNvPr>
          <p:cNvGrpSpPr/>
          <p:nvPr/>
        </p:nvGrpSpPr>
        <p:grpSpPr>
          <a:xfrm>
            <a:off x="5363941" y="5422441"/>
            <a:ext cx="88955" cy="294474"/>
            <a:chOff x="2745315" y="2258002"/>
            <a:chExt cx="73152" cy="222966"/>
          </a:xfrm>
        </p:grpSpPr>
        <p:sp>
          <p:nvSpPr>
            <p:cNvPr id="13" name="Flowchart: Connector 176">
              <a:extLst>
                <a:ext uri="{FF2B5EF4-FFF2-40B4-BE49-F238E27FC236}">
                  <a16:creationId xmlns:a16="http://schemas.microsoft.com/office/drawing/2014/main" id="{6F82EA5D-B222-4347-A3BA-C2B586E27E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453AD3D5-768D-0F4F-934F-088BDC4D95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D3BB69-AFEB-7349-AE15-E3E4E00E13A3}"/>
              </a:ext>
            </a:extLst>
          </p:cNvPr>
          <p:cNvGrpSpPr/>
          <p:nvPr/>
        </p:nvGrpSpPr>
        <p:grpSpPr>
          <a:xfrm>
            <a:off x="4052083" y="5419026"/>
            <a:ext cx="88955" cy="294474"/>
            <a:chOff x="2745315" y="2258002"/>
            <a:chExt cx="73152" cy="222966"/>
          </a:xfrm>
        </p:grpSpPr>
        <p:sp>
          <p:nvSpPr>
            <p:cNvPr id="16" name="Flowchart: Connector 174">
              <a:extLst>
                <a:ext uri="{FF2B5EF4-FFF2-40B4-BE49-F238E27FC236}">
                  <a16:creationId xmlns:a16="http://schemas.microsoft.com/office/drawing/2014/main" id="{4AC61EA8-B792-1D40-BB59-AC218A1EC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7" name="Curved Connector 45">
              <a:extLst>
                <a:ext uri="{FF2B5EF4-FFF2-40B4-BE49-F238E27FC236}">
                  <a16:creationId xmlns:a16="http://schemas.microsoft.com/office/drawing/2014/main" id="{2F49A689-B128-DB42-9B91-04AA2A82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8" name="Snip Diagonal Corner Rectangle 161">
            <a:extLst>
              <a:ext uri="{FF2B5EF4-FFF2-40B4-BE49-F238E27FC236}">
                <a16:creationId xmlns:a16="http://schemas.microsoft.com/office/drawing/2014/main" id="{6AC5BD2E-8C6A-934D-8229-A6C39AF3CBF7}"/>
              </a:ext>
            </a:extLst>
          </p:cNvPr>
          <p:cNvSpPr/>
          <p:nvPr/>
        </p:nvSpPr>
        <p:spPr bwMode="auto">
          <a:xfrm>
            <a:off x="6235599" y="3603913"/>
            <a:ext cx="2419745" cy="384157"/>
          </a:xfrm>
          <a:prstGeom prst="snip2DiagRect">
            <a:avLst>
              <a:gd name="adj1" fmla="val 0"/>
              <a:gd name="adj2" fmla="val 16066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3751DA-29D2-3340-90E9-9F1C09E4F053}"/>
              </a:ext>
            </a:extLst>
          </p:cNvPr>
          <p:cNvGrpSpPr/>
          <p:nvPr/>
        </p:nvGrpSpPr>
        <p:grpSpPr>
          <a:xfrm>
            <a:off x="7372617" y="3497053"/>
            <a:ext cx="88955" cy="294474"/>
            <a:chOff x="2745315" y="2258002"/>
            <a:chExt cx="73152" cy="222966"/>
          </a:xfrm>
        </p:grpSpPr>
        <p:sp>
          <p:nvSpPr>
            <p:cNvPr id="20" name="Flowchart: Connector 172">
              <a:extLst>
                <a:ext uri="{FF2B5EF4-FFF2-40B4-BE49-F238E27FC236}">
                  <a16:creationId xmlns:a16="http://schemas.microsoft.com/office/drawing/2014/main" id="{F5E6F292-9FBF-B74D-ADF9-783E3FD97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21" name="Curved Connector 45">
              <a:extLst>
                <a:ext uri="{FF2B5EF4-FFF2-40B4-BE49-F238E27FC236}">
                  <a16:creationId xmlns:a16="http://schemas.microsoft.com/office/drawing/2014/main" id="{A018508B-5E0F-8445-9B1D-3F54F0DE43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2" name="Snip Diagonal Corner Rectangle 162">
            <a:extLst>
              <a:ext uri="{FF2B5EF4-FFF2-40B4-BE49-F238E27FC236}">
                <a16:creationId xmlns:a16="http://schemas.microsoft.com/office/drawing/2014/main" id="{E64B5547-E8D9-AE44-9A50-16B11F0223DA}"/>
              </a:ext>
            </a:extLst>
          </p:cNvPr>
          <p:cNvSpPr/>
          <p:nvPr/>
        </p:nvSpPr>
        <p:spPr>
          <a:xfrm>
            <a:off x="3536656" y="3044843"/>
            <a:ext cx="5118687" cy="384157"/>
          </a:xfrm>
          <a:prstGeom prst="snip2DiagRect">
            <a:avLst>
              <a:gd name="adj1" fmla="val 0"/>
              <a:gd name="adj2" fmla="val 16066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146A7A-6466-D243-A79A-AA7EF73BDFDA}"/>
              </a:ext>
            </a:extLst>
          </p:cNvPr>
          <p:cNvGrpSpPr/>
          <p:nvPr/>
        </p:nvGrpSpPr>
        <p:grpSpPr>
          <a:xfrm>
            <a:off x="7324028" y="3323188"/>
            <a:ext cx="186133" cy="320975"/>
            <a:chOff x="3519869" y="2390336"/>
            <a:chExt cx="153066" cy="243032"/>
          </a:xfrm>
        </p:grpSpPr>
        <p:cxnSp>
          <p:nvCxnSpPr>
            <p:cNvPr id="24" name="Curved Connector 45">
              <a:extLst>
                <a:ext uri="{FF2B5EF4-FFF2-40B4-BE49-F238E27FC236}">
                  <a16:creationId xmlns:a16="http://schemas.microsoft.com/office/drawing/2014/main" id="{C8EBB273-695B-D645-9E76-C061A48919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12B04957-7631-1B4E-8347-E51DCB3EE88F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6" name="Snip Diagonal Corner Rectangle 108">
            <a:extLst>
              <a:ext uri="{FF2B5EF4-FFF2-40B4-BE49-F238E27FC236}">
                <a16:creationId xmlns:a16="http://schemas.microsoft.com/office/drawing/2014/main" id="{1F0861DC-896C-F745-9006-0E2D98804F34}"/>
              </a:ext>
            </a:extLst>
          </p:cNvPr>
          <p:cNvSpPr/>
          <p:nvPr/>
        </p:nvSpPr>
        <p:spPr>
          <a:xfrm>
            <a:off x="8868887" y="2955626"/>
            <a:ext cx="1204602" cy="3322761"/>
          </a:xfrm>
          <a:prstGeom prst="snip2DiagRect">
            <a:avLst>
              <a:gd name="adj1" fmla="val 0"/>
              <a:gd name="adj2" fmla="val 2749"/>
            </a:avLst>
          </a:prstGeom>
          <a:ln w="6350" cmpd="sng">
            <a:prstDash val="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b" anchorCtr="0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Publishers</a:t>
            </a:r>
          </a:p>
        </p:txBody>
      </p:sp>
      <p:sp>
        <p:nvSpPr>
          <p:cNvPr id="27" name="Snip Diagonal Corner Rectangle 107">
            <a:extLst>
              <a:ext uri="{FF2B5EF4-FFF2-40B4-BE49-F238E27FC236}">
                <a16:creationId xmlns:a16="http://schemas.microsoft.com/office/drawing/2014/main" id="{1805696D-BB75-C34E-A406-AE77F851C44B}"/>
              </a:ext>
            </a:extLst>
          </p:cNvPr>
          <p:cNvSpPr/>
          <p:nvPr/>
        </p:nvSpPr>
        <p:spPr bwMode="auto">
          <a:xfrm>
            <a:off x="8934543" y="5479790"/>
            <a:ext cx="1072211" cy="584198"/>
          </a:xfrm>
          <a:prstGeom prst="snip2DiagRect">
            <a:avLst>
              <a:gd name="adj1" fmla="val 0"/>
              <a:gd name="adj2" fmla="val 6877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8" name="Snip Diagonal Corner Rectangle 106">
            <a:extLst>
              <a:ext uri="{FF2B5EF4-FFF2-40B4-BE49-F238E27FC236}">
                <a16:creationId xmlns:a16="http://schemas.microsoft.com/office/drawing/2014/main" id="{98C8C5DD-B713-4540-B93B-C4CD11F59896}"/>
              </a:ext>
            </a:extLst>
          </p:cNvPr>
          <p:cNvSpPr/>
          <p:nvPr/>
        </p:nvSpPr>
        <p:spPr bwMode="auto">
          <a:xfrm>
            <a:off x="8934543" y="4135193"/>
            <a:ext cx="1072211" cy="784661"/>
          </a:xfrm>
          <a:prstGeom prst="snip2DiagRect">
            <a:avLst>
              <a:gd name="adj1" fmla="val 0"/>
              <a:gd name="adj2" fmla="val 7959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9" name="Snip Diagonal Corner Rectangle 103">
            <a:extLst>
              <a:ext uri="{FF2B5EF4-FFF2-40B4-BE49-F238E27FC236}">
                <a16:creationId xmlns:a16="http://schemas.microsoft.com/office/drawing/2014/main" id="{AB89E9B0-A402-7240-B505-6015344A5C06}"/>
              </a:ext>
            </a:extLst>
          </p:cNvPr>
          <p:cNvSpPr/>
          <p:nvPr/>
        </p:nvSpPr>
        <p:spPr bwMode="auto">
          <a:xfrm>
            <a:off x="8934543" y="3555328"/>
            <a:ext cx="1072211" cy="442549"/>
          </a:xfrm>
          <a:prstGeom prst="snip2DiagRect">
            <a:avLst>
              <a:gd name="adj1" fmla="val 0"/>
              <a:gd name="adj2" fmla="val 11935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0" name="Snip Diagonal Corner Rectangle 100">
            <a:extLst>
              <a:ext uri="{FF2B5EF4-FFF2-40B4-BE49-F238E27FC236}">
                <a16:creationId xmlns:a16="http://schemas.microsoft.com/office/drawing/2014/main" id="{5F5C9FEC-1A1F-4940-8D25-2C7872DB9253}"/>
              </a:ext>
            </a:extLst>
          </p:cNvPr>
          <p:cNvSpPr/>
          <p:nvPr/>
        </p:nvSpPr>
        <p:spPr bwMode="auto">
          <a:xfrm>
            <a:off x="8934543" y="3044843"/>
            <a:ext cx="1072211" cy="384157"/>
          </a:xfrm>
          <a:prstGeom prst="snip2DiagRect">
            <a:avLst>
              <a:gd name="adj1" fmla="val 0"/>
              <a:gd name="adj2" fmla="val 18533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1" name="Snip Diagonal Corner Rectangle 150">
            <a:extLst>
              <a:ext uri="{FF2B5EF4-FFF2-40B4-BE49-F238E27FC236}">
                <a16:creationId xmlns:a16="http://schemas.microsoft.com/office/drawing/2014/main" id="{21A2E1A5-5B64-6C4B-AA28-230CBA3C56D3}"/>
              </a:ext>
            </a:extLst>
          </p:cNvPr>
          <p:cNvSpPr/>
          <p:nvPr/>
        </p:nvSpPr>
        <p:spPr bwMode="auto">
          <a:xfrm>
            <a:off x="3536655" y="4280684"/>
            <a:ext cx="1116804" cy="385792"/>
          </a:xfrm>
          <a:prstGeom prst="snip2DiagRect">
            <a:avLst>
              <a:gd name="adj1" fmla="val 0"/>
              <a:gd name="adj2" fmla="val 1724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B2F5451F-0DF2-7C4C-BF2F-349B01CAE141}"/>
              </a:ext>
            </a:extLst>
          </p:cNvPr>
          <p:cNvSpPr/>
          <p:nvPr/>
        </p:nvSpPr>
        <p:spPr bwMode="auto">
          <a:xfrm>
            <a:off x="3722790" y="4378587"/>
            <a:ext cx="744536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3" name="Snip Diagonal Corner Rectangle 151">
            <a:extLst>
              <a:ext uri="{FF2B5EF4-FFF2-40B4-BE49-F238E27FC236}">
                <a16:creationId xmlns:a16="http://schemas.microsoft.com/office/drawing/2014/main" id="{9B8991CC-0F6E-CC40-A5FA-CF5E0E13195F}"/>
              </a:ext>
            </a:extLst>
          </p:cNvPr>
          <p:cNvSpPr/>
          <p:nvPr/>
        </p:nvSpPr>
        <p:spPr bwMode="auto">
          <a:xfrm>
            <a:off x="4839594" y="4280684"/>
            <a:ext cx="1116804" cy="385792"/>
          </a:xfrm>
          <a:prstGeom prst="snip2DiagRect">
            <a:avLst>
              <a:gd name="adj1" fmla="val 0"/>
              <a:gd name="adj2" fmla="val 1724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2AED5284-9847-BC4F-8B1D-369811971C37}"/>
              </a:ext>
            </a:extLst>
          </p:cNvPr>
          <p:cNvSpPr/>
          <p:nvPr/>
        </p:nvSpPr>
        <p:spPr bwMode="auto">
          <a:xfrm>
            <a:off x="5025728" y="4378587"/>
            <a:ext cx="765380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PSM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5" name="Snip Diagonal Corner Rectangle 152">
            <a:extLst>
              <a:ext uri="{FF2B5EF4-FFF2-40B4-BE49-F238E27FC236}">
                <a16:creationId xmlns:a16="http://schemas.microsoft.com/office/drawing/2014/main" id="{AC128C05-54E6-F14F-AA35-F2BF4FB69920}"/>
              </a:ext>
            </a:extLst>
          </p:cNvPr>
          <p:cNvSpPr/>
          <p:nvPr/>
        </p:nvSpPr>
        <p:spPr bwMode="auto">
          <a:xfrm>
            <a:off x="6235599" y="4280684"/>
            <a:ext cx="1116805" cy="385792"/>
          </a:xfrm>
          <a:prstGeom prst="snip2DiagRect">
            <a:avLst>
              <a:gd name="adj1" fmla="val 0"/>
              <a:gd name="adj2" fmla="val 18470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6" name="Rounded Rectangle 14">
            <a:extLst>
              <a:ext uri="{FF2B5EF4-FFF2-40B4-BE49-F238E27FC236}">
                <a16:creationId xmlns:a16="http://schemas.microsoft.com/office/drawing/2014/main" id="{E7D2007B-776A-9A4E-92CB-27C49465F6E5}"/>
              </a:ext>
            </a:extLst>
          </p:cNvPr>
          <p:cNvSpPr/>
          <p:nvPr/>
        </p:nvSpPr>
        <p:spPr bwMode="auto">
          <a:xfrm>
            <a:off x="6421733" y="4372227"/>
            <a:ext cx="744536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7" name="Snip Diagonal Corner Rectangle 153">
            <a:extLst>
              <a:ext uri="{FF2B5EF4-FFF2-40B4-BE49-F238E27FC236}">
                <a16:creationId xmlns:a16="http://schemas.microsoft.com/office/drawing/2014/main" id="{049F8693-AFDB-3047-A90B-8A00E134FCEC}"/>
              </a:ext>
            </a:extLst>
          </p:cNvPr>
          <p:cNvSpPr/>
          <p:nvPr/>
        </p:nvSpPr>
        <p:spPr bwMode="auto">
          <a:xfrm>
            <a:off x="7538538" y="4280684"/>
            <a:ext cx="1116804" cy="385792"/>
          </a:xfrm>
          <a:prstGeom prst="snip2DiagRect">
            <a:avLst>
              <a:gd name="adj1" fmla="val 0"/>
              <a:gd name="adj2" fmla="val 16014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2238BA7E-B5EC-944F-9ED8-9F60B0F3CAF6}"/>
              </a:ext>
            </a:extLst>
          </p:cNvPr>
          <p:cNvSpPr/>
          <p:nvPr/>
        </p:nvSpPr>
        <p:spPr bwMode="auto">
          <a:xfrm>
            <a:off x="7724671" y="4372227"/>
            <a:ext cx="744538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PSM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9" name="Snip Diagonal Corner Rectangle 158">
            <a:extLst>
              <a:ext uri="{FF2B5EF4-FFF2-40B4-BE49-F238E27FC236}">
                <a16:creationId xmlns:a16="http://schemas.microsoft.com/office/drawing/2014/main" id="{7D6F4331-C28E-FD44-8BD6-BEE5CB631EBD}"/>
              </a:ext>
            </a:extLst>
          </p:cNvPr>
          <p:cNvSpPr/>
          <p:nvPr/>
        </p:nvSpPr>
        <p:spPr bwMode="auto">
          <a:xfrm>
            <a:off x="3536656" y="3603913"/>
            <a:ext cx="2419744" cy="384157"/>
          </a:xfrm>
          <a:prstGeom prst="snip2DiagRect">
            <a:avLst>
              <a:gd name="adj1" fmla="val 0"/>
              <a:gd name="adj2" fmla="val 17300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40" name="Rounded Rectangle 17">
            <a:extLst>
              <a:ext uri="{FF2B5EF4-FFF2-40B4-BE49-F238E27FC236}">
                <a16:creationId xmlns:a16="http://schemas.microsoft.com/office/drawing/2014/main" id="{964DA137-272E-C245-B1A3-F02DB689319F}"/>
              </a:ext>
            </a:extLst>
          </p:cNvPr>
          <p:cNvSpPr/>
          <p:nvPr/>
        </p:nvSpPr>
        <p:spPr bwMode="auto">
          <a:xfrm>
            <a:off x="6421733" y="3695457"/>
            <a:ext cx="2047475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mtsTeleoperation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1" name="Rounded Rectangle 3">
            <a:extLst>
              <a:ext uri="{FF2B5EF4-FFF2-40B4-BE49-F238E27FC236}">
                <a16:creationId xmlns:a16="http://schemas.microsoft.com/office/drawing/2014/main" id="{BD807C13-4DC5-3C4C-A690-9F009BC6BD1C}"/>
              </a:ext>
            </a:extLst>
          </p:cNvPr>
          <p:cNvSpPr/>
          <p:nvPr/>
        </p:nvSpPr>
        <p:spPr>
          <a:xfrm>
            <a:off x="3722788" y="5678359"/>
            <a:ext cx="4746421" cy="204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mtsRobotIO1394</a:t>
            </a:r>
          </a:p>
        </p:txBody>
      </p:sp>
      <p:sp>
        <p:nvSpPr>
          <p:cNvPr id="42" name="Snip Diagonal Corner Rectangle 133">
            <a:extLst>
              <a:ext uri="{FF2B5EF4-FFF2-40B4-BE49-F238E27FC236}">
                <a16:creationId xmlns:a16="http://schemas.microsoft.com/office/drawing/2014/main" id="{5A53153A-3487-0945-A2DE-19E790E0B3E6}"/>
              </a:ext>
            </a:extLst>
          </p:cNvPr>
          <p:cNvSpPr/>
          <p:nvPr/>
        </p:nvSpPr>
        <p:spPr bwMode="auto">
          <a:xfrm>
            <a:off x="10144415" y="3044844"/>
            <a:ext cx="1072211" cy="1888089"/>
          </a:xfrm>
          <a:prstGeom prst="snip2DiagRect">
            <a:avLst>
              <a:gd name="adj1" fmla="val 0"/>
              <a:gd name="adj2" fmla="val 7401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43" name="Rounded Rectangle 78">
            <a:extLst>
              <a:ext uri="{FF2B5EF4-FFF2-40B4-BE49-F238E27FC236}">
                <a16:creationId xmlns:a16="http://schemas.microsoft.com/office/drawing/2014/main" id="{D2422339-4D0F-AE46-B91D-09057A587182}"/>
              </a:ext>
            </a:extLst>
          </p:cNvPr>
          <p:cNvSpPr/>
          <p:nvPr/>
        </p:nvSpPr>
        <p:spPr bwMode="auto">
          <a:xfrm>
            <a:off x="9006283" y="3137204"/>
            <a:ext cx="1894301" cy="2010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ROS2  </a:t>
            </a:r>
            <a:r>
              <a:rPr lang="en-US" sz="1200" i="1">
                <a:solidFill>
                  <a:srgbClr val="000000"/>
                </a:solidFill>
                <a:latin typeface="Calibri"/>
                <a:cs typeface="Calibri"/>
              </a:rPr>
              <a:t>console</a:t>
            </a:r>
          </a:p>
        </p:txBody>
      </p:sp>
      <p:grpSp>
        <p:nvGrpSpPr>
          <p:cNvPr id="44" name="Group 93">
            <a:extLst>
              <a:ext uri="{FF2B5EF4-FFF2-40B4-BE49-F238E27FC236}">
                <a16:creationId xmlns:a16="http://schemas.microsoft.com/office/drawing/2014/main" id="{7161F4E9-E351-8547-8A4D-7C55FA0E21AE}"/>
              </a:ext>
            </a:extLst>
          </p:cNvPr>
          <p:cNvGrpSpPr>
            <a:grpSpLocks/>
          </p:cNvGrpSpPr>
          <p:nvPr/>
        </p:nvGrpSpPr>
        <p:grpSpPr bwMode="auto">
          <a:xfrm>
            <a:off x="9006286" y="3644782"/>
            <a:ext cx="1962163" cy="256650"/>
            <a:chOff x="6688694" y="2571571"/>
            <a:chExt cx="1605588" cy="249188"/>
          </a:xfrm>
        </p:grpSpPr>
        <p:sp>
          <p:nvSpPr>
            <p:cNvPr id="45" name="Rounded Rectangle 90">
              <a:extLst>
                <a:ext uri="{FF2B5EF4-FFF2-40B4-BE49-F238E27FC236}">
                  <a16:creationId xmlns:a16="http://schemas.microsoft.com/office/drawing/2014/main" id="{AAD9629D-E0F3-8744-A2D6-845BBD8DB225}"/>
                </a:ext>
              </a:extLst>
            </p:cNvPr>
            <p:cNvSpPr/>
            <p:nvPr/>
          </p:nvSpPr>
          <p:spPr>
            <a:xfrm>
              <a:off x="6688694" y="2627123"/>
              <a:ext cx="1550059" cy="19363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46" name="Rounded Rectangle 91">
              <a:extLst>
                <a:ext uri="{FF2B5EF4-FFF2-40B4-BE49-F238E27FC236}">
                  <a16:creationId xmlns:a16="http://schemas.microsoft.com/office/drawing/2014/main" id="{1C4BFF58-8077-264A-B643-89DA97685527}"/>
                </a:ext>
              </a:extLst>
            </p:cNvPr>
            <p:cNvSpPr/>
            <p:nvPr/>
          </p:nvSpPr>
          <p:spPr>
            <a:xfrm>
              <a:off x="6744222" y="2571571"/>
              <a:ext cx="1550060" cy="19363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 2 </a:t>
              </a:r>
              <a:r>
                <a:rPr lang="en-US" sz="1200" i="1">
                  <a:solidFill>
                    <a:srgbClr val="000000"/>
                  </a:solidFill>
                  <a:latin typeface="Calibri"/>
                  <a:cs typeface="Calibri"/>
                </a:rPr>
                <a:t>teleoperation</a:t>
              </a:r>
            </a:p>
          </p:txBody>
        </p:sp>
      </p:grpSp>
      <p:grpSp>
        <p:nvGrpSpPr>
          <p:cNvPr id="47" name="Group 94">
            <a:extLst>
              <a:ext uri="{FF2B5EF4-FFF2-40B4-BE49-F238E27FC236}">
                <a16:creationId xmlns:a16="http://schemas.microsoft.com/office/drawing/2014/main" id="{F653D2AD-0AE4-A54F-B4A7-D390089AE334}"/>
              </a:ext>
            </a:extLst>
          </p:cNvPr>
          <p:cNvGrpSpPr>
            <a:grpSpLocks/>
          </p:cNvGrpSpPr>
          <p:nvPr/>
        </p:nvGrpSpPr>
        <p:grpSpPr bwMode="auto">
          <a:xfrm>
            <a:off x="9015977" y="4223477"/>
            <a:ext cx="1952471" cy="258285"/>
            <a:chOff x="6696625" y="2570867"/>
            <a:chExt cx="1597657" cy="250775"/>
          </a:xfrm>
        </p:grpSpPr>
        <p:sp>
          <p:nvSpPr>
            <p:cNvPr id="48" name="Rounded Rectangle 95">
              <a:extLst>
                <a:ext uri="{FF2B5EF4-FFF2-40B4-BE49-F238E27FC236}">
                  <a16:creationId xmlns:a16="http://schemas.microsoft.com/office/drawing/2014/main" id="{D18C55EB-9682-3D4B-91C6-3F1DC4B2565D}"/>
                </a:ext>
              </a:extLst>
            </p:cNvPr>
            <p:cNvSpPr/>
            <p:nvPr/>
          </p:nvSpPr>
          <p:spPr>
            <a:xfrm>
              <a:off x="6696625" y="2626419"/>
              <a:ext cx="1551646" cy="19522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49" name="Rounded Rectangle 96">
              <a:extLst>
                <a:ext uri="{FF2B5EF4-FFF2-40B4-BE49-F238E27FC236}">
                  <a16:creationId xmlns:a16="http://schemas.microsoft.com/office/drawing/2014/main" id="{78D2A3C5-771A-2B42-B01F-8816A61815C5}"/>
                </a:ext>
              </a:extLst>
            </p:cNvPr>
            <p:cNvSpPr/>
            <p:nvPr/>
          </p:nvSpPr>
          <p:spPr>
            <a:xfrm>
              <a:off x="6742636" y="2570867"/>
              <a:ext cx="1551646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ROS2  </a:t>
              </a:r>
              <a:r>
                <a:rPr lang="en-US" sz="1200" i="1" err="1">
                  <a:solidFill>
                    <a:srgbClr val="000000"/>
                  </a:solidFill>
                  <a:latin typeface="Calibri"/>
                  <a:cs typeface="Calibri"/>
                </a:rPr>
                <a:t>psm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0" name="Group 97">
            <a:extLst>
              <a:ext uri="{FF2B5EF4-FFF2-40B4-BE49-F238E27FC236}">
                <a16:creationId xmlns:a16="http://schemas.microsoft.com/office/drawing/2014/main" id="{2B92045D-F469-C642-A122-EDDD077DB6CC}"/>
              </a:ext>
            </a:extLst>
          </p:cNvPr>
          <p:cNvGrpSpPr>
            <a:grpSpLocks/>
          </p:cNvGrpSpPr>
          <p:nvPr/>
        </p:nvGrpSpPr>
        <p:grpSpPr bwMode="auto">
          <a:xfrm>
            <a:off x="9006286" y="4556957"/>
            <a:ext cx="1962163" cy="258285"/>
            <a:chOff x="6688694" y="2570616"/>
            <a:chExt cx="1605588" cy="250775"/>
          </a:xfrm>
        </p:grpSpPr>
        <p:sp>
          <p:nvSpPr>
            <p:cNvPr id="51" name="Rounded Rectangle 98">
              <a:extLst>
                <a:ext uri="{FF2B5EF4-FFF2-40B4-BE49-F238E27FC236}">
                  <a16:creationId xmlns:a16="http://schemas.microsoft.com/office/drawing/2014/main" id="{FD2A86AA-7419-0747-9EDB-B5F7B21D5CE8}"/>
                </a:ext>
              </a:extLst>
            </p:cNvPr>
            <p:cNvSpPr/>
            <p:nvPr/>
          </p:nvSpPr>
          <p:spPr>
            <a:xfrm>
              <a:off x="6688694" y="2626168"/>
              <a:ext cx="1550059" cy="19522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52" name="Rounded Rectangle 99">
              <a:extLst>
                <a:ext uri="{FF2B5EF4-FFF2-40B4-BE49-F238E27FC236}">
                  <a16:creationId xmlns:a16="http://schemas.microsoft.com/office/drawing/2014/main" id="{818AB94D-7D0A-B049-AA80-F162872D70E7}"/>
                </a:ext>
              </a:extLst>
            </p:cNvPr>
            <p:cNvSpPr/>
            <p:nvPr/>
          </p:nvSpPr>
          <p:spPr>
            <a:xfrm>
              <a:off x="6744222" y="2570616"/>
              <a:ext cx="1550060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ROS2  </a:t>
              </a:r>
              <a:r>
                <a:rPr lang="en-US" sz="1200" i="1" err="1">
                  <a:solidFill>
                    <a:srgbClr val="000000"/>
                  </a:solidFill>
                  <a:latin typeface="Calibri"/>
                  <a:cs typeface="Calibri"/>
                </a:rPr>
                <a:t>mtm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3" name="Group 108">
            <a:extLst>
              <a:ext uri="{FF2B5EF4-FFF2-40B4-BE49-F238E27FC236}">
                <a16:creationId xmlns:a16="http://schemas.microsoft.com/office/drawing/2014/main" id="{E2418366-D9A9-1C48-9DA8-54B85236402B}"/>
              </a:ext>
            </a:extLst>
          </p:cNvPr>
          <p:cNvGrpSpPr>
            <a:grpSpLocks/>
          </p:cNvGrpSpPr>
          <p:nvPr/>
        </p:nvGrpSpPr>
        <p:grpSpPr bwMode="auto">
          <a:xfrm>
            <a:off x="9010698" y="5560499"/>
            <a:ext cx="1165234" cy="387465"/>
            <a:chOff x="6688694" y="3892216"/>
            <a:chExt cx="1718233" cy="361879"/>
          </a:xfrm>
        </p:grpSpPr>
        <p:sp>
          <p:nvSpPr>
            <p:cNvPr id="54" name="Rounded Rectangle 109">
              <a:extLst>
                <a:ext uri="{FF2B5EF4-FFF2-40B4-BE49-F238E27FC236}">
                  <a16:creationId xmlns:a16="http://schemas.microsoft.com/office/drawing/2014/main" id="{EF368C9E-D940-AA4B-A33D-B5D30AC6FF08}"/>
                </a:ext>
              </a:extLst>
            </p:cNvPr>
            <p:cNvSpPr/>
            <p:nvPr/>
          </p:nvSpPr>
          <p:spPr>
            <a:xfrm>
              <a:off x="6688694" y="4058871"/>
              <a:ext cx="1550059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55" name="Rounded Rectangle 110">
              <a:extLst>
                <a:ext uri="{FF2B5EF4-FFF2-40B4-BE49-F238E27FC236}">
                  <a16:creationId xmlns:a16="http://schemas.microsoft.com/office/drawing/2014/main" id="{A54A5A96-B8CF-E34D-91E7-B2837A2946C7}"/>
                </a:ext>
              </a:extLst>
            </p:cNvPr>
            <p:cNvSpPr/>
            <p:nvPr/>
          </p:nvSpPr>
          <p:spPr>
            <a:xfrm>
              <a:off x="6744222" y="4003319"/>
              <a:ext cx="1550060" cy="19522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56" name="Rounded Rectangle 111">
              <a:extLst>
                <a:ext uri="{FF2B5EF4-FFF2-40B4-BE49-F238E27FC236}">
                  <a16:creationId xmlns:a16="http://schemas.microsoft.com/office/drawing/2014/main" id="{34AF7550-D217-D54D-AD09-5F7B9E8DC381}"/>
                </a:ext>
              </a:extLst>
            </p:cNvPr>
            <p:cNvSpPr/>
            <p:nvPr/>
          </p:nvSpPr>
          <p:spPr>
            <a:xfrm>
              <a:off x="6801338" y="3947768"/>
              <a:ext cx="1550060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57" name="Rounded Rectangle 112">
              <a:extLst>
                <a:ext uri="{FF2B5EF4-FFF2-40B4-BE49-F238E27FC236}">
                  <a16:creationId xmlns:a16="http://schemas.microsoft.com/office/drawing/2014/main" id="{3F0476BD-41FF-184B-BE1B-26FE81A62963}"/>
                </a:ext>
              </a:extLst>
            </p:cNvPr>
            <p:cNvSpPr/>
            <p:nvPr/>
          </p:nvSpPr>
          <p:spPr>
            <a:xfrm>
              <a:off x="6856869" y="3892216"/>
              <a:ext cx="1550058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ROS2  </a:t>
              </a:r>
              <a:r>
                <a:rPr lang="en-US" sz="1200" i="1">
                  <a:solidFill>
                    <a:srgbClr val="000000"/>
                  </a:solidFill>
                  <a:latin typeface="Calibri"/>
                  <a:cs typeface="Calibri"/>
                </a:rPr>
                <a:t>io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58" name="Snip Diagonal Corner Rectangle 134">
            <a:extLst>
              <a:ext uri="{FF2B5EF4-FFF2-40B4-BE49-F238E27FC236}">
                <a16:creationId xmlns:a16="http://schemas.microsoft.com/office/drawing/2014/main" id="{581545FB-C425-304C-A858-CFF8697F3A7A}"/>
              </a:ext>
            </a:extLst>
          </p:cNvPr>
          <p:cNvSpPr/>
          <p:nvPr/>
        </p:nvSpPr>
        <p:spPr bwMode="auto">
          <a:xfrm>
            <a:off x="1023845" y="3044843"/>
            <a:ext cx="2280143" cy="3052002"/>
          </a:xfrm>
          <a:prstGeom prst="snip2DiagRect">
            <a:avLst>
              <a:gd name="adj1" fmla="val 0"/>
              <a:gd name="adj2" fmla="val 373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59" name="Rounded Rectangle 113">
            <a:extLst>
              <a:ext uri="{FF2B5EF4-FFF2-40B4-BE49-F238E27FC236}">
                <a16:creationId xmlns:a16="http://schemas.microsoft.com/office/drawing/2014/main" id="{F76EDA3F-4AE6-B14D-BD0E-C23323C8E7AF}"/>
              </a:ext>
            </a:extLst>
          </p:cNvPr>
          <p:cNvSpPr/>
          <p:nvPr/>
        </p:nvSpPr>
        <p:spPr bwMode="auto">
          <a:xfrm>
            <a:off x="1105279" y="3137204"/>
            <a:ext cx="1894302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QtConsole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60" name="Group 114">
            <a:extLst>
              <a:ext uri="{FF2B5EF4-FFF2-40B4-BE49-F238E27FC236}">
                <a16:creationId xmlns:a16="http://schemas.microsoft.com/office/drawing/2014/main" id="{F6BC20E4-8735-9645-8DFA-5096DBC7CC27}"/>
              </a:ext>
            </a:extLst>
          </p:cNvPr>
          <p:cNvGrpSpPr>
            <a:grpSpLocks/>
          </p:cNvGrpSpPr>
          <p:nvPr/>
        </p:nvGrpSpPr>
        <p:grpSpPr bwMode="auto">
          <a:xfrm>
            <a:off x="1105275" y="3644784"/>
            <a:ext cx="1962163" cy="256650"/>
            <a:chOff x="6687352" y="2571569"/>
            <a:chExt cx="1606947" cy="249188"/>
          </a:xfrm>
        </p:grpSpPr>
        <p:sp>
          <p:nvSpPr>
            <p:cNvPr id="61" name="Rounded Rectangle 115">
              <a:extLst>
                <a:ext uri="{FF2B5EF4-FFF2-40B4-BE49-F238E27FC236}">
                  <a16:creationId xmlns:a16="http://schemas.microsoft.com/office/drawing/2014/main" id="{A7B2454A-CE10-AE45-B3E6-6AE1D4D51C1C}"/>
                </a:ext>
              </a:extLst>
            </p:cNvPr>
            <p:cNvSpPr/>
            <p:nvPr/>
          </p:nvSpPr>
          <p:spPr>
            <a:xfrm>
              <a:off x="6687352" y="2627121"/>
              <a:ext cx="1551371" cy="1936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62" name="Rounded Rectangle 116">
              <a:extLst>
                <a:ext uri="{FF2B5EF4-FFF2-40B4-BE49-F238E27FC236}">
                  <a16:creationId xmlns:a16="http://schemas.microsoft.com/office/drawing/2014/main" id="{F2798D5E-3693-6F48-A60C-1029181E82ED}"/>
                </a:ext>
              </a:extLst>
            </p:cNvPr>
            <p:cNvSpPr/>
            <p:nvPr/>
          </p:nvSpPr>
          <p:spPr>
            <a:xfrm>
              <a:off x="6742929" y="2571569"/>
              <a:ext cx="1551370" cy="1936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sawQtTeleop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3" name="Group 117">
            <a:extLst>
              <a:ext uri="{FF2B5EF4-FFF2-40B4-BE49-F238E27FC236}">
                <a16:creationId xmlns:a16="http://schemas.microsoft.com/office/drawing/2014/main" id="{71B34ACF-ED8E-4342-85D7-ADA1B820B1CF}"/>
              </a:ext>
            </a:extLst>
          </p:cNvPr>
          <p:cNvGrpSpPr>
            <a:grpSpLocks/>
          </p:cNvGrpSpPr>
          <p:nvPr/>
        </p:nvGrpSpPr>
        <p:grpSpPr bwMode="auto">
          <a:xfrm>
            <a:off x="1116913" y="4223476"/>
            <a:ext cx="1950530" cy="258285"/>
            <a:chOff x="6696879" y="2570865"/>
            <a:chExt cx="1597420" cy="250775"/>
          </a:xfrm>
        </p:grpSpPr>
        <p:sp>
          <p:nvSpPr>
            <p:cNvPr id="64" name="Rounded Rectangle 118">
              <a:extLst>
                <a:ext uri="{FF2B5EF4-FFF2-40B4-BE49-F238E27FC236}">
                  <a16:creationId xmlns:a16="http://schemas.microsoft.com/office/drawing/2014/main" id="{1C816229-B55E-9F4A-A7C2-AA7743A98BEE}"/>
                </a:ext>
              </a:extLst>
            </p:cNvPr>
            <p:cNvSpPr/>
            <p:nvPr/>
          </p:nvSpPr>
          <p:spPr>
            <a:xfrm>
              <a:off x="6696879" y="2626417"/>
              <a:ext cx="1551372" cy="1952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65" name="Rounded Rectangle 119">
              <a:extLst>
                <a:ext uri="{FF2B5EF4-FFF2-40B4-BE49-F238E27FC236}">
                  <a16:creationId xmlns:a16="http://schemas.microsoft.com/office/drawing/2014/main" id="{578E1741-EFE6-AC4C-89D8-24FA72355929}"/>
                </a:ext>
              </a:extLst>
            </p:cNvPr>
            <p:cNvSpPr/>
            <p:nvPr/>
          </p:nvSpPr>
          <p:spPr>
            <a:xfrm>
              <a:off x="6742928" y="2570865"/>
              <a:ext cx="1551371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QtPSM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6" name="Group 120">
            <a:extLst>
              <a:ext uri="{FF2B5EF4-FFF2-40B4-BE49-F238E27FC236}">
                <a16:creationId xmlns:a16="http://schemas.microsoft.com/office/drawing/2014/main" id="{5C09BA60-306C-CC4F-9692-71DD9B3B5FF4}"/>
              </a:ext>
            </a:extLst>
          </p:cNvPr>
          <p:cNvGrpSpPr>
            <a:grpSpLocks/>
          </p:cNvGrpSpPr>
          <p:nvPr/>
        </p:nvGrpSpPr>
        <p:grpSpPr bwMode="auto">
          <a:xfrm>
            <a:off x="1105275" y="4556957"/>
            <a:ext cx="1962163" cy="258285"/>
            <a:chOff x="6687352" y="2570614"/>
            <a:chExt cx="1606947" cy="250775"/>
          </a:xfrm>
        </p:grpSpPr>
        <p:sp>
          <p:nvSpPr>
            <p:cNvPr id="67" name="Rounded Rectangle 121">
              <a:extLst>
                <a:ext uri="{FF2B5EF4-FFF2-40B4-BE49-F238E27FC236}">
                  <a16:creationId xmlns:a16="http://schemas.microsoft.com/office/drawing/2014/main" id="{CCC94315-09EB-5843-9D6F-46CAC569597D}"/>
                </a:ext>
              </a:extLst>
            </p:cNvPr>
            <p:cNvSpPr/>
            <p:nvPr/>
          </p:nvSpPr>
          <p:spPr>
            <a:xfrm>
              <a:off x="6687352" y="2626166"/>
              <a:ext cx="1551371" cy="1952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68" name="Rounded Rectangle 122">
              <a:extLst>
                <a:ext uri="{FF2B5EF4-FFF2-40B4-BE49-F238E27FC236}">
                  <a16:creationId xmlns:a16="http://schemas.microsoft.com/office/drawing/2014/main" id="{B323FC7E-BA4F-3049-9C61-D0B47493F2B7}"/>
                </a:ext>
              </a:extLst>
            </p:cNvPr>
            <p:cNvSpPr/>
            <p:nvPr/>
          </p:nvSpPr>
          <p:spPr>
            <a:xfrm>
              <a:off x="6742929" y="2570614"/>
              <a:ext cx="1551370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QtMTM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9" name="Group 123">
            <a:extLst>
              <a:ext uri="{FF2B5EF4-FFF2-40B4-BE49-F238E27FC236}">
                <a16:creationId xmlns:a16="http://schemas.microsoft.com/office/drawing/2014/main" id="{193B6B74-3A64-C040-B051-E486871997B6}"/>
              </a:ext>
            </a:extLst>
          </p:cNvPr>
          <p:cNvGrpSpPr>
            <a:grpSpLocks/>
          </p:cNvGrpSpPr>
          <p:nvPr/>
        </p:nvGrpSpPr>
        <p:grpSpPr bwMode="auto">
          <a:xfrm>
            <a:off x="1105277" y="5004868"/>
            <a:ext cx="2099825" cy="372715"/>
            <a:chOff x="6687352" y="3892108"/>
            <a:chExt cx="1719688" cy="361879"/>
          </a:xfrm>
        </p:grpSpPr>
        <p:sp>
          <p:nvSpPr>
            <p:cNvPr id="70" name="Rounded Rectangle 124">
              <a:extLst>
                <a:ext uri="{FF2B5EF4-FFF2-40B4-BE49-F238E27FC236}">
                  <a16:creationId xmlns:a16="http://schemas.microsoft.com/office/drawing/2014/main" id="{801589C6-881C-FD42-832E-5B0C50D759C1}"/>
                </a:ext>
              </a:extLst>
            </p:cNvPr>
            <p:cNvSpPr/>
            <p:nvPr/>
          </p:nvSpPr>
          <p:spPr>
            <a:xfrm>
              <a:off x="6687352" y="4058763"/>
              <a:ext cx="1551372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71" name="Rounded Rectangle 125">
              <a:extLst>
                <a:ext uri="{FF2B5EF4-FFF2-40B4-BE49-F238E27FC236}">
                  <a16:creationId xmlns:a16="http://schemas.microsoft.com/office/drawing/2014/main" id="{B51F8585-48A3-DC40-AA4E-06B2A7498A6D}"/>
                </a:ext>
              </a:extLst>
            </p:cNvPr>
            <p:cNvSpPr/>
            <p:nvPr/>
          </p:nvSpPr>
          <p:spPr>
            <a:xfrm>
              <a:off x="6742929" y="4003211"/>
              <a:ext cx="1551371" cy="1952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72" name="Rounded Rectangle 126">
              <a:extLst>
                <a:ext uri="{FF2B5EF4-FFF2-40B4-BE49-F238E27FC236}">
                  <a16:creationId xmlns:a16="http://schemas.microsoft.com/office/drawing/2014/main" id="{1531B20E-DCF1-734A-8CB0-F5FFF321DA10}"/>
                </a:ext>
              </a:extLst>
            </p:cNvPr>
            <p:cNvSpPr/>
            <p:nvPr/>
          </p:nvSpPr>
          <p:spPr>
            <a:xfrm>
              <a:off x="6800093" y="3947660"/>
              <a:ext cx="1551371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73" name="Rounded Rectangle 127">
              <a:extLst>
                <a:ext uri="{FF2B5EF4-FFF2-40B4-BE49-F238E27FC236}">
                  <a16:creationId xmlns:a16="http://schemas.microsoft.com/office/drawing/2014/main" id="{80E5B24E-8038-CE41-B4C0-EC4E0B4F56F0}"/>
                </a:ext>
              </a:extLst>
            </p:cNvPr>
            <p:cNvSpPr/>
            <p:nvPr/>
          </p:nvSpPr>
          <p:spPr>
            <a:xfrm>
              <a:off x="6855668" y="3892108"/>
              <a:ext cx="1551372" cy="1952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sawQtPID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4" name="Rounded Rectangle 129">
            <a:extLst>
              <a:ext uri="{FF2B5EF4-FFF2-40B4-BE49-F238E27FC236}">
                <a16:creationId xmlns:a16="http://schemas.microsoft.com/office/drawing/2014/main" id="{56EA0958-7174-FD41-AE4A-5C9311C153E8}"/>
              </a:ext>
            </a:extLst>
          </p:cNvPr>
          <p:cNvSpPr/>
          <p:nvPr/>
        </p:nvSpPr>
        <p:spPr bwMode="auto">
          <a:xfrm>
            <a:off x="1105279" y="5800963"/>
            <a:ext cx="1894302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75" name="Rounded Rectangle 130">
            <a:extLst>
              <a:ext uri="{FF2B5EF4-FFF2-40B4-BE49-F238E27FC236}">
                <a16:creationId xmlns:a16="http://schemas.microsoft.com/office/drawing/2014/main" id="{6BC711DD-1935-B442-A149-5EABF16C9703}"/>
              </a:ext>
            </a:extLst>
          </p:cNvPr>
          <p:cNvSpPr/>
          <p:nvPr/>
        </p:nvSpPr>
        <p:spPr bwMode="auto">
          <a:xfrm>
            <a:off x="1173141" y="5743748"/>
            <a:ext cx="1894301" cy="201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76" name="Rounded Rectangle 131">
            <a:extLst>
              <a:ext uri="{FF2B5EF4-FFF2-40B4-BE49-F238E27FC236}">
                <a16:creationId xmlns:a16="http://schemas.microsoft.com/office/drawing/2014/main" id="{780EB1B1-22A4-D343-8856-B60B1FFD0111}"/>
              </a:ext>
            </a:extLst>
          </p:cNvPr>
          <p:cNvSpPr/>
          <p:nvPr/>
        </p:nvSpPr>
        <p:spPr bwMode="auto">
          <a:xfrm>
            <a:off x="1242941" y="5686533"/>
            <a:ext cx="1894301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77" name="Rounded Rectangle 132">
            <a:extLst>
              <a:ext uri="{FF2B5EF4-FFF2-40B4-BE49-F238E27FC236}">
                <a16:creationId xmlns:a16="http://schemas.microsoft.com/office/drawing/2014/main" id="{7AEA2AB7-3859-D242-80E2-6C09C25A91D5}"/>
              </a:ext>
            </a:extLst>
          </p:cNvPr>
          <p:cNvSpPr/>
          <p:nvPr/>
        </p:nvSpPr>
        <p:spPr bwMode="auto">
          <a:xfrm>
            <a:off x="1310802" y="5629317"/>
            <a:ext cx="1894302" cy="201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sawQtIO</a:t>
            </a:r>
            <a:endParaRPr lang="en-US" sz="1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8" name="Snip Diagonal Corner Rectangle 166">
            <a:extLst>
              <a:ext uri="{FF2B5EF4-FFF2-40B4-BE49-F238E27FC236}">
                <a16:creationId xmlns:a16="http://schemas.microsoft.com/office/drawing/2014/main" id="{78E1C088-F2AB-DD47-9BCE-3F5DE4CF5C92}"/>
              </a:ext>
            </a:extLst>
          </p:cNvPr>
          <p:cNvSpPr/>
          <p:nvPr/>
        </p:nvSpPr>
        <p:spPr>
          <a:xfrm>
            <a:off x="3451120" y="6253777"/>
            <a:ext cx="1428179" cy="315498"/>
          </a:xfrm>
          <a:prstGeom prst="snip2DiagRect">
            <a:avLst>
              <a:gd name="adj1" fmla="val 0"/>
              <a:gd name="adj2" fmla="val 2025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atin typeface="Calibri"/>
                <a:cs typeface="Calibri"/>
              </a:rPr>
              <a:t>Single thread</a:t>
            </a:r>
          </a:p>
        </p:txBody>
      </p:sp>
      <p:sp>
        <p:nvSpPr>
          <p:cNvPr id="79" name="Rounded Rectangle 167">
            <a:extLst>
              <a:ext uri="{FF2B5EF4-FFF2-40B4-BE49-F238E27FC236}">
                <a16:creationId xmlns:a16="http://schemas.microsoft.com/office/drawing/2014/main" id="{C57D5379-FF1D-C74B-83DD-E8F0A0905F79}"/>
              </a:ext>
            </a:extLst>
          </p:cNvPr>
          <p:cNvSpPr/>
          <p:nvPr/>
        </p:nvSpPr>
        <p:spPr>
          <a:xfrm>
            <a:off x="5001472" y="6310992"/>
            <a:ext cx="1612804" cy="2141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SAW component</a:t>
            </a:r>
          </a:p>
        </p:txBody>
      </p:sp>
      <p:sp>
        <p:nvSpPr>
          <p:cNvPr id="80" name="Rounded Rectangle 168">
            <a:extLst>
              <a:ext uri="{FF2B5EF4-FFF2-40B4-BE49-F238E27FC236}">
                <a16:creationId xmlns:a16="http://schemas.microsoft.com/office/drawing/2014/main" id="{5557FF22-01DE-CA44-8968-AFF58EA3599B}"/>
              </a:ext>
            </a:extLst>
          </p:cNvPr>
          <p:cNvSpPr/>
          <p:nvPr/>
        </p:nvSpPr>
        <p:spPr>
          <a:xfrm>
            <a:off x="1025320" y="6310992"/>
            <a:ext cx="2359970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err="1">
                <a:latin typeface="Calibri"/>
                <a:cs typeface="Calibri"/>
              </a:rPr>
              <a:t>QtWidget</a:t>
            </a:r>
            <a:r>
              <a:rPr lang="en-US" sz="1200">
                <a:latin typeface="Calibri"/>
                <a:cs typeface="Calibri"/>
              </a:rPr>
              <a:t> component (optional)</a:t>
            </a:r>
            <a:endParaRPr lang="en-US" sz="1200" i="1">
              <a:latin typeface="Calibri"/>
              <a:cs typeface="Calibri"/>
            </a:endParaRPr>
          </a:p>
        </p:txBody>
      </p:sp>
      <p:sp>
        <p:nvSpPr>
          <p:cNvPr id="81" name="Rounded Rectangle 169">
            <a:extLst>
              <a:ext uri="{FF2B5EF4-FFF2-40B4-BE49-F238E27FC236}">
                <a16:creationId xmlns:a16="http://schemas.microsoft.com/office/drawing/2014/main" id="{32E4617C-0CC4-374A-9743-5324218912A1}"/>
              </a:ext>
            </a:extLst>
          </p:cNvPr>
          <p:cNvSpPr/>
          <p:nvPr/>
        </p:nvSpPr>
        <p:spPr>
          <a:xfrm>
            <a:off x="9114404" y="6327902"/>
            <a:ext cx="1899643" cy="1972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45720" rIns="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atin typeface="Calibri"/>
                <a:cs typeface="Calibri"/>
              </a:rPr>
              <a:t>ROS2 component</a:t>
            </a:r>
            <a:endParaRPr lang="en-US" sz="1200" i="1">
              <a:latin typeface="Calibri"/>
              <a:cs typeface="Calibri"/>
            </a:endParaRPr>
          </a:p>
        </p:txBody>
      </p:sp>
      <p:grpSp>
        <p:nvGrpSpPr>
          <p:cNvPr id="82" name="Group 177">
            <a:extLst>
              <a:ext uri="{FF2B5EF4-FFF2-40B4-BE49-F238E27FC236}">
                <a16:creationId xmlns:a16="http://schemas.microsoft.com/office/drawing/2014/main" id="{5312627C-207D-554E-ABC6-CC884AE3870C}"/>
              </a:ext>
            </a:extLst>
          </p:cNvPr>
          <p:cNvGrpSpPr>
            <a:grpSpLocks/>
          </p:cNvGrpSpPr>
          <p:nvPr/>
        </p:nvGrpSpPr>
        <p:grpSpPr bwMode="auto">
          <a:xfrm>
            <a:off x="3137243" y="3135565"/>
            <a:ext cx="331552" cy="2742219"/>
            <a:chOff x="1882438" y="2077542"/>
            <a:chExt cx="271152" cy="2662315"/>
          </a:xfrm>
        </p:grpSpPr>
        <p:sp>
          <p:nvSpPr>
            <p:cNvPr id="83" name="Left-Right Arrow 170">
              <a:extLst>
                <a:ext uri="{FF2B5EF4-FFF2-40B4-BE49-F238E27FC236}">
                  <a16:creationId xmlns:a16="http://schemas.microsoft.com/office/drawing/2014/main" id="{B3663213-FA6F-764A-AE20-8C137B8B3C04}"/>
                </a:ext>
              </a:extLst>
            </p:cNvPr>
            <p:cNvSpPr/>
            <p:nvPr/>
          </p:nvSpPr>
          <p:spPr>
            <a:xfrm>
              <a:off x="1882438" y="2077542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84" name="Left-Right Arrow 173">
              <a:extLst>
                <a:ext uri="{FF2B5EF4-FFF2-40B4-BE49-F238E27FC236}">
                  <a16:creationId xmlns:a16="http://schemas.microsoft.com/office/drawing/2014/main" id="{B14F8ACB-4A65-D642-882C-C2012940380C}"/>
                </a:ext>
              </a:extLst>
            </p:cNvPr>
            <p:cNvSpPr/>
            <p:nvPr/>
          </p:nvSpPr>
          <p:spPr>
            <a:xfrm>
              <a:off x="1884024" y="2619527"/>
              <a:ext cx="269566" cy="195210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85" name="Left-Right Arrow 174">
              <a:extLst>
                <a:ext uri="{FF2B5EF4-FFF2-40B4-BE49-F238E27FC236}">
                  <a16:creationId xmlns:a16="http://schemas.microsoft.com/office/drawing/2014/main" id="{4F1D2066-7872-2B4C-B26C-B84FA6EF8F1D}"/>
                </a:ext>
              </a:extLst>
            </p:cNvPr>
            <p:cNvSpPr/>
            <p:nvPr/>
          </p:nvSpPr>
          <p:spPr>
            <a:xfrm>
              <a:off x="1884024" y="3281337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86" name="Left-Right Arrow 175">
              <a:extLst>
                <a:ext uri="{FF2B5EF4-FFF2-40B4-BE49-F238E27FC236}">
                  <a16:creationId xmlns:a16="http://schemas.microsoft.com/office/drawing/2014/main" id="{7384E534-887B-1340-8206-B23D6AFD174E}"/>
                </a:ext>
              </a:extLst>
            </p:cNvPr>
            <p:cNvSpPr/>
            <p:nvPr/>
          </p:nvSpPr>
          <p:spPr>
            <a:xfrm>
              <a:off x="1884024" y="3930450"/>
              <a:ext cx="269566" cy="195210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87" name="Left-Right Arrow 176">
              <a:extLst>
                <a:ext uri="{FF2B5EF4-FFF2-40B4-BE49-F238E27FC236}">
                  <a16:creationId xmlns:a16="http://schemas.microsoft.com/office/drawing/2014/main" id="{778B56CB-E8D3-0043-8315-FAC0DEC05639}"/>
                </a:ext>
              </a:extLst>
            </p:cNvPr>
            <p:cNvSpPr/>
            <p:nvPr/>
          </p:nvSpPr>
          <p:spPr>
            <a:xfrm>
              <a:off x="1884024" y="4544648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6D5CF37-2B05-6144-BB8C-0A43BCEE8E06}"/>
              </a:ext>
            </a:extLst>
          </p:cNvPr>
          <p:cNvGrpSpPr/>
          <p:nvPr/>
        </p:nvGrpSpPr>
        <p:grpSpPr>
          <a:xfrm>
            <a:off x="8742595" y="3135570"/>
            <a:ext cx="331551" cy="2742224"/>
            <a:chOff x="6499888" y="2811896"/>
            <a:chExt cx="272650" cy="2076324"/>
          </a:xfrm>
        </p:grpSpPr>
        <p:sp>
          <p:nvSpPr>
            <p:cNvPr id="89" name="Left-Right Arrow 179">
              <a:extLst>
                <a:ext uri="{FF2B5EF4-FFF2-40B4-BE49-F238E27FC236}">
                  <a16:creationId xmlns:a16="http://schemas.microsoft.com/office/drawing/2014/main" id="{DB83A79C-915E-A948-AC33-65A8DF5C5518}"/>
                </a:ext>
              </a:extLst>
            </p:cNvPr>
            <p:cNvSpPr/>
            <p:nvPr/>
          </p:nvSpPr>
          <p:spPr bwMode="auto">
            <a:xfrm>
              <a:off x="6499888" y="2811896"/>
              <a:ext cx="271056" cy="152242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90" name="Left-Right Arrow 180">
              <a:extLst>
                <a:ext uri="{FF2B5EF4-FFF2-40B4-BE49-F238E27FC236}">
                  <a16:creationId xmlns:a16="http://schemas.microsoft.com/office/drawing/2014/main" id="{B5C71B1E-CB43-E248-8FFB-0B1B367052AC}"/>
                </a:ext>
              </a:extLst>
            </p:cNvPr>
            <p:cNvSpPr/>
            <p:nvPr/>
          </p:nvSpPr>
          <p:spPr bwMode="auto">
            <a:xfrm>
              <a:off x="6501482" y="3234586"/>
              <a:ext cx="271056" cy="152243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91" name="Left-Right Arrow 181">
              <a:extLst>
                <a:ext uri="{FF2B5EF4-FFF2-40B4-BE49-F238E27FC236}">
                  <a16:creationId xmlns:a16="http://schemas.microsoft.com/office/drawing/2014/main" id="{3C4C00DA-7014-C143-AF0D-6B490BD1AC3E}"/>
                </a:ext>
              </a:extLst>
            </p:cNvPr>
            <p:cNvSpPr/>
            <p:nvPr/>
          </p:nvSpPr>
          <p:spPr bwMode="auto">
            <a:xfrm>
              <a:off x="6501482" y="3750728"/>
              <a:ext cx="271056" cy="152242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92" name="Left-Right Arrow 183">
              <a:extLst>
                <a:ext uri="{FF2B5EF4-FFF2-40B4-BE49-F238E27FC236}">
                  <a16:creationId xmlns:a16="http://schemas.microsoft.com/office/drawing/2014/main" id="{3F236E4B-9828-5047-89AA-9AAFD5447584}"/>
                </a:ext>
              </a:extLst>
            </p:cNvPr>
            <p:cNvSpPr/>
            <p:nvPr/>
          </p:nvSpPr>
          <p:spPr bwMode="auto">
            <a:xfrm>
              <a:off x="6501482" y="4735978"/>
              <a:ext cx="271056" cy="152242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72EA85F-4283-D04A-8741-3CFF6B90E4A6}"/>
              </a:ext>
            </a:extLst>
          </p:cNvPr>
          <p:cNvGrpSpPr/>
          <p:nvPr/>
        </p:nvGrpSpPr>
        <p:grpSpPr>
          <a:xfrm>
            <a:off x="7808708" y="6257577"/>
            <a:ext cx="186133" cy="320975"/>
            <a:chOff x="3519869" y="2390336"/>
            <a:chExt cx="153066" cy="243032"/>
          </a:xfrm>
        </p:grpSpPr>
        <p:cxnSp>
          <p:nvCxnSpPr>
            <p:cNvPr id="94" name="Curved Connector 45">
              <a:extLst>
                <a:ext uri="{FF2B5EF4-FFF2-40B4-BE49-F238E27FC236}">
                  <a16:creationId xmlns:a16="http://schemas.microsoft.com/office/drawing/2014/main" id="{FBE0A304-75E1-894B-BB16-E376BC20D5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5" name="Block Arc 94">
              <a:extLst>
                <a:ext uri="{FF2B5EF4-FFF2-40B4-BE49-F238E27FC236}">
                  <a16:creationId xmlns:a16="http://schemas.microsoft.com/office/drawing/2014/main" id="{28A8EEE1-82CC-6B4E-90A2-6C4F06A452A3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2204C62-9448-9C43-B5AC-3B05EF5B252F}"/>
              </a:ext>
            </a:extLst>
          </p:cNvPr>
          <p:cNvGrpSpPr/>
          <p:nvPr/>
        </p:nvGrpSpPr>
        <p:grpSpPr>
          <a:xfrm>
            <a:off x="6831586" y="6278387"/>
            <a:ext cx="88955" cy="197874"/>
            <a:chOff x="3008670" y="2337633"/>
            <a:chExt cx="73152" cy="149824"/>
          </a:xfrm>
        </p:grpSpPr>
        <p:sp>
          <p:nvSpPr>
            <p:cNvPr id="97" name="Flowchart: Connector 137">
              <a:extLst>
                <a:ext uri="{FF2B5EF4-FFF2-40B4-BE49-F238E27FC236}">
                  <a16:creationId xmlns:a16="http://schemas.microsoft.com/office/drawing/2014/main" id="{1E91A2C4-57A1-8544-91D7-DD27CCA23D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8670" y="2337633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98" name="Curved Connector 45">
              <a:extLst>
                <a:ext uri="{FF2B5EF4-FFF2-40B4-BE49-F238E27FC236}">
                  <a16:creationId xmlns:a16="http://schemas.microsoft.com/office/drawing/2014/main" id="{9F6E037C-2E5A-5943-A6F1-69B0673D64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5246" y="2383642"/>
              <a:ext cx="0" cy="10381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485179C-DA25-1B4D-829D-5AA0D562280A}"/>
              </a:ext>
            </a:extLst>
          </p:cNvPr>
          <p:cNvGrpSpPr/>
          <p:nvPr/>
        </p:nvGrpSpPr>
        <p:grpSpPr>
          <a:xfrm>
            <a:off x="4001991" y="4584154"/>
            <a:ext cx="186133" cy="320975"/>
            <a:chOff x="3519869" y="2390336"/>
            <a:chExt cx="153066" cy="243032"/>
          </a:xfrm>
        </p:grpSpPr>
        <p:cxnSp>
          <p:nvCxnSpPr>
            <p:cNvPr id="100" name="Curved Connector 45">
              <a:extLst>
                <a:ext uri="{FF2B5EF4-FFF2-40B4-BE49-F238E27FC236}">
                  <a16:creationId xmlns:a16="http://schemas.microsoft.com/office/drawing/2014/main" id="{C8E9CB7D-1E0F-B649-B992-B7164C3F69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245C3508-9B21-CD46-8CC6-F3AA95D3ECB2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718775D-9DDD-344C-A53C-F1D76D13B6B1}"/>
              </a:ext>
            </a:extLst>
          </p:cNvPr>
          <p:cNvGrpSpPr/>
          <p:nvPr/>
        </p:nvGrpSpPr>
        <p:grpSpPr>
          <a:xfrm>
            <a:off x="4050580" y="4758019"/>
            <a:ext cx="88955" cy="294474"/>
            <a:chOff x="2745315" y="2258002"/>
            <a:chExt cx="73152" cy="222966"/>
          </a:xfrm>
        </p:grpSpPr>
        <p:sp>
          <p:nvSpPr>
            <p:cNvPr id="103" name="Flowchart: Connector 133">
              <a:extLst>
                <a:ext uri="{FF2B5EF4-FFF2-40B4-BE49-F238E27FC236}">
                  <a16:creationId xmlns:a16="http://schemas.microsoft.com/office/drawing/2014/main" id="{85FFB77D-09F6-4344-8975-0A8150D37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04" name="Curved Connector 45">
              <a:extLst>
                <a:ext uri="{FF2B5EF4-FFF2-40B4-BE49-F238E27FC236}">
                  <a16:creationId xmlns:a16="http://schemas.microsoft.com/office/drawing/2014/main" id="{6B139D8F-ED88-8C42-BD5F-09E772F6C2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05" name="Rounded Rectangle 4">
            <a:extLst>
              <a:ext uri="{FF2B5EF4-FFF2-40B4-BE49-F238E27FC236}">
                <a16:creationId xmlns:a16="http://schemas.microsoft.com/office/drawing/2014/main" id="{C425B7D9-20FD-5E4E-80C1-614EC4C7BE5A}"/>
              </a:ext>
            </a:extLst>
          </p:cNvPr>
          <p:cNvSpPr/>
          <p:nvPr/>
        </p:nvSpPr>
        <p:spPr>
          <a:xfrm>
            <a:off x="3722790" y="5044092"/>
            <a:ext cx="744536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BB5D87C-5878-5D40-911C-BB42BBBE4F83}"/>
              </a:ext>
            </a:extLst>
          </p:cNvPr>
          <p:cNvGrpSpPr/>
          <p:nvPr/>
        </p:nvGrpSpPr>
        <p:grpSpPr>
          <a:xfrm>
            <a:off x="5313963" y="4589828"/>
            <a:ext cx="186133" cy="320975"/>
            <a:chOff x="3519869" y="2390336"/>
            <a:chExt cx="153066" cy="243032"/>
          </a:xfrm>
        </p:grpSpPr>
        <p:cxnSp>
          <p:nvCxnSpPr>
            <p:cNvPr id="107" name="Curved Connector 45">
              <a:extLst>
                <a:ext uri="{FF2B5EF4-FFF2-40B4-BE49-F238E27FC236}">
                  <a16:creationId xmlns:a16="http://schemas.microsoft.com/office/drawing/2014/main" id="{F5F4945F-97B7-8545-B3D0-490471B3C1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8" name="Block Arc 107">
              <a:extLst>
                <a:ext uri="{FF2B5EF4-FFF2-40B4-BE49-F238E27FC236}">
                  <a16:creationId xmlns:a16="http://schemas.microsoft.com/office/drawing/2014/main" id="{9194434B-D138-B848-A536-5883F4E6C073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8F03BD1-5754-3244-9ED9-E352B8B7D445}"/>
              </a:ext>
            </a:extLst>
          </p:cNvPr>
          <p:cNvGrpSpPr/>
          <p:nvPr/>
        </p:nvGrpSpPr>
        <p:grpSpPr>
          <a:xfrm>
            <a:off x="5362552" y="4763693"/>
            <a:ext cx="88955" cy="294474"/>
            <a:chOff x="2745315" y="2258002"/>
            <a:chExt cx="73152" cy="222966"/>
          </a:xfrm>
        </p:grpSpPr>
        <p:sp>
          <p:nvSpPr>
            <p:cNvPr id="110" name="Flowchart: Connector 129">
              <a:extLst>
                <a:ext uri="{FF2B5EF4-FFF2-40B4-BE49-F238E27FC236}">
                  <a16:creationId xmlns:a16="http://schemas.microsoft.com/office/drawing/2014/main" id="{5C4C60DC-484A-CC4D-AD8A-07E46A0E19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1" name="Curved Connector 45">
              <a:extLst>
                <a:ext uri="{FF2B5EF4-FFF2-40B4-BE49-F238E27FC236}">
                  <a16:creationId xmlns:a16="http://schemas.microsoft.com/office/drawing/2014/main" id="{0A3D9CAF-2A5F-5B4E-895A-4B2A113EBE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12" name="Rounded Rectangle 5">
            <a:extLst>
              <a:ext uri="{FF2B5EF4-FFF2-40B4-BE49-F238E27FC236}">
                <a16:creationId xmlns:a16="http://schemas.microsoft.com/office/drawing/2014/main" id="{CFE694DE-29F6-6448-B081-29A2D427E62D}"/>
              </a:ext>
            </a:extLst>
          </p:cNvPr>
          <p:cNvSpPr/>
          <p:nvPr/>
        </p:nvSpPr>
        <p:spPr>
          <a:xfrm>
            <a:off x="5025728" y="5044092"/>
            <a:ext cx="765380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E97BFF7-5D48-5843-8B90-0274535EBBF5}"/>
              </a:ext>
            </a:extLst>
          </p:cNvPr>
          <p:cNvGrpSpPr/>
          <p:nvPr/>
        </p:nvGrpSpPr>
        <p:grpSpPr>
          <a:xfrm>
            <a:off x="6700934" y="4579296"/>
            <a:ext cx="186133" cy="320975"/>
            <a:chOff x="3519869" y="2390336"/>
            <a:chExt cx="153066" cy="243032"/>
          </a:xfrm>
        </p:grpSpPr>
        <p:cxnSp>
          <p:nvCxnSpPr>
            <p:cNvPr id="114" name="Curved Connector 45">
              <a:extLst>
                <a:ext uri="{FF2B5EF4-FFF2-40B4-BE49-F238E27FC236}">
                  <a16:creationId xmlns:a16="http://schemas.microsoft.com/office/drawing/2014/main" id="{FA3B5AC2-E572-194C-924E-12A99C4990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5" name="Block Arc 114">
              <a:extLst>
                <a:ext uri="{FF2B5EF4-FFF2-40B4-BE49-F238E27FC236}">
                  <a16:creationId xmlns:a16="http://schemas.microsoft.com/office/drawing/2014/main" id="{FAFC2B76-47D1-774E-AE54-88F4AF682A39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C784E03-9B85-5D4A-88A0-7381F8FC425E}"/>
              </a:ext>
            </a:extLst>
          </p:cNvPr>
          <p:cNvGrpSpPr/>
          <p:nvPr/>
        </p:nvGrpSpPr>
        <p:grpSpPr>
          <a:xfrm>
            <a:off x="6749523" y="4753161"/>
            <a:ext cx="88955" cy="294474"/>
            <a:chOff x="2745315" y="2258002"/>
            <a:chExt cx="73152" cy="222966"/>
          </a:xfrm>
        </p:grpSpPr>
        <p:sp>
          <p:nvSpPr>
            <p:cNvPr id="117" name="Flowchart: Connector 125">
              <a:extLst>
                <a:ext uri="{FF2B5EF4-FFF2-40B4-BE49-F238E27FC236}">
                  <a16:creationId xmlns:a16="http://schemas.microsoft.com/office/drawing/2014/main" id="{54E21881-109A-EE4B-9AE0-7316B43A4B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8" name="Curved Connector 45">
              <a:extLst>
                <a:ext uri="{FF2B5EF4-FFF2-40B4-BE49-F238E27FC236}">
                  <a16:creationId xmlns:a16="http://schemas.microsoft.com/office/drawing/2014/main" id="{90920996-4954-1D4E-B80A-6436036D08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79AD3E5-1837-7647-9F39-014C6AE335FC}"/>
              </a:ext>
            </a:extLst>
          </p:cNvPr>
          <p:cNvGrpSpPr/>
          <p:nvPr/>
        </p:nvGrpSpPr>
        <p:grpSpPr>
          <a:xfrm>
            <a:off x="8003875" y="4576564"/>
            <a:ext cx="186133" cy="320975"/>
            <a:chOff x="3519869" y="2390336"/>
            <a:chExt cx="153066" cy="243032"/>
          </a:xfrm>
        </p:grpSpPr>
        <p:cxnSp>
          <p:nvCxnSpPr>
            <p:cNvPr id="120" name="Curved Connector 45">
              <a:extLst>
                <a:ext uri="{FF2B5EF4-FFF2-40B4-BE49-F238E27FC236}">
                  <a16:creationId xmlns:a16="http://schemas.microsoft.com/office/drawing/2014/main" id="{D3A87326-8917-2E48-9129-F9BCE204C0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id="{4A3C0B79-2D30-3B42-A77C-EBFF0CB9A547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E9E2DC0-8F4F-664D-B51A-902EA319D3B9}"/>
              </a:ext>
            </a:extLst>
          </p:cNvPr>
          <p:cNvGrpSpPr/>
          <p:nvPr/>
        </p:nvGrpSpPr>
        <p:grpSpPr>
          <a:xfrm>
            <a:off x="8052464" y="4750429"/>
            <a:ext cx="88955" cy="294474"/>
            <a:chOff x="2745315" y="2258002"/>
            <a:chExt cx="73152" cy="222966"/>
          </a:xfrm>
        </p:grpSpPr>
        <p:sp>
          <p:nvSpPr>
            <p:cNvPr id="123" name="Flowchart: Connector 121">
              <a:extLst>
                <a:ext uri="{FF2B5EF4-FFF2-40B4-BE49-F238E27FC236}">
                  <a16:creationId xmlns:a16="http://schemas.microsoft.com/office/drawing/2014/main" id="{FFE1CE83-6E37-5E4F-8446-40EF510A5D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24" name="Curved Connector 45">
              <a:extLst>
                <a:ext uri="{FF2B5EF4-FFF2-40B4-BE49-F238E27FC236}">
                  <a16:creationId xmlns:a16="http://schemas.microsoft.com/office/drawing/2014/main" id="{F1BD7504-5A79-2B4B-850F-D7D3B53510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34F3C6EC-1498-A24A-890D-743577910DF5}"/>
              </a:ext>
            </a:extLst>
          </p:cNvPr>
          <p:cNvSpPr/>
          <p:nvPr/>
        </p:nvSpPr>
        <p:spPr>
          <a:xfrm>
            <a:off x="6421733" y="5044092"/>
            <a:ext cx="744536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6" name="Rounded Rectangle 7">
            <a:extLst>
              <a:ext uri="{FF2B5EF4-FFF2-40B4-BE49-F238E27FC236}">
                <a16:creationId xmlns:a16="http://schemas.microsoft.com/office/drawing/2014/main" id="{B6148FED-D259-1440-9A7F-ED06523C8B0D}"/>
              </a:ext>
            </a:extLst>
          </p:cNvPr>
          <p:cNvSpPr/>
          <p:nvPr/>
        </p:nvSpPr>
        <p:spPr>
          <a:xfrm>
            <a:off x="7724673" y="5044092"/>
            <a:ext cx="744536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7" name="Rounded Rectangle 220">
            <a:extLst>
              <a:ext uri="{FF2B5EF4-FFF2-40B4-BE49-F238E27FC236}">
                <a16:creationId xmlns:a16="http://schemas.microsoft.com/office/drawing/2014/main" id="{1AF707FA-9A3A-0A45-AE18-5A69D38D7CB3}"/>
              </a:ext>
            </a:extLst>
          </p:cNvPr>
          <p:cNvSpPr/>
          <p:nvPr/>
        </p:nvSpPr>
        <p:spPr>
          <a:xfrm>
            <a:off x="7724673" y="3909602"/>
            <a:ext cx="744538" cy="1768757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sp>
        <p:nvSpPr>
          <p:cNvPr id="128" name="Rounded Rectangle 219">
            <a:extLst>
              <a:ext uri="{FF2B5EF4-FFF2-40B4-BE49-F238E27FC236}">
                <a16:creationId xmlns:a16="http://schemas.microsoft.com/office/drawing/2014/main" id="{A9177924-42A0-3542-9D7F-484F5D51C4A1}"/>
              </a:ext>
            </a:extLst>
          </p:cNvPr>
          <p:cNvSpPr/>
          <p:nvPr/>
        </p:nvSpPr>
        <p:spPr>
          <a:xfrm>
            <a:off x="6421733" y="3904698"/>
            <a:ext cx="744538" cy="1781671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20ED2CA-3837-7145-9C15-563B2AC73EB5}"/>
              </a:ext>
            </a:extLst>
          </p:cNvPr>
          <p:cNvGrpSpPr/>
          <p:nvPr/>
        </p:nvGrpSpPr>
        <p:grpSpPr>
          <a:xfrm>
            <a:off x="5309445" y="3906129"/>
            <a:ext cx="186133" cy="320975"/>
            <a:chOff x="3519869" y="2390336"/>
            <a:chExt cx="153066" cy="243032"/>
          </a:xfrm>
        </p:grpSpPr>
        <p:cxnSp>
          <p:nvCxnSpPr>
            <p:cNvPr id="130" name="Curved Connector 45">
              <a:extLst>
                <a:ext uri="{FF2B5EF4-FFF2-40B4-BE49-F238E27FC236}">
                  <a16:creationId xmlns:a16="http://schemas.microsoft.com/office/drawing/2014/main" id="{DC4675BB-45A3-5846-B317-908B551043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1" name="Block Arc 130">
              <a:extLst>
                <a:ext uri="{FF2B5EF4-FFF2-40B4-BE49-F238E27FC236}">
                  <a16:creationId xmlns:a16="http://schemas.microsoft.com/office/drawing/2014/main" id="{35F7D5C5-0A0A-1245-ADC6-D9500DC8BEF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D9F2E1E-F980-184D-9ABA-C9A58691A906}"/>
              </a:ext>
            </a:extLst>
          </p:cNvPr>
          <p:cNvGrpSpPr/>
          <p:nvPr/>
        </p:nvGrpSpPr>
        <p:grpSpPr>
          <a:xfrm>
            <a:off x="5358034" y="4079994"/>
            <a:ext cx="88955" cy="294474"/>
            <a:chOff x="2745315" y="2258002"/>
            <a:chExt cx="73152" cy="222966"/>
          </a:xfrm>
        </p:grpSpPr>
        <p:sp>
          <p:nvSpPr>
            <p:cNvPr id="133" name="Flowchart: Connector 117">
              <a:extLst>
                <a:ext uri="{FF2B5EF4-FFF2-40B4-BE49-F238E27FC236}">
                  <a16:creationId xmlns:a16="http://schemas.microsoft.com/office/drawing/2014/main" id="{3F8CA1A6-9B2C-5E4F-85B9-56A03C338A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34" name="Curved Connector 45">
              <a:extLst>
                <a:ext uri="{FF2B5EF4-FFF2-40B4-BE49-F238E27FC236}">
                  <a16:creationId xmlns:a16="http://schemas.microsoft.com/office/drawing/2014/main" id="{666DE32D-4341-F642-8E94-F7853B0D39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238E455-F78D-B542-B96A-D4DEA4ED7AAA}"/>
              </a:ext>
            </a:extLst>
          </p:cNvPr>
          <p:cNvGrpSpPr/>
          <p:nvPr/>
        </p:nvGrpSpPr>
        <p:grpSpPr>
          <a:xfrm>
            <a:off x="4001991" y="3912879"/>
            <a:ext cx="186133" cy="320975"/>
            <a:chOff x="3519869" y="2390336"/>
            <a:chExt cx="153066" cy="243032"/>
          </a:xfrm>
        </p:grpSpPr>
        <p:cxnSp>
          <p:nvCxnSpPr>
            <p:cNvPr id="136" name="Curved Connector 45">
              <a:extLst>
                <a:ext uri="{FF2B5EF4-FFF2-40B4-BE49-F238E27FC236}">
                  <a16:creationId xmlns:a16="http://schemas.microsoft.com/office/drawing/2014/main" id="{DE76B049-363C-A34B-8F8B-FC6E256252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7" name="Block Arc 136">
              <a:extLst>
                <a:ext uri="{FF2B5EF4-FFF2-40B4-BE49-F238E27FC236}">
                  <a16:creationId xmlns:a16="http://schemas.microsoft.com/office/drawing/2014/main" id="{8C7CA2EE-5551-ED46-9707-C148BF1F3758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E14DE6E-4052-A841-8580-9CE779986E74}"/>
              </a:ext>
            </a:extLst>
          </p:cNvPr>
          <p:cNvGrpSpPr/>
          <p:nvPr/>
        </p:nvGrpSpPr>
        <p:grpSpPr>
          <a:xfrm>
            <a:off x="4050580" y="4086744"/>
            <a:ext cx="88955" cy="294474"/>
            <a:chOff x="2745315" y="2258002"/>
            <a:chExt cx="73152" cy="222966"/>
          </a:xfrm>
        </p:grpSpPr>
        <p:sp>
          <p:nvSpPr>
            <p:cNvPr id="139" name="Flowchart: Connector 113">
              <a:extLst>
                <a:ext uri="{FF2B5EF4-FFF2-40B4-BE49-F238E27FC236}">
                  <a16:creationId xmlns:a16="http://schemas.microsoft.com/office/drawing/2014/main" id="{F733CFBC-7D26-1345-A213-C0BB2D8EA5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40" name="Curved Connector 45">
              <a:extLst>
                <a:ext uri="{FF2B5EF4-FFF2-40B4-BE49-F238E27FC236}">
                  <a16:creationId xmlns:a16="http://schemas.microsoft.com/office/drawing/2014/main" id="{D5A0B8EC-F0E5-B840-9989-06DBD4E600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A199831-08EF-B74C-A56A-E2C7F10A1B6A}"/>
              </a:ext>
            </a:extLst>
          </p:cNvPr>
          <p:cNvGrpSpPr/>
          <p:nvPr/>
        </p:nvGrpSpPr>
        <p:grpSpPr>
          <a:xfrm>
            <a:off x="6700935" y="3901430"/>
            <a:ext cx="186133" cy="320975"/>
            <a:chOff x="3519869" y="2390336"/>
            <a:chExt cx="153066" cy="243032"/>
          </a:xfrm>
        </p:grpSpPr>
        <p:cxnSp>
          <p:nvCxnSpPr>
            <p:cNvPr id="142" name="Curved Connector 45">
              <a:extLst>
                <a:ext uri="{FF2B5EF4-FFF2-40B4-BE49-F238E27FC236}">
                  <a16:creationId xmlns:a16="http://schemas.microsoft.com/office/drawing/2014/main" id="{3755985D-2026-C54D-8147-DE7C1901FB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3" name="Block Arc 142">
              <a:extLst>
                <a:ext uri="{FF2B5EF4-FFF2-40B4-BE49-F238E27FC236}">
                  <a16:creationId xmlns:a16="http://schemas.microsoft.com/office/drawing/2014/main" id="{7E28F9D4-FC5C-B943-B8F2-4343C3FE452D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AA5A586-C096-5E40-B9A4-00E446DDE900}"/>
              </a:ext>
            </a:extLst>
          </p:cNvPr>
          <p:cNvGrpSpPr/>
          <p:nvPr/>
        </p:nvGrpSpPr>
        <p:grpSpPr>
          <a:xfrm>
            <a:off x="6749524" y="4075295"/>
            <a:ext cx="88955" cy="294474"/>
            <a:chOff x="2745315" y="2258002"/>
            <a:chExt cx="73152" cy="222966"/>
          </a:xfrm>
        </p:grpSpPr>
        <p:sp>
          <p:nvSpPr>
            <p:cNvPr id="145" name="Flowchart: Connector 109">
              <a:extLst>
                <a:ext uri="{FF2B5EF4-FFF2-40B4-BE49-F238E27FC236}">
                  <a16:creationId xmlns:a16="http://schemas.microsoft.com/office/drawing/2014/main" id="{8942EB1B-C809-3F47-B1BC-F6CAEE27B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46" name="Curved Connector 45">
              <a:extLst>
                <a:ext uri="{FF2B5EF4-FFF2-40B4-BE49-F238E27FC236}">
                  <a16:creationId xmlns:a16="http://schemas.microsoft.com/office/drawing/2014/main" id="{C2B9BF8D-9474-5046-B4DD-4D961A1DC5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9921E14-A2AB-584E-B477-0C24304AB000}"/>
              </a:ext>
            </a:extLst>
          </p:cNvPr>
          <p:cNvGrpSpPr/>
          <p:nvPr/>
        </p:nvGrpSpPr>
        <p:grpSpPr>
          <a:xfrm>
            <a:off x="8003874" y="3910858"/>
            <a:ext cx="186133" cy="320975"/>
            <a:chOff x="3519869" y="2390336"/>
            <a:chExt cx="153066" cy="243032"/>
          </a:xfrm>
        </p:grpSpPr>
        <p:cxnSp>
          <p:nvCxnSpPr>
            <p:cNvPr id="148" name="Curved Connector 45">
              <a:extLst>
                <a:ext uri="{FF2B5EF4-FFF2-40B4-BE49-F238E27FC236}">
                  <a16:creationId xmlns:a16="http://schemas.microsoft.com/office/drawing/2014/main" id="{529D3C73-4A3C-F24A-B341-E9D1DBFB5B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9" name="Block Arc 148">
              <a:extLst>
                <a:ext uri="{FF2B5EF4-FFF2-40B4-BE49-F238E27FC236}">
                  <a16:creationId xmlns:a16="http://schemas.microsoft.com/office/drawing/2014/main" id="{42983247-C08A-524C-A79E-FA5C591C795F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6E8A695-F7FF-0346-8B27-351DEE54CE22}"/>
              </a:ext>
            </a:extLst>
          </p:cNvPr>
          <p:cNvGrpSpPr/>
          <p:nvPr/>
        </p:nvGrpSpPr>
        <p:grpSpPr>
          <a:xfrm>
            <a:off x="8052463" y="4084723"/>
            <a:ext cx="88955" cy="294474"/>
            <a:chOff x="2745315" y="2258002"/>
            <a:chExt cx="73152" cy="222966"/>
          </a:xfrm>
        </p:grpSpPr>
        <p:sp>
          <p:nvSpPr>
            <p:cNvPr id="151" name="Flowchart: Connector 105">
              <a:extLst>
                <a:ext uri="{FF2B5EF4-FFF2-40B4-BE49-F238E27FC236}">
                  <a16:creationId xmlns:a16="http://schemas.microsoft.com/office/drawing/2014/main" id="{C89F0BAF-2065-2B42-A81F-93837FE589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52" name="Curved Connector 45">
              <a:extLst>
                <a:ext uri="{FF2B5EF4-FFF2-40B4-BE49-F238E27FC236}">
                  <a16:creationId xmlns:a16="http://schemas.microsoft.com/office/drawing/2014/main" id="{F020E66A-987C-B145-B02D-9BE527C653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B7659C-337C-3847-9FB7-A2FEE581B17B}"/>
              </a:ext>
            </a:extLst>
          </p:cNvPr>
          <p:cNvGrpSpPr/>
          <p:nvPr/>
        </p:nvGrpSpPr>
        <p:grpSpPr>
          <a:xfrm>
            <a:off x="4644782" y="3323188"/>
            <a:ext cx="186133" cy="320975"/>
            <a:chOff x="3519869" y="2390336"/>
            <a:chExt cx="153066" cy="243032"/>
          </a:xfrm>
        </p:grpSpPr>
        <p:cxnSp>
          <p:nvCxnSpPr>
            <p:cNvPr id="154" name="Curved Connector 45">
              <a:extLst>
                <a:ext uri="{FF2B5EF4-FFF2-40B4-BE49-F238E27FC236}">
                  <a16:creationId xmlns:a16="http://schemas.microsoft.com/office/drawing/2014/main" id="{EBB223B6-19AC-D245-B7DC-4EC612C12C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5" name="Block Arc 154">
              <a:extLst>
                <a:ext uri="{FF2B5EF4-FFF2-40B4-BE49-F238E27FC236}">
                  <a16:creationId xmlns:a16="http://schemas.microsoft.com/office/drawing/2014/main" id="{EAD4CADA-9F9D-6C4B-BBA1-21EF1B79239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9AB7F71-AFB8-2945-9F54-79D10E1DDFC0}"/>
              </a:ext>
            </a:extLst>
          </p:cNvPr>
          <p:cNvGrpSpPr/>
          <p:nvPr/>
        </p:nvGrpSpPr>
        <p:grpSpPr>
          <a:xfrm>
            <a:off x="4693371" y="3497053"/>
            <a:ext cx="88955" cy="294474"/>
            <a:chOff x="2745315" y="2258002"/>
            <a:chExt cx="73152" cy="222966"/>
          </a:xfrm>
        </p:grpSpPr>
        <p:sp>
          <p:nvSpPr>
            <p:cNvPr id="157" name="Flowchart: Connector 101">
              <a:extLst>
                <a:ext uri="{FF2B5EF4-FFF2-40B4-BE49-F238E27FC236}">
                  <a16:creationId xmlns:a16="http://schemas.microsoft.com/office/drawing/2014/main" id="{E0CB3902-370D-A74E-94A0-C85E054215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58" name="Curved Connector 45">
              <a:extLst>
                <a:ext uri="{FF2B5EF4-FFF2-40B4-BE49-F238E27FC236}">
                  <a16:creationId xmlns:a16="http://schemas.microsoft.com/office/drawing/2014/main" id="{629D1803-0EDD-3E4E-9CB3-2C46887C51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59" name="Rounded Rectangle 18">
            <a:extLst>
              <a:ext uri="{FF2B5EF4-FFF2-40B4-BE49-F238E27FC236}">
                <a16:creationId xmlns:a16="http://schemas.microsoft.com/office/drawing/2014/main" id="{8E9E2B5F-1D7C-2645-ADA9-4C9E9DBB2F2A}"/>
              </a:ext>
            </a:extLst>
          </p:cNvPr>
          <p:cNvSpPr/>
          <p:nvPr/>
        </p:nvSpPr>
        <p:spPr>
          <a:xfrm>
            <a:off x="3722790" y="3137204"/>
            <a:ext cx="4746419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Console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0" name="Rounded Rectangle 16">
            <a:extLst>
              <a:ext uri="{FF2B5EF4-FFF2-40B4-BE49-F238E27FC236}">
                <a16:creationId xmlns:a16="http://schemas.microsoft.com/office/drawing/2014/main" id="{60B91CB6-3C43-FF42-9962-5F70D4A4552A}"/>
              </a:ext>
            </a:extLst>
          </p:cNvPr>
          <p:cNvSpPr/>
          <p:nvPr/>
        </p:nvSpPr>
        <p:spPr bwMode="auto">
          <a:xfrm>
            <a:off x="3722790" y="3695457"/>
            <a:ext cx="2068319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mtsTeleoperation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1" name="Rounded Rectangle 191">
            <a:extLst>
              <a:ext uri="{FF2B5EF4-FFF2-40B4-BE49-F238E27FC236}">
                <a16:creationId xmlns:a16="http://schemas.microsoft.com/office/drawing/2014/main" id="{2B8110CF-914C-714E-8335-07F1FE53B499}"/>
              </a:ext>
            </a:extLst>
          </p:cNvPr>
          <p:cNvSpPr/>
          <p:nvPr/>
        </p:nvSpPr>
        <p:spPr>
          <a:xfrm>
            <a:off x="3722788" y="3894891"/>
            <a:ext cx="744538" cy="1780198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sp>
        <p:nvSpPr>
          <p:cNvPr id="162" name="Rounded Rectangle 218">
            <a:extLst>
              <a:ext uri="{FF2B5EF4-FFF2-40B4-BE49-F238E27FC236}">
                <a16:creationId xmlns:a16="http://schemas.microsoft.com/office/drawing/2014/main" id="{5C1D6A7E-AFB5-0D4F-A993-2ED9DF9F579E}"/>
              </a:ext>
            </a:extLst>
          </p:cNvPr>
          <p:cNvSpPr/>
          <p:nvPr/>
        </p:nvSpPr>
        <p:spPr>
          <a:xfrm>
            <a:off x="5025727" y="3899796"/>
            <a:ext cx="765382" cy="1775295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04DC1FF-F78E-D34B-82A5-7BC258950535}"/>
              </a:ext>
            </a:extLst>
          </p:cNvPr>
          <p:cNvGrpSpPr/>
          <p:nvPr/>
        </p:nvGrpSpPr>
        <p:grpSpPr>
          <a:xfrm>
            <a:off x="4003494" y="5245161"/>
            <a:ext cx="186133" cy="320975"/>
            <a:chOff x="3519869" y="2390336"/>
            <a:chExt cx="153066" cy="243032"/>
          </a:xfrm>
        </p:grpSpPr>
        <p:cxnSp>
          <p:nvCxnSpPr>
            <p:cNvPr id="164" name="Curved Connector 45">
              <a:extLst>
                <a:ext uri="{FF2B5EF4-FFF2-40B4-BE49-F238E27FC236}">
                  <a16:creationId xmlns:a16="http://schemas.microsoft.com/office/drawing/2014/main" id="{8153516A-1ADD-8045-A7AF-9813FA6A06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65" name="Block Arc 164">
              <a:extLst>
                <a:ext uri="{FF2B5EF4-FFF2-40B4-BE49-F238E27FC236}">
                  <a16:creationId xmlns:a16="http://schemas.microsoft.com/office/drawing/2014/main" id="{799B8487-FAB5-3E4D-AB4E-AC96300624C7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D512DC9-31AA-4249-8CC5-BE403521E3DD}"/>
              </a:ext>
            </a:extLst>
          </p:cNvPr>
          <p:cNvGrpSpPr/>
          <p:nvPr/>
        </p:nvGrpSpPr>
        <p:grpSpPr>
          <a:xfrm>
            <a:off x="5315352" y="5248576"/>
            <a:ext cx="186133" cy="320975"/>
            <a:chOff x="3519869" y="2390336"/>
            <a:chExt cx="153066" cy="243032"/>
          </a:xfrm>
        </p:grpSpPr>
        <p:cxnSp>
          <p:nvCxnSpPr>
            <p:cNvPr id="167" name="Curved Connector 45">
              <a:extLst>
                <a:ext uri="{FF2B5EF4-FFF2-40B4-BE49-F238E27FC236}">
                  <a16:creationId xmlns:a16="http://schemas.microsoft.com/office/drawing/2014/main" id="{C2BFB4AE-BD29-CF47-8D97-9DC1EBE42D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68" name="Block Arc 167">
              <a:extLst>
                <a:ext uri="{FF2B5EF4-FFF2-40B4-BE49-F238E27FC236}">
                  <a16:creationId xmlns:a16="http://schemas.microsoft.com/office/drawing/2014/main" id="{95A89B20-5ECC-2845-A3BA-9EC1FE51AE7C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64B9218-B22C-DC45-8E22-EB9F5F27EA02}"/>
              </a:ext>
            </a:extLst>
          </p:cNvPr>
          <p:cNvGrpSpPr/>
          <p:nvPr/>
        </p:nvGrpSpPr>
        <p:grpSpPr>
          <a:xfrm>
            <a:off x="6694042" y="5247485"/>
            <a:ext cx="186133" cy="320975"/>
            <a:chOff x="3519869" y="2390336"/>
            <a:chExt cx="153066" cy="243032"/>
          </a:xfrm>
        </p:grpSpPr>
        <p:cxnSp>
          <p:nvCxnSpPr>
            <p:cNvPr id="170" name="Curved Connector 45">
              <a:extLst>
                <a:ext uri="{FF2B5EF4-FFF2-40B4-BE49-F238E27FC236}">
                  <a16:creationId xmlns:a16="http://schemas.microsoft.com/office/drawing/2014/main" id="{14C4F3A6-6BA7-C24F-BD75-16E46B5F47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1" name="Block Arc 170">
              <a:extLst>
                <a:ext uri="{FF2B5EF4-FFF2-40B4-BE49-F238E27FC236}">
                  <a16:creationId xmlns:a16="http://schemas.microsoft.com/office/drawing/2014/main" id="{6EAA93CE-8A1F-614B-B88D-8E69D788BF70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1369834-9C37-4A4C-A892-09BDE4A1D738}"/>
              </a:ext>
            </a:extLst>
          </p:cNvPr>
          <p:cNvGrpSpPr/>
          <p:nvPr/>
        </p:nvGrpSpPr>
        <p:grpSpPr>
          <a:xfrm>
            <a:off x="7994841" y="5249316"/>
            <a:ext cx="186133" cy="320975"/>
            <a:chOff x="3519869" y="2390336"/>
            <a:chExt cx="153066" cy="243032"/>
          </a:xfrm>
        </p:grpSpPr>
        <p:cxnSp>
          <p:nvCxnSpPr>
            <p:cNvPr id="173" name="Curved Connector 45">
              <a:extLst>
                <a:ext uri="{FF2B5EF4-FFF2-40B4-BE49-F238E27FC236}">
                  <a16:creationId xmlns:a16="http://schemas.microsoft.com/office/drawing/2014/main" id="{5B4970E2-BA9A-584C-BA7B-2ADC3854FA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4" name="Block Arc 173">
              <a:extLst>
                <a:ext uri="{FF2B5EF4-FFF2-40B4-BE49-F238E27FC236}">
                  <a16:creationId xmlns:a16="http://schemas.microsoft.com/office/drawing/2014/main" id="{F46F9FAB-056E-3F46-A2C7-457162DB2CF7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EA090022-3FC6-D841-9DF3-FA00D1948C03}"/>
              </a:ext>
            </a:extLst>
          </p:cNvPr>
          <p:cNvSpPr txBox="1"/>
          <p:nvPr/>
        </p:nvSpPr>
        <p:spPr>
          <a:xfrm>
            <a:off x="4819390" y="5409812"/>
            <a:ext cx="39247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PSM1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291EF12-78A2-FE46-A070-CB7DBA342A95}"/>
              </a:ext>
            </a:extLst>
          </p:cNvPr>
          <p:cNvSpPr txBox="1"/>
          <p:nvPr/>
        </p:nvSpPr>
        <p:spPr>
          <a:xfrm>
            <a:off x="6202537" y="5409812"/>
            <a:ext cx="46133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MTMR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AD3B8D2-9CB6-1E4B-8583-4760DED75C79}"/>
              </a:ext>
            </a:extLst>
          </p:cNvPr>
          <p:cNvSpPr txBox="1"/>
          <p:nvPr/>
        </p:nvSpPr>
        <p:spPr>
          <a:xfrm>
            <a:off x="7538538" y="5409812"/>
            <a:ext cx="4349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PSM2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5220196D-39A1-D248-880B-4DD9ED2DC35C}"/>
              </a:ext>
            </a:extLst>
          </p:cNvPr>
          <p:cNvSpPr txBox="1"/>
          <p:nvPr/>
        </p:nvSpPr>
        <p:spPr>
          <a:xfrm>
            <a:off x="3554903" y="5409812"/>
            <a:ext cx="4239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MTML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94859C5-A0D2-8448-AEA0-8B12742A3F42}"/>
              </a:ext>
            </a:extLst>
          </p:cNvPr>
          <p:cNvSpPr txBox="1"/>
          <p:nvPr/>
        </p:nvSpPr>
        <p:spPr>
          <a:xfrm>
            <a:off x="6889560" y="6214730"/>
            <a:ext cx="868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/>
                <a:cs typeface="Calibri"/>
              </a:rPr>
              <a:t>provided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7C1719D-ADBD-E842-9C30-00915FD5741A}"/>
              </a:ext>
            </a:extLst>
          </p:cNvPr>
          <p:cNvSpPr txBox="1"/>
          <p:nvPr/>
        </p:nvSpPr>
        <p:spPr>
          <a:xfrm>
            <a:off x="7972732" y="6217660"/>
            <a:ext cx="868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/>
                <a:cs typeface="Calibri"/>
              </a:rPr>
              <a:t>required</a:t>
            </a:r>
          </a:p>
        </p:txBody>
      </p:sp>
      <p:sp>
        <p:nvSpPr>
          <p:cNvPr id="181" name="Frame 180">
            <a:extLst>
              <a:ext uri="{FF2B5EF4-FFF2-40B4-BE49-F238E27FC236}">
                <a16:creationId xmlns:a16="http://schemas.microsoft.com/office/drawing/2014/main" id="{923B1808-5F3B-6F4B-8980-401EEB8E8DC6}"/>
              </a:ext>
            </a:extLst>
          </p:cNvPr>
          <p:cNvSpPr/>
          <p:nvPr/>
        </p:nvSpPr>
        <p:spPr>
          <a:xfrm>
            <a:off x="8710859" y="2701159"/>
            <a:ext cx="2850787" cy="3972910"/>
          </a:xfrm>
          <a:prstGeom prst="frame">
            <a:avLst>
              <a:gd name="adj1" fmla="val 2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2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Component-based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928687"/>
          </a:xfrm>
        </p:spPr>
        <p:txBody>
          <a:bodyPr/>
          <a:lstStyle/>
          <a:p>
            <a:r>
              <a:rPr lang="en-US" altLang="en-US"/>
              <a:t>Software component:  “an independently deployable executable unit of composition” </a:t>
            </a:r>
            <a:r>
              <a:rPr lang="en-US" altLang="en-US" sz="2000" b="0" i="1"/>
              <a:t>(</a:t>
            </a:r>
            <a:r>
              <a:rPr lang="en-US" altLang="en-US" sz="2000" b="0" i="1" err="1"/>
              <a:t>Szyperski</a:t>
            </a:r>
            <a:r>
              <a:rPr lang="en-US" altLang="en-US" sz="2000" b="0" i="1"/>
              <a:t>, 1998)</a:t>
            </a:r>
            <a:r>
              <a:rPr lang="en-US" altLang="en-US" b="0"/>
              <a:t> </a:t>
            </a:r>
          </a:p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66925" y="2797176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/>
              <a:t>C1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09925" y="2797176"/>
            <a:ext cx="61912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0"/>
              <a:t>Required Interface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66925" y="3863976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/>
              <a:t>C2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09925" y="3863976"/>
            <a:ext cx="61912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0"/>
              <a:t>Required Interface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66925" y="4930776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/>
              <a:t>C3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09925" y="4930776"/>
            <a:ext cx="61912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0"/>
              <a:t>Required Interface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724525" y="3254376"/>
            <a:ext cx="22606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/>
              <a:t>C4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934325" y="3254376"/>
            <a:ext cx="619125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0"/>
              <a:t>Required Interface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934325" y="4244976"/>
            <a:ext cx="619125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0"/>
              <a:t>Required Interface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191125" y="3254376"/>
            <a:ext cx="619125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0"/>
              <a:t>Provided Interface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191125" y="4244976"/>
            <a:ext cx="619125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0"/>
              <a:t>Provided Interface</a:t>
            </a:r>
          </a:p>
        </p:txBody>
      </p:sp>
      <p:cxnSp>
        <p:nvCxnSpPr>
          <p:cNvPr id="15" name="AutoShape 15"/>
          <p:cNvCxnSpPr>
            <a:cxnSpLocks noChangeShapeType="1"/>
            <a:stCxn id="5" idx="3"/>
            <a:endCxn id="13" idx="1"/>
          </p:cNvCxnSpPr>
          <p:nvPr/>
        </p:nvCxnSpPr>
        <p:spPr bwMode="auto">
          <a:xfrm>
            <a:off x="3829050" y="3216276"/>
            <a:ext cx="13620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6"/>
          <p:cNvCxnSpPr>
            <a:cxnSpLocks noChangeShapeType="1"/>
            <a:stCxn id="7" idx="3"/>
            <a:endCxn id="13" idx="1"/>
          </p:cNvCxnSpPr>
          <p:nvPr/>
        </p:nvCxnSpPr>
        <p:spPr bwMode="auto">
          <a:xfrm flipV="1">
            <a:off x="3829050" y="3673476"/>
            <a:ext cx="136207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7"/>
          <p:cNvCxnSpPr>
            <a:cxnSpLocks noChangeShapeType="1"/>
            <a:stCxn id="9" idx="3"/>
            <a:endCxn id="14" idx="1"/>
          </p:cNvCxnSpPr>
          <p:nvPr/>
        </p:nvCxnSpPr>
        <p:spPr bwMode="auto">
          <a:xfrm flipV="1">
            <a:off x="3829050" y="4664076"/>
            <a:ext cx="1362075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8"/>
          <p:cNvCxnSpPr>
            <a:cxnSpLocks noChangeShapeType="1"/>
            <a:endCxn id="11" idx="3"/>
          </p:cNvCxnSpPr>
          <p:nvPr/>
        </p:nvCxnSpPr>
        <p:spPr bwMode="auto">
          <a:xfrm flipH="1">
            <a:off x="8553450" y="3711576"/>
            <a:ext cx="752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9"/>
          <p:cNvCxnSpPr>
            <a:cxnSpLocks noChangeShapeType="1"/>
          </p:cNvCxnSpPr>
          <p:nvPr/>
        </p:nvCxnSpPr>
        <p:spPr bwMode="auto">
          <a:xfrm flipH="1">
            <a:off x="8543925" y="4625976"/>
            <a:ext cx="752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038725" y="5547519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Analogous to electronic circuit design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638300" y="6134894"/>
            <a:ext cx="8782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Robot Operating System (ROS) also uses a component-based software architecture</a:t>
            </a:r>
          </a:p>
        </p:txBody>
      </p:sp>
    </p:spTree>
    <p:extLst>
      <p:ext uri="{BB962C8B-B14F-4D97-AF65-F5344CB8AC3E}">
        <p14:creationId xmlns:p14="http://schemas.microsoft.com/office/powerpoint/2010/main" val="35413639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8FB5C-FA9E-554B-B328-F4807C5E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cisst-ROS2-CRTK!</a:t>
            </a:r>
          </a:p>
        </p:txBody>
      </p:sp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7502828B-05FB-1E44-8C12-6DBDC30C9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441" y="1324841"/>
            <a:ext cx="9669518" cy="53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8C5547C0-92FF-D54A-87BA-41629BD03F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8960"/>
            <a:ext cx="304800" cy="3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639C976-79E5-C94B-845C-1DA6439B4945}"/>
              </a:ext>
            </a:extLst>
          </p:cNvPr>
          <p:cNvSpPr/>
          <p:nvPr/>
        </p:nvSpPr>
        <p:spPr>
          <a:xfrm>
            <a:off x="1986455" y="4260006"/>
            <a:ext cx="8639504" cy="1315293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CD5B2116-6214-E547-8B5B-E1241443D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36712" r="62011" b="57539"/>
          <a:stretch/>
        </p:blipFill>
        <p:spPr bwMode="auto">
          <a:xfrm>
            <a:off x="2127690" y="4388262"/>
            <a:ext cx="8357033" cy="10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A3EA8043-DBD7-AF4F-8CCF-74F8A6FF5AF3}"/>
              </a:ext>
            </a:extLst>
          </p:cNvPr>
          <p:cNvSpPr/>
          <p:nvPr/>
        </p:nvSpPr>
        <p:spPr>
          <a:xfrm>
            <a:off x="2735317" y="3271140"/>
            <a:ext cx="1920766" cy="310260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7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8FB5C-FA9E-554B-B328-F4807C5E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cisst-ROS2-CRTK to do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C5547C0-92FF-D54A-87BA-41629BD03F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49E4-1C7F-124E-8A38-7E56F5EA5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Port CRTK Python and </a:t>
            </a:r>
            <a:r>
              <a:rPr lang="en-US" err="1"/>
              <a:t>Matlab</a:t>
            </a:r>
            <a:r>
              <a:rPr lang="en-US"/>
              <a:t> clients</a:t>
            </a:r>
          </a:p>
          <a:p>
            <a:pPr lvl="1"/>
            <a:r>
              <a:rPr lang="en-US"/>
              <a:t>For users</a:t>
            </a:r>
          </a:p>
          <a:p>
            <a:pPr lvl="1"/>
            <a:r>
              <a:rPr lang="en-US"/>
              <a:t>For systematic testing using the </a:t>
            </a:r>
            <a:r>
              <a:rPr lang="en-US" err="1"/>
              <a:t>dVRK</a:t>
            </a:r>
            <a:r>
              <a:rPr lang="en-US"/>
              <a:t> code base (latched messages issues?)</a:t>
            </a:r>
          </a:p>
          <a:p>
            <a:r>
              <a:rPr lang="en-US"/>
              <a:t>Document build process</a:t>
            </a:r>
          </a:p>
          <a:p>
            <a:pPr lvl="1"/>
            <a:r>
              <a:rPr lang="en-US"/>
              <a:t>catkin is dead, long live </a:t>
            </a:r>
            <a:r>
              <a:rPr lang="en-US" strike="sngStrike"/>
              <a:t>ament</a:t>
            </a:r>
            <a:r>
              <a:rPr lang="en-US"/>
              <a:t> </a:t>
            </a:r>
            <a:r>
              <a:rPr lang="en-US" err="1"/>
              <a:t>colcon</a:t>
            </a:r>
            <a:r>
              <a:rPr lang="en-US"/>
              <a:t> or whatever OSRF will come up with next month</a:t>
            </a:r>
          </a:p>
          <a:p>
            <a:pPr lvl="1"/>
            <a:r>
              <a:rPr lang="en-US" err="1"/>
              <a:t>vcstool</a:t>
            </a:r>
            <a:r>
              <a:rPr lang="en-US"/>
              <a:t> configuration files</a:t>
            </a:r>
          </a:p>
          <a:p>
            <a:pPr lvl="1"/>
            <a:r>
              <a:rPr lang="en-US"/>
              <a:t>For non-ROS2 packages (</a:t>
            </a:r>
            <a:r>
              <a:rPr lang="en-US" err="1"/>
              <a:t>cisstNetlib</a:t>
            </a:r>
            <a:r>
              <a:rPr lang="en-US"/>
              <a:t>, </a:t>
            </a:r>
            <a:r>
              <a:rPr lang="en-US" err="1"/>
              <a:t>cisst</a:t>
            </a:r>
            <a:r>
              <a:rPr lang="en-US"/>
              <a:t>…), Debian packages or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make; make install</a:t>
            </a:r>
          </a:p>
          <a:p>
            <a:r>
              <a:rPr lang="en-US"/>
              <a:t>Other ROS files</a:t>
            </a:r>
          </a:p>
          <a:p>
            <a:pPr lvl="1"/>
            <a:r>
              <a:rPr lang="en-US" err="1"/>
              <a:t>dVRK</a:t>
            </a:r>
            <a:r>
              <a:rPr lang="en-US"/>
              <a:t> URDF</a:t>
            </a:r>
          </a:p>
          <a:p>
            <a:pPr lvl="1"/>
            <a:r>
              <a:rPr lang="en-US"/>
              <a:t>Launch files</a:t>
            </a:r>
          </a:p>
          <a:p>
            <a:r>
              <a:rPr lang="en-US"/>
              <a:t>Move repositories to GitHub organizations</a:t>
            </a:r>
          </a:p>
          <a:p>
            <a:pPr lvl="1"/>
            <a:r>
              <a:rPr lang="en-US">
                <a:hlinkClick r:id="rId2"/>
              </a:rPr>
              <a:t>https://github.com/adeguet1/ros2_cisst_msgs</a:t>
            </a:r>
            <a:r>
              <a:rPr lang="en-US"/>
              <a:t> to </a:t>
            </a:r>
            <a:r>
              <a:rPr lang="en-US" err="1"/>
              <a:t>jhu-cisst</a:t>
            </a:r>
            <a:endParaRPr lang="en-US"/>
          </a:p>
          <a:p>
            <a:pPr lvl="1"/>
            <a:r>
              <a:rPr lang="en-US">
                <a:hlinkClick r:id="rId3"/>
              </a:rPr>
              <a:t>https://github.com/adeguet1/ros2_crtk_msgs</a:t>
            </a:r>
            <a:r>
              <a:rPr lang="en-US"/>
              <a:t> to collaborative-robotics</a:t>
            </a:r>
          </a:p>
          <a:p>
            <a:pPr lvl="1"/>
            <a:r>
              <a:rPr lang="en-US">
                <a:hlinkClick r:id="rId4"/>
              </a:rPr>
              <a:t>https://github.com/adeguet1/cisst_ros2_bridge</a:t>
            </a:r>
            <a:r>
              <a:rPr lang="en-US"/>
              <a:t>  to </a:t>
            </a:r>
            <a:r>
              <a:rPr lang="en-US" err="1"/>
              <a:t>jhu-cisst</a:t>
            </a:r>
            <a:endParaRPr lang="en-US"/>
          </a:p>
          <a:p>
            <a:pPr lvl="1"/>
            <a:r>
              <a:rPr lang="en-US">
                <a:hlinkClick r:id="rId5"/>
              </a:rPr>
              <a:t>https://github.com/adeguet1/cisst_ros2_crtk</a:t>
            </a:r>
            <a:r>
              <a:rPr lang="en-US"/>
              <a:t>  to </a:t>
            </a:r>
            <a:r>
              <a:rPr lang="en-US" err="1"/>
              <a:t>jhu-cisst</a:t>
            </a:r>
            <a:endParaRPr lang="en-US"/>
          </a:p>
          <a:p>
            <a:pPr lvl="1"/>
            <a:r>
              <a:rPr lang="en-US">
                <a:hlinkClick r:id="rId6"/>
              </a:rPr>
              <a:t>https://github.com/adeguet1/dvrk_robot</a:t>
            </a:r>
            <a:r>
              <a:rPr lang="en-US"/>
              <a:t> to </a:t>
            </a:r>
            <a:r>
              <a:rPr lang="en-US" err="1"/>
              <a:t>jhu-dvrk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694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7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OpenIGTLink Middleware</a:t>
            </a:r>
          </a:p>
        </p:txBody>
      </p:sp>
      <p:sp>
        <p:nvSpPr>
          <p:cNvPr id="1114" name="Google Shape;1114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00201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>
                <a:sym typeface="Arial"/>
              </a:rPr>
              <a:t>Extensible, cross-platform, open-source research protocol for Image Guided Therapy </a:t>
            </a:r>
          </a:p>
          <a:p>
            <a:r>
              <a:rPr lang="en-US">
                <a:sym typeface="Arial"/>
              </a:rPr>
              <a:t>Often used to transfer medical images, endoscope video, and tool transforms</a:t>
            </a:r>
            <a:endParaRPr lang="en-US"/>
          </a:p>
          <a:p>
            <a:r>
              <a:rPr lang="en-US">
                <a:sym typeface="Arial"/>
              </a:rPr>
              <a:t>Supported by 3D Slicer</a:t>
            </a:r>
            <a:endParaRPr lang="en-US"/>
          </a:p>
          <a:p>
            <a:r>
              <a:rPr lang="en-US">
                <a:sym typeface="Arial"/>
              </a:rPr>
              <a:t>Bridge component in </a:t>
            </a:r>
            <a:r>
              <a:rPr lang="en-US" err="1">
                <a:sym typeface="Arial"/>
              </a:rPr>
              <a:t>cisst</a:t>
            </a:r>
            <a:r>
              <a:rPr lang="en-US">
                <a:sym typeface="Arial"/>
              </a:rPr>
              <a:t>/SAW for Windows, Linux and MacOS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Links (with </a:t>
            </a:r>
            <a:r>
              <a:rPr lang="en-US" err="1">
                <a:ea typeface="+mn-lt"/>
                <a:cs typeface="+mn-lt"/>
              </a:rPr>
              <a:t>README.md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 lvl="1"/>
            <a:r>
              <a:rPr lang="en-US">
                <a:ea typeface="+mn-lt"/>
                <a:cs typeface="+mn-lt"/>
              </a:rPr>
              <a:t>Component: </a:t>
            </a:r>
            <a:r>
              <a:rPr lang="en-US">
                <a:ea typeface="+mn-lt"/>
                <a:cs typeface="+mn-lt"/>
                <a:hlinkClick r:id="rId3"/>
              </a:rPr>
              <a:t>https://github.com/jhu-saw/sawOpenIGTLink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Example</a:t>
            </a:r>
            <a:r>
              <a:rPr lang="en-US">
                <a:cs typeface="Calibri"/>
              </a:rPr>
              <a:t>: </a:t>
            </a:r>
            <a:r>
              <a:rPr lang="en-US">
                <a:ea typeface="+mn-lt"/>
                <a:cs typeface="+mn-lt"/>
                <a:hlinkClick r:id="rId4"/>
              </a:rPr>
              <a:t>https://github.com/jhu-saw/sawSensablePhantom/tree/master/igtl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</p:txBody>
      </p:sp>
      <p:sp>
        <p:nvSpPr>
          <p:cNvPr id="1115" name="Google Shape;1115;p70"/>
          <p:cNvSpPr/>
          <p:nvPr/>
        </p:nvSpPr>
        <p:spPr>
          <a:xfrm>
            <a:off x="838200" y="5576671"/>
            <a:ext cx="1066554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</a:t>
            </a:r>
            <a:r>
              <a:rPr lang="en-US" sz="1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Tokuda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G. S. Fischer, X. </a:t>
            </a:r>
            <a:r>
              <a:rPr lang="en-US" sz="1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Papademetris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Z. </a:t>
            </a:r>
            <a:r>
              <a:rPr lang="en-US" sz="1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Yaniv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L. Ibanez, P. Cheng, H. Liu, J. Blevins, J. </a:t>
            </a:r>
            <a:r>
              <a:rPr lang="en-US" sz="1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Arata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A. J. </a:t>
            </a:r>
            <a:r>
              <a:rPr lang="en-US" sz="1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Golby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T. </a:t>
            </a:r>
            <a:r>
              <a:rPr lang="en-US" sz="1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Kapur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S. Pieper, E. C. Burdette, G. </a:t>
            </a:r>
            <a:r>
              <a:rPr lang="en-US" sz="1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Fichtinger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C. M. </a:t>
            </a:r>
            <a:r>
              <a:rPr lang="en-US" sz="1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Tempany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N. </a:t>
            </a:r>
            <a:r>
              <a:rPr lang="en-US" sz="1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Hata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“</a:t>
            </a:r>
            <a:r>
              <a:rPr lang="en-US" sz="140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OpenIGTLink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an open network protocol for image-guided therapy environment,” </a:t>
            </a: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Intl. J. of Medical Robotics and Computer Assisted Surgery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vol. 5, no. 4, pp. 423–434, 2009.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70"/>
          <p:cNvSpPr/>
          <p:nvPr/>
        </p:nvSpPr>
        <p:spPr>
          <a:xfrm>
            <a:off x="838200" y="5095435"/>
            <a:ext cx="22955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www.openigtlink.org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9473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7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Arial"/>
              </a:rPr>
              <a:t>OpenIGTLink Middleware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65151FC-E4EC-FC4D-9D45-9BB9A8E40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08" y="2538455"/>
            <a:ext cx="5387406" cy="4319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F6479-9EA6-9143-B97E-B14BDC0CB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08" y="1447153"/>
            <a:ext cx="8639090" cy="100051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F6C56E15-2C1A-BB40-A559-781F85C9812A}"/>
              </a:ext>
            </a:extLst>
          </p:cNvPr>
          <p:cNvSpPr/>
          <p:nvPr/>
        </p:nvSpPr>
        <p:spPr>
          <a:xfrm>
            <a:off x="1505808" y="1447153"/>
            <a:ext cx="8787370" cy="1000518"/>
          </a:xfrm>
          <a:prstGeom prst="frame">
            <a:avLst>
              <a:gd name="adj1" fmla="val 4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F4A1873E-C0B7-BF4C-B79C-B4A5107E2766}"/>
              </a:ext>
            </a:extLst>
          </p:cNvPr>
          <p:cNvSpPr/>
          <p:nvPr/>
        </p:nvSpPr>
        <p:spPr>
          <a:xfrm>
            <a:off x="1702315" y="5843750"/>
            <a:ext cx="5190899" cy="882869"/>
          </a:xfrm>
          <a:prstGeom prst="frame">
            <a:avLst>
              <a:gd name="adj1" fmla="val 7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21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9"/>
          <p:cNvSpPr txBox="1">
            <a:spLocks noGrp="1"/>
          </p:cNvSpPr>
          <p:nvPr>
            <p:ph type="title"/>
          </p:nvPr>
        </p:nvSpPr>
        <p:spPr>
          <a:xfrm>
            <a:off x="767255" y="365127"/>
            <a:ext cx="92720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CRTK: One Last Thing</a:t>
            </a:r>
            <a:endParaRPr/>
          </a:p>
        </p:txBody>
      </p:sp>
      <p:sp>
        <p:nvSpPr>
          <p:cNvPr id="611" name="Google Shape;611;p69"/>
          <p:cNvSpPr txBox="1">
            <a:spLocks noGrp="1"/>
          </p:cNvSpPr>
          <p:nvPr>
            <p:ph type="body" idx="1"/>
          </p:nvPr>
        </p:nvSpPr>
        <p:spPr>
          <a:xfrm>
            <a:off x="767255" y="1528261"/>
            <a:ext cx="9289841" cy="4749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171450" indent="-17145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/>
              <a:t>Using existing controllers from ROS-control, </a:t>
            </a:r>
            <a:r>
              <a:rPr lang="en-US" u="sng"/>
              <a:t>work in progress!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Why?   Any CRTK device could have a </a:t>
            </a:r>
            <a:r>
              <a:rPr lang="en-US" err="1"/>
              <a:t>MoveIt</a:t>
            </a:r>
            <a:r>
              <a:rPr lang="en-US"/>
              <a:t>! Interface for “free”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How?   Implement at ROS control </a:t>
            </a:r>
            <a:r>
              <a:rPr lang="en-US" err="1">
                <a:latin typeface="Courier New"/>
                <a:ea typeface="Courier New"/>
                <a:cs typeface="Courier New"/>
                <a:sym typeface="Courier New"/>
              </a:rPr>
              <a:t>hardware_interface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en-US" err="1">
                <a:latin typeface="Courier New"/>
                <a:ea typeface="Courier New"/>
                <a:cs typeface="Courier New"/>
                <a:sym typeface="Courier New"/>
              </a:rPr>
              <a:t>RobotHW</a:t>
            </a:r>
            <a:r>
              <a:rPr lang="en-US"/>
              <a:t> with:</a:t>
            </a:r>
            <a:endParaRPr/>
          </a:p>
          <a:p>
            <a:pPr marL="857250" lvl="2" indent="-171450">
              <a:spcBef>
                <a:spcPts val="375"/>
              </a:spcBef>
              <a:buClr>
                <a:schemeClr val="dk1"/>
              </a:buClr>
              <a:buSzPts val="1500"/>
            </a:pPr>
            <a:r>
              <a:rPr lang="en-US"/>
              <a:t>Read joint state: </a:t>
            </a:r>
            <a:r>
              <a:rPr lang="en-US" err="1">
                <a:latin typeface="Courier New"/>
                <a:ea typeface="Courier New"/>
                <a:cs typeface="Courier New"/>
                <a:sym typeface="Courier New"/>
              </a:rPr>
              <a:t>measured_js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857250" lvl="2" indent="-171450">
              <a:spcBef>
                <a:spcPts val="375"/>
              </a:spcBef>
              <a:buClr>
                <a:schemeClr val="dk1"/>
              </a:buClr>
              <a:buSzPts val="1500"/>
            </a:pPr>
            <a:r>
              <a:rPr lang="en-US"/>
              <a:t>Control joints in:</a:t>
            </a:r>
            <a:endParaRPr/>
          </a:p>
          <a:p>
            <a:pPr marL="1200150" lvl="3" indent="-171450">
              <a:spcBef>
                <a:spcPts val="375"/>
              </a:spcBef>
              <a:buClr>
                <a:schemeClr val="dk1"/>
              </a:buClr>
              <a:buSzPts val="1300"/>
            </a:pPr>
            <a:r>
              <a:rPr lang="en-US"/>
              <a:t>Position: </a:t>
            </a:r>
            <a:r>
              <a:rPr lang="en-US" err="1">
                <a:latin typeface="Courier New"/>
                <a:ea typeface="Courier New"/>
                <a:cs typeface="Courier New"/>
                <a:sym typeface="Courier New"/>
              </a:rPr>
              <a:t>servo_jp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1200150" lvl="3" indent="-171450">
              <a:spcBef>
                <a:spcPts val="375"/>
              </a:spcBef>
              <a:buClr>
                <a:schemeClr val="dk1"/>
              </a:buClr>
              <a:buSzPts val="1300"/>
            </a:pPr>
            <a:r>
              <a:rPr lang="en-US"/>
              <a:t>Velocity: </a:t>
            </a:r>
            <a:r>
              <a:rPr lang="en-US" err="1">
                <a:latin typeface="Courier New"/>
                <a:ea typeface="Courier New"/>
                <a:cs typeface="Courier New"/>
                <a:sym typeface="Courier New"/>
              </a:rPr>
              <a:t>servo_jv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API level?</a:t>
            </a:r>
            <a:endParaRPr/>
          </a:p>
          <a:p>
            <a:pPr marL="857250" lvl="2" indent="-171450">
              <a:spcBef>
                <a:spcPts val="375"/>
              </a:spcBef>
              <a:buClr>
                <a:schemeClr val="dk1"/>
              </a:buClr>
              <a:buSzPts val="1500"/>
            </a:pPr>
            <a:r>
              <a:rPr lang="en-US"/>
              <a:t>ROS middleware:</a:t>
            </a:r>
            <a:endParaRPr/>
          </a:p>
          <a:p>
            <a:pPr marL="857250" lvl="2" indent="-76200">
              <a:spcBef>
                <a:spcPts val="375"/>
              </a:spcBef>
              <a:buClr>
                <a:schemeClr val="dk1"/>
              </a:buClr>
              <a:buSzPts val="1500"/>
              <a:buNone/>
            </a:pPr>
            <a:endParaRPr/>
          </a:p>
          <a:p>
            <a:pPr marL="857250" lvl="2" indent="-76200">
              <a:spcBef>
                <a:spcPts val="375"/>
              </a:spcBef>
              <a:buClr>
                <a:schemeClr val="dk1"/>
              </a:buClr>
              <a:buSzPts val="1500"/>
              <a:buNone/>
            </a:pPr>
            <a:endParaRPr/>
          </a:p>
          <a:p>
            <a:pPr marL="857250" lvl="2" indent="-171450">
              <a:spcBef>
                <a:spcPts val="375"/>
              </a:spcBef>
              <a:buClr>
                <a:schemeClr val="dk1"/>
              </a:buClr>
              <a:buSzPts val="1500"/>
            </a:pPr>
            <a:r>
              <a:rPr lang="en-US" err="1"/>
              <a:t>cisst</a:t>
            </a:r>
            <a:r>
              <a:rPr lang="en-US"/>
              <a:t>/SAW:</a:t>
            </a:r>
            <a:endParaRPr/>
          </a:p>
        </p:txBody>
      </p:sp>
      <p:grpSp>
        <p:nvGrpSpPr>
          <p:cNvPr id="612" name="Google Shape;612;p69"/>
          <p:cNvGrpSpPr/>
          <p:nvPr/>
        </p:nvGrpSpPr>
        <p:grpSpPr>
          <a:xfrm>
            <a:off x="3262622" y="5415024"/>
            <a:ext cx="5990523" cy="898600"/>
            <a:chOff x="3863340" y="5408663"/>
            <a:chExt cx="7987364" cy="1198133"/>
          </a:xfrm>
        </p:grpSpPr>
        <p:sp>
          <p:nvSpPr>
            <p:cNvPr id="613" name="Google Shape;613;p69"/>
            <p:cNvSpPr/>
            <p:nvPr/>
          </p:nvSpPr>
          <p:spPr>
            <a:xfrm>
              <a:off x="3863340" y="5408663"/>
              <a:ext cx="6297930" cy="1198133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algn="ctr"/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r>
                <a:rPr lang="en-US" sz="135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cisst</a:t>
              </a: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/SAW process</a:t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9"/>
            <p:cNvSpPr/>
            <p:nvPr/>
          </p:nvSpPr>
          <p:spPr>
            <a:xfrm>
              <a:off x="4036116" y="5874544"/>
              <a:ext cx="1303962" cy="60735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algn="ctr"/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cisst/SAW</a:t>
              </a:r>
              <a:b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device</a:t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9"/>
            <p:cNvSpPr/>
            <p:nvPr/>
          </p:nvSpPr>
          <p:spPr>
            <a:xfrm>
              <a:off x="5262917" y="5550135"/>
              <a:ext cx="1070968" cy="52398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algn="ctr"/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Provided interface</a:t>
              </a:r>
              <a:endParaRPr/>
            </a:p>
          </p:txBody>
        </p:sp>
        <p:sp>
          <p:nvSpPr>
            <p:cNvPr id="616" name="Google Shape;616;p69"/>
            <p:cNvSpPr/>
            <p:nvPr/>
          </p:nvSpPr>
          <p:spPr>
            <a:xfrm>
              <a:off x="7962837" y="5903707"/>
              <a:ext cx="2087001" cy="60735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algn="ctr"/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ROS control</a:t>
              </a:r>
              <a:endParaRPr/>
            </a:p>
            <a:p>
              <a:pPr algn="ctr"/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cisstCRTK RobotHW</a:t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9"/>
            <p:cNvSpPr/>
            <p:nvPr/>
          </p:nvSpPr>
          <p:spPr>
            <a:xfrm>
              <a:off x="6875273" y="5569243"/>
              <a:ext cx="1152999" cy="52398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algn="ctr"/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Required interface</a:t>
              </a:r>
              <a:endParaRPr/>
            </a:p>
          </p:txBody>
        </p:sp>
        <p:sp>
          <p:nvSpPr>
            <p:cNvPr id="618" name="Google Shape;618;p69"/>
            <p:cNvSpPr/>
            <p:nvPr/>
          </p:nvSpPr>
          <p:spPr>
            <a:xfrm>
              <a:off x="10546742" y="5679919"/>
              <a:ext cx="1303962" cy="60735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algn="ctr"/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MoveIt!</a:t>
              </a:r>
              <a:endParaRPr/>
            </a:p>
          </p:txBody>
        </p:sp>
        <p:sp>
          <p:nvSpPr>
            <p:cNvPr id="619" name="Google Shape;619;p69"/>
            <p:cNvSpPr/>
            <p:nvPr/>
          </p:nvSpPr>
          <p:spPr>
            <a:xfrm>
              <a:off x="9929910" y="5874544"/>
              <a:ext cx="691689" cy="26441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9"/>
            <p:cNvSpPr/>
            <p:nvPr/>
          </p:nvSpPr>
          <p:spPr>
            <a:xfrm>
              <a:off x="6233064" y="5679919"/>
              <a:ext cx="691689" cy="26441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69"/>
          <p:cNvGrpSpPr/>
          <p:nvPr/>
        </p:nvGrpSpPr>
        <p:grpSpPr>
          <a:xfrm>
            <a:off x="4598283" y="4687518"/>
            <a:ext cx="4656071" cy="455516"/>
            <a:chOff x="4171950" y="4264693"/>
            <a:chExt cx="6208094" cy="607354"/>
          </a:xfrm>
        </p:grpSpPr>
        <p:sp>
          <p:nvSpPr>
            <p:cNvPr id="622" name="Google Shape;622;p69"/>
            <p:cNvSpPr/>
            <p:nvPr/>
          </p:nvSpPr>
          <p:spPr>
            <a:xfrm>
              <a:off x="6417466" y="4264693"/>
              <a:ext cx="2087001" cy="60735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algn="ctr"/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ROS control</a:t>
              </a:r>
              <a:endParaRPr/>
            </a:p>
            <a:p>
              <a:pPr algn="ctr"/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ROS-CRTK RobotHW</a:t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9"/>
            <p:cNvSpPr/>
            <p:nvPr/>
          </p:nvSpPr>
          <p:spPr>
            <a:xfrm>
              <a:off x="9076082" y="4264695"/>
              <a:ext cx="1303962" cy="60735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algn="ctr"/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MoveIt!</a:t>
              </a:r>
              <a:endParaRPr/>
            </a:p>
          </p:txBody>
        </p:sp>
        <p:sp>
          <p:nvSpPr>
            <p:cNvPr id="624" name="Google Shape;624;p69"/>
            <p:cNvSpPr/>
            <p:nvPr/>
          </p:nvSpPr>
          <p:spPr>
            <a:xfrm>
              <a:off x="8459250" y="4459320"/>
              <a:ext cx="691689" cy="26441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9"/>
            <p:cNvSpPr/>
            <p:nvPr/>
          </p:nvSpPr>
          <p:spPr>
            <a:xfrm>
              <a:off x="4171950" y="4264695"/>
              <a:ext cx="1670448" cy="60735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algn="ctr"/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ROS-CRTK</a:t>
              </a:r>
              <a:endParaRPr/>
            </a:p>
            <a:p>
              <a:pPr algn="ctr"/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device</a:t>
              </a: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9"/>
            <p:cNvSpPr/>
            <p:nvPr/>
          </p:nvSpPr>
          <p:spPr>
            <a:xfrm>
              <a:off x="5773818" y="4436164"/>
              <a:ext cx="691689" cy="26441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2767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0"/>
          <p:cNvSpPr txBox="1">
            <a:spLocks noGrp="1"/>
          </p:cNvSpPr>
          <p:nvPr>
            <p:ph type="title"/>
          </p:nvPr>
        </p:nvSpPr>
        <p:spPr>
          <a:xfrm>
            <a:off x="515007" y="365127"/>
            <a:ext cx="95243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4000"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CRTK: One Last Thing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70"/>
          <p:cNvSpPr txBox="1">
            <a:spLocks noGrp="1"/>
          </p:cNvSpPr>
          <p:nvPr>
            <p:ph type="body" idx="1"/>
          </p:nvPr>
        </p:nvSpPr>
        <p:spPr>
          <a:xfrm>
            <a:off x="515007" y="1690689"/>
            <a:ext cx="10510345" cy="42683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171450" indent="-17145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/>
              <a:t>Using ROS control future controllers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 i="1" err="1"/>
              <a:t>JointCartesianTrajectory</a:t>
            </a:r>
            <a:r>
              <a:rPr lang="en-US"/>
              <a:t> is clearly designed for </a:t>
            </a:r>
            <a:r>
              <a:rPr lang="en-US" err="1"/>
              <a:t>MoveIt</a:t>
            </a:r>
            <a:r>
              <a:rPr lang="en-US"/>
              <a:t>! joint trajectories, </a:t>
            </a:r>
            <a:r>
              <a:rPr lang="en-US" err="1"/>
              <a:t>MoveIt</a:t>
            </a:r>
            <a:r>
              <a:rPr lang="en-US"/>
              <a:t>! community might be interested in cartesian trajectories</a:t>
            </a:r>
            <a:endParaRPr/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2100"/>
            </a:pPr>
            <a:r>
              <a:rPr lang="en-US"/>
              <a:t>Using ROS control for new CRTK controllers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Take advantage of existing code base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Increase potential user base (anyone who has a </a:t>
            </a:r>
            <a:r>
              <a:rPr lang="en-US" i="1" err="1"/>
              <a:t>RobotHW</a:t>
            </a:r>
            <a:r>
              <a:rPr lang="en-US"/>
              <a:t> implemented)</a:t>
            </a:r>
            <a:endParaRPr/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/>
              <a:t>Prime candidate would be </a:t>
            </a:r>
            <a:r>
              <a:rPr lang="en-US" err="1">
                <a:latin typeface="Courier New"/>
                <a:ea typeface="Courier New"/>
                <a:cs typeface="Courier New"/>
                <a:sym typeface="Courier New"/>
              </a:rPr>
              <a:t>interpolate_jp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514350" lvl="1" indent="-171450"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 err="1">
                <a:latin typeface="Courier New"/>
                <a:ea typeface="Courier New"/>
                <a:cs typeface="Courier New"/>
                <a:sym typeface="Courier New"/>
              </a:rPr>
              <a:t>interpolate_cp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/>
              <a:t>might be harder to implement until ROS control supports cartesian space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412734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BA89-765E-43D5-A4FA-7807909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Infrastructure Value Today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77C7-4321-4A1D-BCFB-6480E2D65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Good package for portable, multi-threaded, real-time systems (as real-time as feasible with the OS)</a:t>
            </a:r>
          </a:p>
          <a:p>
            <a:r>
              <a:rPr lang="en-US">
                <a:cs typeface="Calibri"/>
              </a:rPr>
              <a:t>Middleware-agnostic component-based interfaces that are self-describing</a:t>
            </a:r>
          </a:p>
          <a:p>
            <a:r>
              <a:rPr lang="en-US">
                <a:cs typeface="Calibri"/>
              </a:rPr>
              <a:t>Standardized interface conventions (CRTK)</a:t>
            </a:r>
          </a:p>
          <a:p>
            <a:r>
              <a:rPr lang="en-US">
                <a:cs typeface="Calibri"/>
              </a:rPr>
              <a:t>The above two features enable (semi) automatic generation of middleware bridges (ROS 1, ROS 2, </a:t>
            </a:r>
            <a:r>
              <a:rPr lang="en-US" err="1">
                <a:cs typeface="Calibri"/>
              </a:rPr>
              <a:t>OpenIGTLink</a:t>
            </a:r>
            <a:r>
              <a:rPr lang="en-US">
                <a:cs typeface="Calibri"/>
              </a:rPr>
              <a:t>) and other interfaces (Python, Matlab)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58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3089-7D8B-492F-AA65-A6F21222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Surgical Assistant Workstation (SAW)</a:t>
            </a:r>
            <a:endParaRPr lang="en-US"/>
          </a:p>
        </p:txBody>
      </p:sp>
      <p:pic>
        <p:nvPicPr>
          <p:cNvPr id="4" name="Picture 4" descr="A picture containing text, different, screenshot&#10;&#10;Description automatically generated">
            <a:extLst>
              <a:ext uri="{FF2B5EF4-FFF2-40B4-BE49-F238E27FC236}">
                <a16:creationId xmlns:a16="http://schemas.microsoft.com/office/drawing/2014/main" id="{571B0E75-13BD-4BFF-99D7-C229D144F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715" y="1607391"/>
            <a:ext cx="6501006" cy="49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8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14F0-AE53-4278-B265-E1CF41B1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Components: </a:t>
            </a:r>
            <a:r>
              <a:rPr lang="en-US" err="1">
                <a:cs typeface="Calibri Light"/>
              </a:rPr>
              <a:t>dVRK</a:t>
            </a:r>
            <a:r>
              <a:rPr lang="en-US">
                <a:cs typeface="Calibri Light"/>
              </a:rPr>
              <a:t> on Linux with ROS</a:t>
            </a:r>
          </a:p>
        </p:txBody>
      </p:sp>
      <p:sp>
        <p:nvSpPr>
          <p:cNvPr id="6" name="Snip Diagonal Corner Rectangle 184">
            <a:extLst>
              <a:ext uri="{FF2B5EF4-FFF2-40B4-BE49-F238E27FC236}">
                <a16:creationId xmlns:a16="http://schemas.microsoft.com/office/drawing/2014/main" id="{CD276A91-4179-4ED9-9485-5A2E04251236}"/>
              </a:ext>
            </a:extLst>
          </p:cNvPr>
          <p:cNvSpPr/>
          <p:nvPr/>
        </p:nvSpPr>
        <p:spPr>
          <a:xfrm>
            <a:off x="9888804" y="2024486"/>
            <a:ext cx="1204602" cy="3322761"/>
          </a:xfrm>
          <a:prstGeom prst="snip2DiagRect">
            <a:avLst>
              <a:gd name="adj1" fmla="val 0"/>
              <a:gd name="adj2" fmla="val 2749"/>
            </a:avLst>
          </a:prstGeom>
          <a:ln w="6350" cmpd="sng">
            <a:prstDash val="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b" anchorCtr="0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Subscribers</a:t>
            </a:r>
            <a:endParaRPr lang="en-US" sz="1200">
              <a:latin typeface="Calibri"/>
              <a:cs typeface="Calibri"/>
            </a:endParaRPr>
          </a:p>
        </p:txBody>
      </p:sp>
      <p:sp>
        <p:nvSpPr>
          <p:cNvPr id="7" name="Snip Diagonal Corner Rectangle 135">
            <a:extLst>
              <a:ext uri="{FF2B5EF4-FFF2-40B4-BE49-F238E27FC236}">
                <a16:creationId xmlns:a16="http://schemas.microsoft.com/office/drawing/2014/main" id="{674FA1CD-428C-49D3-B8E7-8D68B3DE6B3B}"/>
              </a:ext>
            </a:extLst>
          </p:cNvPr>
          <p:cNvSpPr/>
          <p:nvPr/>
        </p:nvSpPr>
        <p:spPr>
          <a:xfrm>
            <a:off x="3351010" y="4001791"/>
            <a:ext cx="5118688" cy="1163914"/>
          </a:xfrm>
          <a:prstGeom prst="snip2DiagRect">
            <a:avLst>
              <a:gd name="adj1" fmla="val 0"/>
              <a:gd name="adj2" fmla="val 6175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B3A1DA-71DE-4078-9A22-A10CF35D99CF}"/>
              </a:ext>
            </a:extLst>
          </p:cNvPr>
          <p:cNvGrpSpPr/>
          <p:nvPr/>
        </p:nvGrpSpPr>
        <p:grpSpPr>
          <a:xfrm>
            <a:off x="7857785" y="4492041"/>
            <a:ext cx="88955" cy="294474"/>
            <a:chOff x="2745315" y="2258002"/>
            <a:chExt cx="73152" cy="222966"/>
          </a:xfrm>
        </p:grpSpPr>
        <p:sp>
          <p:nvSpPr>
            <p:cNvPr id="181" name="Flowchart: Connector 180">
              <a:extLst>
                <a:ext uri="{FF2B5EF4-FFF2-40B4-BE49-F238E27FC236}">
                  <a16:creationId xmlns:a16="http://schemas.microsoft.com/office/drawing/2014/main" id="{061AE856-78B7-4BA5-A6C7-2B3E716322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82" name="Curved Connector 45">
              <a:extLst>
                <a:ext uri="{FF2B5EF4-FFF2-40B4-BE49-F238E27FC236}">
                  <a16:creationId xmlns:a16="http://schemas.microsoft.com/office/drawing/2014/main" id="{09D13F93-15A0-4D1F-B3E7-7933DBECB9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5ABAC6-BFCB-4407-8719-AF56ABA02FA8}"/>
              </a:ext>
            </a:extLst>
          </p:cNvPr>
          <p:cNvGrpSpPr/>
          <p:nvPr/>
        </p:nvGrpSpPr>
        <p:grpSpPr>
          <a:xfrm>
            <a:off x="6556986" y="4490210"/>
            <a:ext cx="88955" cy="294474"/>
            <a:chOff x="2745315" y="2258002"/>
            <a:chExt cx="73152" cy="222966"/>
          </a:xfrm>
        </p:grpSpPr>
        <p:sp>
          <p:nvSpPr>
            <p:cNvPr id="179" name="Flowchart: Connector 178">
              <a:extLst>
                <a:ext uri="{FF2B5EF4-FFF2-40B4-BE49-F238E27FC236}">
                  <a16:creationId xmlns:a16="http://schemas.microsoft.com/office/drawing/2014/main" id="{AF60DF9A-B2F5-44FA-B048-DF2286B62F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80" name="Curved Connector 45">
              <a:extLst>
                <a:ext uri="{FF2B5EF4-FFF2-40B4-BE49-F238E27FC236}">
                  <a16:creationId xmlns:a16="http://schemas.microsoft.com/office/drawing/2014/main" id="{1BD165BA-2981-435F-9211-644EF57B7B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B9F827-4448-4CE3-8D90-5766BC80A7D5}"/>
              </a:ext>
            </a:extLst>
          </p:cNvPr>
          <p:cNvGrpSpPr/>
          <p:nvPr/>
        </p:nvGrpSpPr>
        <p:grpSpPr>
          <a:xfrm>
            <a:off x="5178296" y="4491301"/>
            <a:ext cx="88955" cy="294474"/>
            <a:chOff x="2745315" y="2258002"/>
            <a:chExt cx="73152" cy="222966"/>
          </a:xfrm>
        </p:grpSpPr>
        <p:sp>
          <p:nvSpPr>
            <p:cNvPr id="177" name="Flowchart: Connector 176">
              <a:extLst>
                <a:ext uri="{FF2B5EF4-FFF2-40B4-BE49-F238E27FC236}">
                  <a16:creationId xmlns:a16="http://schemas.microsoft.com/office/drawing/2014/main" id="{603D75E6-89F2-4788-BA9C-472D0649C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78" name="Curved Connector 45">
              <a:extLst>
                <a:ext uri="{FF2B5EF4-FFF2-40B4-BE49-F238E27FC236}">
                  <a16:creationId xmlns:a16="http://schemas.microsoft.com/office/drawing/2014/main" id="{BD3C86E1-3C68-4DCF-A0C8-1C47229C8D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34E774-A1E2-44EC-B22F-CCA70C3A769F}"/>
              </a:ext>
            </a:extLst>
          </p:cNvPr>
          <p:cNvGrpSpPr/>
          <p:nvPr/>
        </p:nvGrpSpPr>
        <p:grpSpPr>
          <a:xfrm>
            <a:off x="3866438" y="4487886"/>
            <a:ext cx="88955" cy="294474"/>
            <a:chOff x="2745315" y="2258002"/>
            <a:chExt cx="73152" cy="222966"/>
          </a:xfrm>
        </p:grpSpPr>
        <p:sp>
          <p:nvSpPr>
            <p:cNvPr id="175" name="Flowchart: Connector 174">
              <a:extLst>
                <a:ext uri="{FF2B5EF4-FFF2-40B4-BE49-F238E27FC236}">
                  <a16:creationId xmlns:a16="http://schemas.microsoft.com/office/drawing/2014/main" id="{AABD2414-C5E0-4ECF-9774-AC59B78D94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76" name="Curved Connector 45">
              <a:extLst>
                <a:ext uri="{FF2B5EF4-FFF2-40B4-BE49-F238E27FC236}">
                  <a16:creationId xmlns:a16="http://schemas.microsoft.com/office/drawing/2014/main" id="{6D9D66BC-C2CF-4CA4-A544-F8224BF682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2" name="Snip Diagonal Corner Rectangle 161">
            <a:extLst>
              <a:ext uri="{FF2B5EF4-FFF2-40B4-BE49-F238E27FC236}">
                <a16:creationId xmlns:a16="http://schemas.microsoft.com/office/drawing/2014/main" id="{11780BF3-28F1-43B5-ACDC-C499202C1AEC}"/>
              </a:ext>
            </a:extLst>
          </p:cNvPr>
          <p:cNvSpPr/>
          <p:nvPr/>
        </p:nvSpPr>
        <p:spPr bwMode="auto">
          <a:xfrm>
            <a:off x="6049954" y="2672773"/>
            <a:ext cx="2419745" cy="384157"/>
          </a:xfrm>
          <a:prstGeom prst="snip2DiagRect">
            <a:avLst>
              <a:gd name="adj1" fmla="val 0"/>
              <a:gd name="adj2" fmla="val 16066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A61909-3B4B-4BE7-826A-65D7EA6EFC9E}"/>
              </a:ext>
            </a:extLst>
          </p:cNvPr>
          <p:cNvGrpSpPr/>
          <p:nvPr/>
        </p:nvGrpSpPr>
        <p:grpSpPr>
          <a:xfrm>
            <a:off x="7186972" y="2565913"/>
            <a:ext cx="88955" cy="294474"/>
            <a:chOff x="2745315" y="2258002"/>
            <a:chExt cx="73152" cy="222966"/>
          </a:xfrm>
        </p:grpSpPr>
        <p:sp>
          <p:nvSpPr>
            <p:cNvPr id="173" name="Flowchart: Connector 172">
              <a:extLst>
                <a:ext uri="{FF2B5EF4-FFF2-40B4-BE49-F238E27FC236}">
                  <a16:creationId xmlns:a16="http://schemas.microsoft.com/office/drawing/2014/main" id="{A0CFBB33-7253-4224-B8F5-6AD8A57FA1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74" name="Curved Connector 45">
              <a:extLst>
                <a:ext uri="{FF2B5EF4-FFF2-40B4-BE49-F238E27FC236}">
                  <a16:creationId xmlns:a16="http://schemas.microsoft.com/office/drawing/2014/main" id="{9EFB7B2B-C6A4-4416-92FB-F5E74C6EAE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4" name="Snip Diagonal Corner Rectangle 162">
            <a:extLst>
              <a:ext uri="{FF2B5EF4-FFF2-40B4-BE49-F238E27FC236}">
                <a16:creationId xmlns:a16="http://schemas.microsoft.com/office/drawing/2014/main" id="{590750FA-6BFC-4749-8547-DA962C3F728A}"/>
              </a:ext>
            </a:extLst>
          </p:cNvPr>
          <p:cNvSpPr/>
          <p:nvPr/>
        </p:nvSpPr>
        <p:spPr>
          <a:xfrm>
            <a:off x="3351011" y="2113703"/>
            <a:ext cx="5118687" cy="384157"/>
          </a:xfrm>
          <a:prstGeom prst="snip2DiagRect">
            <a:avLst>
              <a:gd name="adj1" fmla="val 0"/>
              <a:gd name="adj2" fmla="val 16066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CE850E-FFD9-4573-A907-08E6FB5B787C}"/>
              </a:ext>
            </a:extLst>
          </p:cNvPr>
          <p:cNvGrpSpPr/>
          <p:nvPr/>
        </p:nvGrpSpPr>
        <p:grpSpPr>
          <a:xfrm>
            <a:off x="7138383" y="2392048"/>
            <a:ext cx="186133" cy="320975"/>
            <a:chOff x="3519869" y="2390336"/>
            <a:chExt cx="153066" cy="243032"/>
          </a:xfrm>
        </p:grpSpPr>
        <p:cxnSp>
          <p:nvCxnSpPr>
            <p:cNvPr id="171" name="Curved Connector 45">
              <a:extLst>
                <a:ext uri="{FF2B5EF4-FFF2-40B4-BE49-F238E27FC236}">
                  <a16:creationId xmlns:a16="http://schemas.microsoft.com/office/drawing/2014/main" id="{75EB5C65-A2CB-4633-9AAD-07F5711F61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2" name="Block Arc 171">
              <a:extLst>
                <a:ext uri="{FF2B5EF4-FFF2-40B4-BE49-F238E27FC236}">
                  <a16:creationId xmlns:a16="http://schemas.microsoft.com/office/drawing/2014/main" id="{DA4A33FD-B0C0-4FFA-B666-27C882CD108C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6" name="Snip Diagonal Corner Rectangle 108">
            <a:extLst>
              <a:ext uri="{FF2B5EF4-FFF2-40B4-BE49-F238E27FC236}">
                <a16:creationId xmlns:a16="http://schemas.microsoft.com/office/drawing/2014/main" id="{4B692A28-4317-4F68-A288-65594CFEB271}"/>
              </a:ext>
            </a:extLst>
          </p:cNvPr>
          <p:cNvSpPr/>
          <p:nvPr/>
        </p:nvSpPr>
        <p:spPr>
          <a:xfrm>
            <a:off x="8683242" y="2024486"/>
            <a:ext cx="1204602" cy="3322761"/>
          </a:xfrm>
          <a:prstGeom prst="snip2DiagRect">
            <a:avLst>
              <a:gd name="adj1" fmla="val 0"/>
              <a:gd name="adj2" fmla="val 2749"/>
            </a:avLst>
          </a:prstGeom>
          <a:ln w="6350" cmpd="sng">
            <a:prstDash val="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b" anchorCtr="0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Publishers</a:t>
            </a:r>
          </a:p>
        </p:txBody>
      </p:sp>
      <p:sp>
        <p:nvSpPr>
          <p:cNvPr id="17" name="Snip Diagonal Corner Rectangle 107">
            <a:extLst>
              <a:ext uri="{FF2B5EF4-FFF2-40B4-BE49-F238E27FC236}">
                <a16:creationId xmlns:a16="http://schemas.microsoft.com/office/drawing/2014/main" id="{0AA07FE6-0570-4833-A907-8E684DE1C974}"/>
              </a:ext>
            </a:extLst>
          </p:cNvPr>
          <p:cNvSpPr/>
          <p:nvPr/>
        </p:nvSpPr>
        <p:spPr bwMode="auto">
          <a:xfrm>
            <a:off x="8748898" y="4548650"/>
            <a:ext cx="1072211" cy="584198"/>
          </a:xfrm>
          <a:prstGeom prst="snip2DiagRect">
            <a:avLst>
              <a:gd name="adj1" fmla="val 0"/>
              <a:gd name="adj2" fmla="val 6877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18" name="Snip Diagonal Corner Rectangle 106">
            <a:extLst>
              <a:ext uri="{FF2B5EF4-FFF2-40B4-BE49-F238E27FC236}">
                <a16:creationId xmlns:a16="http://schemas.microsoft.com/office/drawing/2014/main" id="{AF83F4D0-56DE-45EA-B6C6-FF278574833C}"/>
              </a:ext>
            </a:extLst>
          </p:cNvPr>
          <p:cNvSpPr/>
          <p:nvPr/>
        </p:nvSpPr>
        <p:spPr bwMode="auto">
          <a:xfrm>
            <a:off x="8748898" y="3204053"/>
            <a:ext cx="1072211" cy="784661"/>
          </a:xfrm>
          <a:prstGeom prst="snip2DiagRect">
            <a:avLst>
              <a:gd name="adj1" fmla="val 0"/>
              <a:gd name="adj2" fmla="val 7959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19" name="Snip Diagonal Corner Rectangle 103">
            <a:extLst>
              <a:ext uri="{FF2B5EF4-FFF2-40B4-BE49-F238E27FC236}">
                <a16:creationId xmlns:a16="http://schemas.microsoft.com/office/drawing/2014/main" id="{980C392F-AECF-4C7C-A713-538C0E4DE6F3}"/>
              </a:ext>
            </a:extLst>
          </p:cNvPr>
          <p:cNvSpPr/>
          <p:nvPr/>
        </p:nvSpPr>
        <p:spPr bwMode="auto">
          <a:xfrm>
            <a:off x="8748898" y="2624188"/>
            <a:ext cx="1072211" cy="442549"/>
          </a:xfrm>
          <a:prstGeom prst="snip2DiagRect">
            <a:avLst>
              <a:gd name="adj1" fmla="val 0"/>
              <a:gd name="adj2" fmla="val 11935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0" name="Snip Diagonal Corner Rectangle 100">
            <a:extLst>
              <a:ext uri="{FF2B5EF4-FFF2-40B4-BE49-F238E27FC236}">
                <a16:creationId xmlns:a16="http://schemas.microsoft.com/office/drawing/2014/main" id="{D9D49303-3F64-4A07-A543-AC8E529E0D15}"/>
              </a:ext>
            </a:extLst>
          </p:cNvPr>
          <p:cNvSpPr/>
          <p:nvPr/>
        </p:nvSpPr>
        <p:spPr bwMode="auto">
          <a:xfrm>
            <a:off x="8748898" y="2113703"/>
            <a:ext cx="1072211" cy="384157"/>
          </a:xfrm>
          <a:prstGeom prst="snip2DiagRect">
            <a:avLst>
              <a:gd name="adj1" fmla="val 0"/>
              <a:gd name="adj2" fmla="val 18533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1" name="Snip Diagonal Corner Rectangle 150">
            <a:extLst>
              <a:ext uri="{FF2B5EF4-FFF2-40B4-BE49-F238E27FC236}">
                <a16:creationId xmlns:a16="http://schemas.microsoft.com/office/drawing/2014/main" id="{6F0E983C-C0C9-4B29-BC52-39C966E93A9B}"/>
              </a:ext>
            </a:extLst>
          </p:cNvPr>
          <p:cNvSpPr/>
          <p:nvPr/>
        </p:nvSpPr>
        <p:spPr bwMode="auto">
          <a:xfrm>
            <a:off x="3351010" y="3349544"/>
            <a:ext cx="1116804" cy="385792"/>
          </a:xfrm>
          <a:prstGeom prst="snip2DiagRect">
            <a:avLst>
              <a:gd name="adj1" fmla="val 0"/>
              <a:gd name="adj2" fmla="val 1724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E4A4CF72-29EC-4136-B3B9-C6C14555DA51}"/>
              </a:ext>
            </a:extLst>
          </p:cNvPr>
          <p:cNvSpPr/>
          <p:nvPr/>
        </p:nvSpPr>
        <p:spPr bwMode="auto">
          <a:xfrm>
            <a:off x="3537145" y="3447447"/>
            <a:ext cx="744536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3" name="Snip Diagonal Corner Rectangle 151">
            <a:extLst>
              <a:ext uri="{FF2B5EF4-FFF2-40B4-BE49-F238E27FC236}">
                <a16:creationId xmlns:a16="http://schemas.microsoft.com/office/drawing/2014/main" id="{024EA760-FAC1-469D-86B2-8B98F1E0D588}"/>
              </a:ext>
            </a:extLst>
          </p:cNvPr>
          <p:cNvSpPr/>
          <p:nvPr/>
        </p:nvSpPr>
        <p:spPr bwMode="auto">
          <a:xfrm>
            <a:off x="4653949" y="3349544"/>
            <a:ext cx="1116804" cy="385792"/>
          </a:xfrm>
          <a:prstGeom prst="snip2DiagRect">
            <a:avLst>
              <a:gd name="adj1" fmla="val 0"/>
              <a:gd name="adj2" fmla="val 1724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F8DB2EE5-E4CC-4CE1-860C-DD0E28DF8538}"/>
              </a:ext>
            </a:extLst>
          </p:cNvPr>
          <p:cNvSpPr/>
          <p:nvPr/>
        </p:nvSpPr>
        <p:spPr bwMode="auto">
          <a:xfrm>
            <a:off x="4840083" y="3447447"/>
            <a:ext cx="765380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PSM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" name="Snip Diagonal Corner Rectangle 152">
            <a:extLst>
              <a:ext uri="{FF2B5EF4-FFF2-40B4-BE49-F238E27FC236}">
                <a16:creationId xmlns:a16="http://schemas.microsoft.com/office/drawing/2014/main" id="{A7270820-A935-45FE-8074-18A99D895AC8}"/>
              </a:ext>
            </a:extLst>
          </p:cNvPr>
          <p:cNvSpPr/>
          <p:nvPr/>
        </p:nvSpPr>
        <p:spPr bwMode="auto">
          <a:xfrm>
            <a:off x="6049954" y="3349544"/>
            <a:ext cx="1116805" cy="385792"/>
          </a:xfrm>
          <a:prstGeom prst="snip2DiagRect">
            <a:avLst>
              <a:gd name="adj1" fmla="val 0"/>
              <a:gd name="adj2" fmla="val 18470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CA3BAB42-C8EC-4D7B-AB5B-C3FCC5EEE341}"/>
              </a:ext>
            </a:extLst>
          </p:cNvPr>
          <p:cNvSpPr/>
          <p:nvPr/>
        </p:nvSpPr>
        <p:spPr bwMode="auto">
          <a:xfrm>
            <a:off x="6236088" y="3441087"/>
            <a:ext cx="744536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7" name="Snip Diagonal Corner Rectangle 153">
            <a:extLst>
              <a:ext uri="{FF2B5EF4-FFF2-40B4-BE49-F238E27FC236}">
                <a16:creationId xmlns:a16="http://schemas.microsoft.com/office/drawing/2014/main" id="{7F507D32-659B-4EA1-B3E7-EA56190EAA83}"/>
              </a:ext>
            </a:extLst>
          </p:cNvPr>
          <p:cNvSpPr/>
          <p:nvPr/>
        </p:nvSpPr>
        <p:spPr bwMode="auto">
          <a:xfrm>
            <a:off x="7352893" y="3349544"/>
            <a:ext cx="1116804" cy="385792"/>
          </a:xfrm>
          <a:prstGeom prst="snip2DiagRect">
            <a:avLst>
              <a:gd name="adj1" fmla="val 0"/>
              <a:gd name="adj2" fmla="val 16014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C00FC1FD-4F7F-4615-8332-1C78648BCB6E}"/>
              </a:ext>
            </a:extLst>
          </p:cNvPr>
          <p:cNvSpPr/>
          <p:nvPr/>
        </p:nvSpPr>
        <p:spPr bwMode="auto">
          <a:xfrm>
            <a:off x="7539026" y="3441087"/>
            <a:ext cx="744538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PSM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9" name="Snip Diagonal Corner Rectangle 158">
            <a:extLst>
              <a:ext uri="{FF2B5EF4-FFF2-40B4-BE49-F238E27FC236}">
                <a16:creationId xmlns:a16="http://schemas.microsoft.com/office/drawing/2014/main" id="{AB2A5D90-5BCE-4D5A-96E7-200F0BDC5812}"/>
              </a:ext>
            </a:extLst>
          </p:cNvPr>
          <p:cNvSpPr/>
          <p:nvPr/>
        </p:nvSpPr>
        <p:spPr bwMode="auto">
          <a:xfrm>
            <a:off x="3351011" y="2672773"/>
            <a:ext cx="2419744" cy="384157"/>
          </a:xfrm>
          <a:prstGeom prst="snip2DiagRect">
            <a:avLst>
              <a:gd name="adj1" fmla="val 0"/>
              <a:gd name="adj2" fmla="val 17300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EE2DC4B9-FC88-4545-B461-60BE0C620D83}"/>
              </a:ext>
            </a:extLst>
          </p:cNvPr>
          <p:cNvSpPr/>
          <p:nvPr/>
        </p:nvSpPr>
        <p:spPr bwMode="auto">
          <a:xfrm>
            <a:off x="6236088" y="2764317"/>
            <a:ext cx="2047475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mtsTeleoperation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BD475AA3-8D49-43BB-8540-BE05F9E0CA72}"/>
              </a:ext>
            </a:extLst>
          </p:cNvPr>
          <p:cNvSpPr/>
          <p:nvPr/>
        </p:nvSpPr>
        <p:spPr>
          <a:xfrm>
            <a:off x="3537143" y="4747219"/>
            <a:ext cx="4746421" cy="204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mtsRobotIO1394</a:t>
            </a:r>
          </a:p>
        </p:txBody>
      </p:sp>
      <p:sp>
        <p:nvSpPr>
          <p:cNvPr id="32" name="Snip Diagonal Corner Rectangle 133">
            <a:extLst>
              <a:ext uri="{FF2B5EF4-FFF2-40B4-BE49-F238E27FC236}">
                <a16:creationId xmlns:a16="http://schemas.microsoft.com/office/drawing/2014/main" id="{5E8F0281-F70D-4937-9778-34820E2AAAB6}"/>
              </a:ext>
            </a:extLst>
          </p:cNvPr>
          <p:cNvSpPr/>
          <p:nvPr/>
        </p:nvSpPr>
        <p:spPr bwMode="auto">
          <a:xfrm>
            <a:off x="9958770" y="2113704"/>
            <a:ext cx="1072211" cy="1888089"/>
          </a:xfrm>
          <a:prstGeom prst="snip2DiagRect">
            <a:avLst>
              <a:gd name="adj1" fmla="val 0"/>
              <a:gd name="adj2" fmla="val 7401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3" name="Rounded Rectangle 78">
            <a:extLst>
              <a:ext uri="{FF2B5EF4-FFF2-40B4-BE49-F238E27FC236}">
                <a16:creationId xmlns:a16="http://schemas.microsoft.com/office/drawing/2014/main" id="{BCF3CC1F-740F-4EAF-BC6F-51D8D86AF2AE}"/>
              </a:ext>
            </a:extLst>
          </p:cNvPr>
          <p:cNvSpPr/>
          <p:nvPr/>
        </p:nvSpPr>
        <p:spPr bwMode="auto">
          <a:xfrm>
            <a:off x="8820638" y="2206064"/>
            <a:ext cx="1894301" cy="2010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ROS  </a:t>
            </a:r>
            <a:r>
              <a:rPr lang="en-US" sz="1200" i="1">
                <a:solidFill>
                  <a:srgbClr val="000000"/>
                </a:solidFill>
                <a:latin typeface="Calibri"/>
                <a:cs typeface="Calibri"/>
              </a:rPr>
              <a:t>console</a:t>
            </a:r>
          </a:p>
        </p:txBody>
      </p:sp>
      <p:grpSp>
        <p:nvGrpSpPr>
          <p:cNvPr id="34" name="Group 93">
            <a:extLst>
              <a:ext uri="{FF2B5EF4-FFF2-40B4-BE49-F238E27FC236}">
                <a16:creationId xmlns:a16="http://schemas.microsoft.com/office/drawing/2014/main" id="{68829493-93F3-4E05-BE6F-3E946C414737}"/>
              </a:ext>
            </a:extLst>
          </p:cNvPr>
          <p:cNvGrpSpPr>
            <a:grpSpLocks/>
          </p:cNvGrpSpPr>
          <p:nvPr/>
        </p:nvGrpSpPr>
        <p:grpSpPr bwMode="auto">
          <a:xfrm>
            <a:off x="8820641" y="2713642"/>
            <a:ext cx="1962163" cy="256650"/>
            <a:chOff x="6688694" y="2571571"/>
            <a:chExt cx="1605588" cy="249188"/>
          </a:xfrm>
        </p:grpSpPr>
        <p:sp>
          <p:nvSpPr>
            <p:cNvPr id="169" name="Rounded Rectangle 90">
              <a:extLst>
                <a:ext uri="{FF2B5EF4-FFF2-40B4-BE49-F238E27FC236}">
                  <a16:creationId xmlns:a16="http://schemas.microsoft.com/office/drawing/2014/main" id="{85410075-4BB5-413F-B1B6-ADBA110BD054}"/>
                </a:ext>
              </a:extLst>
            </p:cNvPr>
            <p:cNvSpPr/>
            <p:nvPr/>
          </p:nvSpPr>
          <p:spPr>
            <a:xfrm>
              <a:off x="6688694" y="2627123"/>
              <a:ext cx="1550059" cy="19363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70" name="Rounded Rectangle 91">
              <a:extLst>
                <a:ext uri="{FF2B5EF4-FFF2-40B4-BE49-F238E27FC236}">
                  <a16:creationId xmlns:a16="http://schemas.microsoft.com/office/drawing/2014/main" id="{6601A1C9-E2E3-4135-9726-53E45DC1E67C}"/>
                </a:ext>
              </a:extLst>
            </p:cNvPr>
            <p:cNvSpPr/>
            <p:nvPr/>
          </p:nvSpPr>
          <p:spPr>
            <a:xfrm>
              <a:off x="6744222" y="2571571"/>
              <a:ext cx="1550060" cy="19363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  </a:t>
              </a:r>
              <a:r>
                <a:rPr lang="en-US" sz="1200" i="1">
                  <a:solidFill>
                    <a:srgbClr val="000000"/>
                  </a:solidFill>
                  <a:latin typeface="Calibri"/>
                  <a:cs typeface="Calibri"/>
                </a:rPr>
                <a:t>teleoperation</a:t>
              </a:r>
            </a:p>
          </p:txBody>
        </p:sp>
      </p:grpSp>
      <p:grpSp>
        <p:nvGrpSpPr>
          <p:cNvPr id="35" name="Group 94">
            <a:extLst>
              <a:ext uri="{FF2B5EF4-FFF2-40B4-BE49-F238E27FC236}">
                <a16:creationId xmlns:a16="http://schemas.microsoft.com/office/drawing/2014/main" id="{18975DA1-9713-4798-86CE-8A10DC881B9D}"/>
              </a:ext>
            </a:extLst>
          </p:cNvPr>
          <p:cNvGrpSpPr>
            <a:grpSpLocks/>
          </p:cNvGrpSpPr>
          <p:nvPr/>
        </p:nvGrpSpPr>
        <p:grpSpPr bwMode="auto">
          <a:xfrm>
            <a:off x="8830332" y="3292337"/>
            <a:ext cx="1952471" cy="258285"/>
            <a:chOff x="6696625" y="2570867"/>
            <a:chExt cx="1597657" cy="250775"/>
          </a:xfrm>
        </p:grpSpPr>
        <p:sp>
          <p:nvSpPr>
            <p:cNvPr id="167" name="Rounded Rectangle 95">
              <a:extLst>
                <a:ext uri="{FF2B5EF4-FFF2-40B4-BE49-F238E27FC236}">
                  <a16:creationId xmlns:a16="http://schemas.microsoft.com/office/drawing/2014/main" id="{C534496E-8305-44C6-BFD5-B77514A893C1}"/>
                </a:ext>
              </a:extLst>
            </p:cNvPr>
            <p:cNvSpPr/>
            <p:nvPr/>
          </p:nvSpPr>
          <p:spPr>
            <a:xfrm>
              <a:off x="6696625" y="2626419"/>
              <a:ext cx="1551646" cy="19522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8" name="Rounded Rectangle 96">
              <a:extLst>
                <a:ext uri="{FF2B5EF4-FFF2-40B4-BE49-F238E27FC236}">
                  <a16:creationId xmlns:a16="http://schemas.microsoft.com/office/drawing/2014/main" id="{13D67204-93BA-4D21-9BD8-EBBD7DBB711E}"/>
                </a:ext>
              </a:extLst>
            </p:cNvPr>
            <p:cNvSpPr/>
            <p:nvPr/>
          </p:nvSpPr>
          <p:spPr>
            <a:xfrm>
              <a:off x="6742636" y="2570867"/>
              <a:ext cx="1551646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  </a:t>
              </a:r>
              <a:r>
                <a:rPr lang="en-US" sz="1200" i="1" err="1">
                  <a:solidFill>
                    <a:srgbClr val="000000"/>
                  </a:solidFill>
                  <a:latin typeface="Calibri"/>
                  <a:cs typeface="Calibri"/>
                </a:rPr>
                <a:t>psm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6" name="Group 97">
            <a:extLst>
              <a:ext uri="{FF2B5EF4-FFF2-40B4-BE49-F238E27FC236}">
                <a16:creationId xmlns:a16="http://schemas.microsoft.com/office/drawing/2014/main" id="{8CEB25CE-6CFE-4510-A385-7D28C60AF081}"/>
              </a:ext>
            </a:extLst>
          </p:cNvPr>
          <p:cNvGrpSpPr>
            <a:grpSpLocks/>
          </p:cNvGrpSpPr>
          <p:nvPr/>
        </p:nvGrpSpPr>
        <p:grpSpPr bwMode="auto">
          <a:xfrm>
            <a:off x="8820641" y="3625817"/>
            <a:ext cx="1962163" cy="258285"/>
            <a:chOff x="6688694" y="2570616"/>
            <a:chExt cx="1605588" cy="250775"/>
          </a:xfrm>
        </p:grpSpPr>
        <p:sp>
          <p:nvSpPr>
            <p:cNvPr id="165" name="Rounded Rectangle 98">
              <a:extLst>
                <a:ext uri="{FF2B5EF4-FFF2-40B4-BE49-F238E27FC236}">
                  <a16:creationId xmlns:a16="http://schemas.microsoft.com/office/drawing/2014/main" id="{5979F6EA-F23B-4AA0-AF5C-C3AE03082D91}"/>
                </a:ext>
              </a:extLst>
            </p:cNvPr>
            <p:cNvSpPr/>
            <p:nvPr/>
          </p:nvSpPr>
          <p:spPr>
            <a:xfrm>
              <a:off x="6688694" y="2626168"/>
              <a:ext cx="1550059" cy="19522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6" name="Rounded Rectangle 99">
              <a:extLst>
                <a:ext uri="{FF2B5EF4-FFF2-40B4-BE49-F238E27FC236}">
                  <a16:creationId xmlns:a16="http://schemas.microsoft.com/office/drawing/2014/main" id="{C6A7DBDF-EE72-4473-85FE-E8D59921BC29}"/>
                </a:ext>
              </a:extLst>
            </p:cNvPr>
            <p:cNvSpPr/>
            <p:nvPr/>
          </p:nvSpPr>
          <p:spPr>
            <a:xfrm>
              <a:off x="6744222" y="2570616"/>
              <a:ext cx="1550060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  </a:t>
              </a:r>
              <a:r>
                <a:rPr lang="en-US" sz="1200" i="1" err="1">
                  <a:solidFill>
                    <a:srgbClr val="000000"/>
                  </a:solidFill>
                  <a:latin typeface="Calibri"/>
                  <a:cs typeface="Calibri"/>
                </a:rPr>
                <a:t>mtm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7" name="Group 108">
            <a:extLst>
              <a:ext uri="{FF2B5EF4-FFF2-40B4-BE49-F238E27FC236}">
                <a16:creationId xmlns:a16="http://schemas.microsoft.com/office/drawing/2014/main" id="{1962DC44-E7B3-46E4-945E-1E50C25027D7}"/>
              </a:ext>
            </a:extLst>
          </p:cNvPr>
          <p:cNvGrpSpPr>
            <a:grpSpLocks/>
          </p:cNvGrpSpPr>
          <p:nvPr/>
        </p:nvGrpSpPr>
        <p:grpSpPr bwMode="auto">
          <a:xfrm>
            <a:off x="8825053" y="4629359"/>
            <a:ext cx="1165234" cy="387465"/>
            <a:chOff x="6688694" y="3892216"/>
            <a:chExt cx="1718233" cy="361879"/>
          </a:xfrm>
        </p:grpSpPr>
        <p:sp>
          <p:nvSpPr>
            <p:cNvPr id="161" name="Rounded Rectangle 109">
              <a:extLst>
                <a:ext uri="{FF2B5EF4-FFF2-40B4-BE49-F238E27FC236}">
                  <a16:creationId xmlns:a16="http://schemas.microsoft.com/office/drawing/2014/main" id="{F64AC5CE-6359-48B5-90AB-7D88FA1086B7}"/>
                </a:ext>
              </a:extLst>
            </p:cNvPr>
            <p:cNvSpPr/>
            <p:nvPr/>
          </p:nvSpPr>
          <p:spPr>
            <a:xfrm>
              <a:off x="6688694" y="4058871"/>
              <a:ext cx="1550059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2" name="Rounded Rectangle 110">
              <a:extLst>
                <a:ext uri="{FF2B5EF4-FFF2-40B4-BE49-F238E27FC236}">
                  <a16:creationId xmlns:a16="http://schemas.microsoft.com/office/drawing/2014/main" id="{A98EAE83-95A9-466F-96CE-5D94C030B390}"/>
                </a:ext>
              </a:extLst>
            </p:cNvPr>
            <p:cNvSpPr/>
            <p:nvPr/>
          </p:nvSpPr>
          <p:spPr>
            <a:xfrm>
              <a:off x="6744222" y="4003319"/>
              <a:ext cx="1550060" cy="19522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3" name="Rounded Rectangle 111">
              <a:extLst>
                <a:ext uri="{FF2B5EF4-FFF2-40B4-BE49-F238E27FC236}">
                  <a16:creationId xmlns:a16="http://schemas.microsoft.com/office/drawing/2014/main" id="{D6236F4B-25A3-4896-B93D-DCEC45795D05}"/>
                </a:ext>
              </a:extLst>
            </p:cNvPr>
            <p:cNvSpPr/>
            <p:nvPr/>
          </p:nvSpPr>
          <p:spPr>
            <a:xfrm>
              <a:off x="6801338" y="3947768"/>
              <a:ext cx="1550060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4" name="Rounded Rectangle 112">
              <a:extLst>
                <a:ext uri="{FF2B5EF4-FFF2-40B4-BE49-F238E27FC236}">
                  <a16:creationId xmlns:a16="http://schemas.microsoft.com/office/drawing/2014/main" id="{3E449E06-3408-455F-9662-D0B89345A577}"/>
                </a:ext>
              </a:extLst>
            </p:cNvPr>
            <p:cNvSpPr/>
            <p:nvPr/>
          </p:nvSpPr>
          <p:spPr>
            <a:xfrm>
              <a:off x="6856869" y="3892216"/>
              <a:ext cx="1550058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  </a:t>
              </a:r>
              <a:r>
                <a:rPr lang="en-US" sz="1200" i="1">
                  <a:solidFill>
                    <a:srgbClr val="000000"/>
                  </a:solidFill>
                  <a:latin typeface="Calibri"/>
                  <a:cs typeface="Calibri"/>
                </a:rPr>
                <a:t>io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8" name="Snip Diagonal Corner Rectangle 134">
            <a:extLst>
              <a:ext uri="{FF2B5EF4-FFF2-40B4-BE49-F238E27FC236}">
                <a16:creationId xmlns:a16="http://schemas.microsoft.com/office/drawing/2014/main" id="{D463187C-C84B-4C01-B480-D7867385E57B}"/>
              </a:ext>
            </a:extLst>
          </p:cNvPr>
          <p:cNvSpPr/>
          <p:nvPr/>
        </p:nvSpPr>
        <p:spPr bwMode="auto">
          <a:xfrm>
            <a:off x="838200" y="2113703"/>
            <a:ext cx="2280143" cy="3052002"/>
          </a:xfrm>
          <a:prstGeom prst="snip2DiagRect">
            <a:avLst>
              <a:gd name="adj1" fmla="val 0"/>
              <a:gd name="adj2" fmla="val 373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9" name="Rounded Rectangle 113">
            <a:extLst>
              <a:ext uri="{FF2B5EF4-FFF2-40B4-BE49-F238E27FC236}">
                <a16:creationId xmlns:a16="http://schemas.microsoft.com/office/drawing/2014/main" id="{263898DC-828B-4E11-AC77-2C5732B19AB3}"/>
              </a:ext>
            </a:extLst>
          </p:cNvPr>
          <p:cNvSpPr/>
          <p:nvPr/>
        </p:nvSpPr>
        <p:spPr bwMode="auto">
          <a:xfrm>
            <a:off x="919634" y="2206064"/>
            <a:ext cx="1894302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QtConsole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40" name="Group 114">
            <a:extLst>
              <a:ext uri="{FF2B5EF4-FFF2-40B4-BE49-F238E27FC236}">
                <a16:creationId xmlns:a16="http://schemas.microsoft.com/office/drawing/2014/main" id="{B7BDCFC2-4F7E-47C5-A0C4-79072295B19F}"/>
              </a:ext>
            </a:extLst>
          </p:cNvPr>
          <p:cNvGrpSpPr>
            <a:grpSpLocks/>
          </p:cNvGrpSpPr>
          <p:nvPr/>
        </p:nvGrpSpPr>
        <p:grpSpPr bwMode="auto">
          <a:xfrm>
            <a:off x="919630" y="2713644"/>
            <a:ext cx="1962163" cy="256650"/>
            <a:chOff x="6687352" y="2571569"/>
            <a:chExt cx="1606947" cy="249188"/>
          </a:xfrm>
        </p:grpSpPr>
        <p:sp>
          <p:nvSpPr>
            <p:cNvPr id="159" name="Rounded Rectangle 115">
              <a:extLst>
                <a:ext uri="{FF2B5EF4-FFF2-40B4-BE49-F238E27FC236}">
                  <a16:creationId xmlns:a16="http://schemas.microsoft.com/office/drawing/2014/main" id="{760F86BF-0537-4CAB-B553-51D389EA9D4C}"/>
                </a:ext>
              </a:extLst>
            </p:cNvPr>
            <p:cNvSpPr/>
            <p:nvPr/>
          </p:nvSpPr>
          <p:spPr>
            <a:xfrm>
              <a:off x="6687352" y="2627121"/>
              <a:ext cx="1551371" cy="1936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0" name="Rounded Rectangle 116">
              <a:extLst>
                <a:ext uri="{FF2B5EF4-FFF2-40B4-BE49-F238E27FC236}">
                  <a16:creationId xmlns:a16="http://schemas.microsoft.com/office/drawing/2014/main" id="{42BD4E0A-C675-4BD0-B7E8-54792BFCCBE1}"/>
                </a:ext>
              </a:extLst>
            </p:cNvPr>
            <p:cNvSpPr/>
            <p:nvPr/>
          </p:nvSpPr>
          <p:spPr>
            <a:xfrm>
              <a:off x="6742929" y="2571569"/>
              <a:ext cx="1551370" cy="1936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sawQtTeleop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1" name="Group 117">
            <a:extLst>
              <a:ext uri="{FF2B5EF4-FFF2-40B4-BE49-F238E27FC236}">
                <a16:creationId xmlns:a16="http://schemas.microsoft.com/office/drawing/2014/main" id="{7AD147FE-928D-471D-8B07-1600B3F229EE}"/>
              </a:ext>
            </a:extLst>
          </p:cNvPr>
          <p:cNvGrpSpPr>
            <a:grpSpLocks/>
          </p:cNvGrpSpPr>
          <p:nvPr/>
        </p:nvGrpSpPr>
        <p:grpSpPr bwMode="auto">
          <a:xfrm>
            <a:off x="931268" y="3292336"/>
            <a:ext cx="1950530" cy="258285"/>
            <a:chOff x="6696879" y="2570865"/>
            <a:chExt cx="1597420" cy="250775"/>
          </a:xfrm>
        </p:grpSpPr>
        <p:sp>
          <p:nvSpPr>
            <p:cNvPr id="157" name="Rounded Rectangle 118">
              <a:extLst>
                <a:ext uri="{FF2B5EF4-FFF2-40B4-BE49-F238E27FC236}">
                  <a16:creationId xmlns:a16="http://schemas.microsoft.com/office/drawing/2014/main" id="{CCDE605D-6E64-4827-A9B5-92ADA167536B}"/>
                </a:ext>
              </a:extLst>
            </p:cNvPr>
            <p:cNvSpPr/>
            <p:nvPr/>
          </p:nvSpPr>
          <p:spPr>
            <a:xfrm>
              <a:off x="6696879" y="2626417"/>
              <a:ext cx="1551372" cy="1952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8" name="Rounded Rectangle 119">
              <a:extLst>
                <a:ext uri="{FF2B5EF4-FFF2-40B4-BE49-F238E27FC236}">
                  <a16:creationId xmlns:a16="http://schemas.microsoft.com/office/drawing/2014/main" id="{4A5B7B2B-C0F8-4B76-B6B5-9E2343CE29F2}"/>
                </a:ext>
              </a:extLst>
            </p:cNvPr>
            <p:cNvSpPr/>
            <p:nvPr/>
          </p:nvSpPr>
          <p:spPr>
            <a:xfrm>
              <a:off x="6742928" y="2570865"/>
              <a:ext cx="1551371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QtPSM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2" name="Group 120">
            <a:extLst>
              <a:ext uri="{FF2B5EF4-FFF2-40B4-BE49-F238E27FC236}">
                <a16:creationId xmlns:a16="http://schemas.microsoft.com/office/drawing/2014/main" id="{029C957C-A0BA-4A39-AFE6-959B60D93948}"/>
              </a:ext>
            </a:extLst>
          </p:cNvPr>
          <p:cNvGrpSpPr>
            <a:grpSpLocks/>
          </p:cNvGrpSpPr>
          <p:nvPr/>
        </p:nvGrpSpPr>
        <p:grpSpPr bwMode="auto">
          <a:xfrm>
            <a:off x="919630" y="3625817"/>
            <a:ext cx="1962163" cy="258285"/>
            <a:chOff x="6687352" y="2570614"/>
            <a:chExt cx="1606947" cy="250775"/>
          </a:xfrm>
        </p:grpSpPr>
        <p:sp>
          <p:nvSpPr>
            <p:cNvPr id="155" name="Rounded Rectangle 121">
              <a:extLst>
                <a:ext uri="{FF2B5EF4-FFF2-40B4-BE49-F238E27FC236}">
                  <a16:creationId xmlns:a16="http://schemas.microsoft.com/office/drawing/2014/main" id="{F8867595-C59F-49FB-8EE6-760F011E8EE9}"/>
                </a:ext>
              </a:extLst>
            </p:cNvPr>
            <p:cNvSpPr/>
            <p:nvPr/>
          </p:nvSpPr>
          <p:spPr>
            <a:xfrm>
              <a:off x="6687352" y="2626166"/>
              <a:ext cx="1551371" cy="1952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6" name="Rounded Rectangle 122">
              <a:extLst>
                <a:ext uri="{FF2B5EF4-FFF2-40B4-BE49-F238E27FC236}">
                  <a16:creationId xmlns:a16="http://schemas.microsoft.com/office/drawing/2014/main" id="{FD76ACEB-E6D1-4F9E-8DD7-BAFB33112DDA}"/>
                </a:ext>
              </a:extLst>
            </p:cNvPr>
            <p:cNvSpPr/>
            <p:nvPr/>
          </p:nvSpPr>
          <p:spPr>
            <a:xfrm>
              <a:off x="6742929" y="2570614"/>
              <a:ext cx="1551370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QtMTM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3" name="Group 123">
            <a:extLst>
              <a:ext uri="{FF2B5EF4-FFF2-40B4-BE49-F238E27FC236}">
                <a16:creationId xmlns:a16="http://schemas.microsoft.com/office/drawing/2014/main" id="{63997BBE-42F1-457F-9704-F607965D4696}"/>
              </a:ext>
            </a:extLst>
          </p:cNvPr>
          <p:cNvGrpSpPr>
            <a:grpSpLocks/>
          </p:cNvGrpSpPr>
          <p:nvPr/>
        </p:nvGrpSpPr>
        <p:grpSpPr bwMode="auto">
          <a:xfrm>
            <a:off x="919632" y="4073728"/>
            <a:ext cx="2099825" cy="372715"/>
            <a:chOff x="6687352" y="3892108"/>
            <a:chExt cx="1719688" cy="361879"/>
          </a:xfrm>
        </p:grpSpPr>
        <p:sp>
          <p:nvSpPr>
            <p:cNvPr id="151" name="Rounded Rectangle 124">
              <a:extLst>
                <a:ext uri="{FF2B5EF4-FFF2-40B4-BE49-F238E27FC236}">
                  <a16:creationId xmlns:a16="http://schemas.microsoft.com/office/drawing/2014/main" id="{7205A1F2-F101-47AF-9FF5-434653C2ABCB}"/>
                </a:ext>
              </a:extLst>
            </p:cNvPr>
            <p:cNvSpPr/>
            <p:nvPr/>
          </p:nvSpPr>
          <p:spPr>
            <a:xfrm>
              <a:off x="6687352" y="4058763"/>
              <a:ext cx="1551372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2" name="Rounded Rectangle 125">
              <a:extLst>
                <a:ext uri="{FF2B5EF4-FFF2-40B4-BE49-F238E27FC236}">
                  <a16:creationId xmlns:a16="http://schemas.microsoft.com/office/drawing/2014/main" id="{DCDC6819-4002-4B6D-9EBF-208F3DDA9184}"/>
                </a:ext>
              </a:extLst>
            </p:cNvPr>
            <p:cNvSpPr/>
            <p:nvPr/>
          </p:nvSpPr>
          <p:spPr>
            <a:xfrm>
              <a:off x="6742929" y="4003211"/>
              <a:ext cx="1551371" cy="1952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3" name="Rounded Rectangle 126">
              <a:extLst>
                <a:ext uri="{FF2B5EF4-FFF2-40B4-BE49-F238E27FC236}">
                  <a16:creationId xmlns:a16="http://schemas.microsoft.com/office/drawing/2014/main" id="{8A7C098D-3E46-47BD-8B4D-8C2051554176}"/>
                </a:ext>
              </a:extLst>
            </p:cNvPr>
            <p:cNvSpPr/>
            <p:nvPr/>
          </p:nvSpPr>
          <p:spPr>
            <a:xfrm>
              <a:off x="6800093" y="3947660"/>
              <a:ext cx="1551371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4" name="Rounded Rectangle 127">
              <a:extLst>
                <a:ext uri="{FF2B5EF4-FFF2-40B4-BE49-F238E27FC236}">
                  <a16:creationId xmlns:a16="http://schemas.microsoft.com/office/drawing/2014/main" id="{E4F07AA9-E2F0-4FD6-AE10-FE27A6F73BE2}"/>
                </a:ext>
              </a:extLst>
            </p:cNvPr>
            <p:cNvSpPr/>
            <p:nvPr/>
          </p:nvSpPr>
          <p:spPr>
            <a:xfrm>
              <a:off x="6855668" y="3892108"/>
              <a:ext cx="1551372" cy="1952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sawQtPID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4" name="Rounded Rectangle 129">
            <a:extLst>
              <a:ext uri="{FF2B5EF4-FFF2-40B4-BE49-F238E27FC236}">
                <a16:creationId xmlns:a16="http://schemas.microsoft.com/office/drawing/2014/main" id="{A4A1BD29-23D9-4C0F-AFA4-3339D562453F}"/>
              </a:ext>
            </a:extLst>
          </p:cNvPr>
          <p:cNvSpPr/>
          <p:nvPr/>
        </p:nvSpPr>
        <p:spPr bwMode="auto">
          <a:xfrm>
            <a:off x="919634" y="4869823"/>
            <a:ext cx="1894302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45" name="Rounded Rectangle 130">
            <a:extLst>
              <a:ext uri="{FF2B5EF4-FFF2-40B4-BE49-F238E27FC236}">
                <a16:creationId xmlns:a16="http://schemas.microsoft.com/office/drawing/2014/main" id="{1E178990-2144-4DD4-B2D5-279D313986BD}"/>
              </a:ext>
            </a:extLst>
          </p:cNvPr>
          <p:cNvSpPr/>
          <p:nvPr/>
        </p:nvSpPr>
        <p:spPr bwMode="auto">
          <a:xfrm>
            <a:off x="987496" y="4812608"/>
            <a:ext cx="1894301" cy="201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46" name="Rounded Rectangle 131">
            <a:extLst>
              <a:ext uri="{FF2B5EF4-FFF2-40B4-BE49-F238E27FC236}">
                <a16:creationId xmlns:a16="http://schemas.microsoft.com/office/drawing/2014/main" id="{4F096EBE-B587-4DA1-9668-03AAFC050397}"/>
              </a:ext>
            </a:extLst>
          </p:cNvPr>
          <p:cNvSpPr/>
          <p:nvPr/>
        </p:nvSpPr>
        <p:spPr bwMode="auto">
          <a:xfrm>
            <a:off x="1057296" y="4755393"/>
            <a:ext cx="1894301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47" name="Rounded Rectangle 132">
            <a:extLst>
              <a:ext uri="{FF2B5EF4-FFF2-40B4-BE49-F238E27FC236}">
                <a16:creationId xmlns:a16="http://schemas.microsoft.com/office/drawing/2014/main" id="{3443FFE3-9344-49A0-A95C-322B61DB88A4}"/>
              </a:ext>
            </a:extLst>
          </p:cNvPr>
          <p:cNvSpPr/>
          <p:nvPr/>
        </p:nvSpPr>
        <p:spPr bwMode="auto">
          <a:xfrm>
            <a:off x="1125157" y="4698177"/>
            <a:ext cx="1894302" cy="201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sawQtIO</a:t>
            </a:r>
            <a:endParaRPr lang="en-US" sz="1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8" name="Snip Diagonal Corner Rectangle 166">
            <a:extLst>
              <a:ext uri="{FF2B5EF4-FFF2-40B4-BE49-F238E27FC236}">
                <a16:creationId xmlns:a16="http://schemas.microsoft.com/office/drawing/2014/main" id="{7F2839D2-F8A4-4958-8DEC-589CABDE4690}"/>
              </a:ext>
            </a:extLst>
          </p:cNvPr>
          <p:cNvSpPr/>
          <p:nvPr/>
        </p:nvSpPr>
        <p:spPr>
          <a:xfrm>
            <a:off x="3265475" y="5322637"/>
            <a:ext cx="1428179" cy="315498"/>
          </a:xfrm>
          <a:prstGeom prst="snip2DiagRect">
            <a:avLst>
              <a:gd name="adj1" fmla="val 0"/>
              <a:gd name="adj2" fmla="val 2025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atin typeface="Calibri"/>
                <a:cs typeface="Calibri"/>
              </a:rPr>
              <a:t>Single thread</a:t>
            </a:r>
          </a:p>
        </p:txBody>
      </p:sp>
      <p:sp>
        <p:nvSpPr>
          <p:cNvPr id="49" name="Rounded Rectangle 167">
            <a:extLst>
              <a:ext uri="{FF2B5EF4-FFF2-40B4-BE49-F238E27FC236}">
                <a16:creationId xmlns:a16="http://schemas.microsoft.com/office/drawing/2014/main" id="{EA0D5605-DEFB-44EB-83EB-9A28BD96396B}"/>
              </a:ext>
            </a:extLst>
          </p:cNvPr>
          <p:cNvSpPr/>
          <p:nvPr/>
        </p:nvSpPr>
        <p:spPr>
          <a:xfrm>
            <a:off x="4815827" y="5379852"/>
            <a:ext cx="1612804" cy="2141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SAW component</a:t>
            </a:r>
          </a:p>
        </p:txBody>
      </p:sp>
      <p:sp>
        <p:nvSpPr>
          <p:cNvPr id="50" name="Rounded Rectangle 168">
            <a:extLst>
              <a:ext uri="{FF2B5EF4-FFF2-40B4-BE49-F238E27FC236}">
                <a16:creationId xmlns:a16="http://schemas.microsoft.com/office/drawing/2014/main" id="{F63BB261-A6A0-4F4D-BCE1-BED79EAD49AF}"/>
              </a:ext>
            </a:extLst>
          </p:cNvPr>
          <p:cNvSpPr/>
          <p:nvPr/>
        </p:nvSpPr>
        <p:spPr>
          <a:xfrm>
            <a:off x="839675" y="5379852"/>
            <a:ext cx="2359970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err="1">
                <a:latin typeface="Calibri"/>
                <a:cs typeface="Calibri"/>
              </a:rPr>
              <a:t>QtWidget</a:t>
            </a:r>
            <a:r>
              <a:rPr lang="en-US" sz="1200">
                <a:latin typeface="Calibri"/>
                <a:cs typeface="Calibri"/>
              </a:rPr>
              <a:t> component (optional)</a:t>
            </a:r>
            <a:endParaRPr lang="en-US" sz="1200" i="1">
              <a:latin typeface="Calibri"/>
              <a:cs typeface="Calibri"/>
            </a:endParaRPr>
          </a:p>
        </p:txBody>
      </p:sp>
      <p:sp>
        <p:nvSpPr>
          <p:cNvPr id="51" name="Rounded Rectangle 169">
            <a:extLst>
              <a:ext uri="{FF2B5EF4-FFF2-40B4-BE49-F238E27FC236}">
                <a16:creationId xmlns:a16="http://schemas.microsoft.com/office/drawing/2014/main" id="{40FE1882-9109-444D-BD00-76A8C81DB27C}"/>
              </a:ext>
            </a:extLst>
          </p:cNvPr>
          <p:cNvSpPr/>
          <p:nvPr/>
        </p:nvSpPr>
        <p:spPr>
          <a:xfrm>
            <a:off x="8928759" y="5396762"/>
            <a:ext cx="1899643" cy="1972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atin typeface="Calibri"/>
                <a:cs typeface="Calibri"/>
              </a:rPr>
              <a:t>ROS component (optional)</a:t>
            </a:r>
            <a:endParaRPr lang="en-US" sz="1200" i="1">
              <a:latin typeface="Calibri"/>
              <a:cs typeface="Calibri"/>
            </a:endParaRPr>
          </a:p>
        </p:txBody>
      </p:sp>
      <p:grpSp>
        <p:nvGrpSpPr>
          <p:cNvPr id="52" name="Group 177">
            <a:extLst>
              <a:ext uri="{FF2B5EF4-FFF2-40B4-BE49-F238E27FC236}">
                <a16:creationId xmlns:a16="http://schemas.microsoft.com/office/drawing/2014/main" id="{F337F710-CDC1-4317-A59B-A09757F7CE5E}"/>
              </a:ext>
            </a:extLst>
          </p:cNvPr>
          <p:cNvGrpSpPr>
            <a:grpSpLocks/>
          </p:cNvGrpSpPr>
          <p:nvPr/>
        </p:nvGrpSpPr>
        <p:grpSpPr bwMode="auto">
          <a:xfrm>
            <a:off x="2951598" y="2204425"/>
            <a:ext cx="331552" cy="2742219"/>
            <a:chOff x="1882438" y="2077542"/>
            <a:chExt cx="271152" cy="2662315"/>
          </a:xfrm>
        </p:grpSpPr>
        <p:sp>
          <p:nvSpPr>
            <p:cNvPr id="146" name="Left-Right Arrow 170">
              <a:extLst>
                <a:ext uri="{FF2B5EF4-FFF2-40B4-BE49-F238E27FC236}">
                  <a16:creationId xmlns:a16="http://schemas.microsoft.com/office/drawing/2014/main" id="{21DD489C-E2DF-4012-8C78-3A468567648B}"/>
                </a:ext>
              </a:extLst>
            </p:cNvPr>
            <p:cNvSpPr/>
            <p:nvPr/>
          </p:nvSpPr>
          <p:spPr>
            <a:xfrm>
              <a:off x="1882438" y="2077542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7" name="Left-Right Arrow 173">
              <a:extLst>
                <a:ext uri="{FF2B5EF4-FFF2-40B4-BE49-F238E27FC236}">
                  <a16:creationId xmlns:a16="http://schemas.microsoft.com/office/drawing/2014/main" id="{3DF33BED-1232-47F7-8708-E6CC88534801}"/>
                </a:ext>
              </a:extLst>
            </p:cNvPr>
            <p:cNvSpPr/>
            <p:nvPr/>
          </p:nvSpPr>
          <p:spPr>
            <a:xfrm>
              <a:off x="1884024" y="2619527"/>
              <a:ext cx="269566" cy="195210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8" name="Left-Right Arrow 174">
              <a:extLst>
                <a:ext uri="{FF2B5EF4-FFF2-40B4-BE49-F238E27FC236}">
                  <a16:creationId xmlns:a16="http://schemas.microsoft.com/office/drawing/2014/main" id="{EF9A7F79-3DE7-4EC8-A2D1-A3E30D09B60A}"/>
                </a:ext>
              </a:extLst>
            </p:cNvPr>
            <p:cNvSpPr/>
            <p:nvPr/>
          </p:nvSpPr>
          <p:spPr>
            <a:xfrm>
              <a:off x="1884024" y="3281337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9" name="Left-Right Arrow 175">
              <a:extLst>
                <a:ext uri="{FF2B5EF4-FFF2-40B4-BE49-F238E27FC236}">
                  <a16:creationId xmlns:a16="http://schemas.microsoft.com/office/drawing/2014/main" id="{A7E0D1F2-9992-47CB-8526-B7CA7BA2E723}"/>
                </a:ext>
              </a:extLst>
            </p:cNvPr>
            <p:cNvSpPr/>
            <p:nvPr/>
          </p:nvSpPr>
          <p:spPr>
            <a:xfrm>
              <a:off x="1884024" y="3930450"/>
              <a:ext cx="269566" cy="195210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50" name="Left-Right Arrow 176">
              <a:extLst>
                <a:ext uri="{FF2B5EF4-FFF2-40B4-BE49-F238E27FC236}">
                  <a16:creationId xmlns:a16="http://schemas.microsoft.com/office/drawing/2014/main" id="{C63A8A27-0024-446D-B9D8-1374A3597F66}"/>
                </a:ext>
              </a:extLst>
            </p:cNvPr>
            <p:cNvSpPr/>
            <p:nvPr/>
          </p:nvSpPr>
          <p:spPr>
            <a:xfrm>
              <a:off x="1884024" y="4544648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F4CC8E5-2240-484E-946E-D22828A7D0E6}"/>
              </a:ext>
            </a:extLst>
          </p:cNvPr>
          <p:cNvGrpSpPr/>
          <p:nvPr/>
        </p:nvGrpSpPr>
        <p:grpSpPr>
          <a:xfrm>
            <a:off x="8556950" y="2204430"/>
            <a:ext cx="331551" cy="2742224"/>
            <a:chOff x="6499888" y="2811896"/>
            <a:chExt cx="272650" cy="2076324"/>
          </a:xfrm>
        </p:grpSpPr>
        <p:sp>
          <p:nvSpPr>
            <p:cNvPr id="142" name="Left-Right Arrow 179">
              <a:extLst>
                <a:ext uri="{FF2B5EF4-FFF2-40B4-BE49-F238E27FC236}">
                  <a16:creationId xmlns:a16="http://schemas.microsoft.com/office/drawing/2014/main" id="{93918C81-130B-4644-90C8-D836311FF45E}"/>
                </a:ext>
              </a:extLst>
            </p:cNvPr>
            <p:cNvSpPr/>
            <p:nvPr/>
          </p:nvSpPr>
          <p:spPr bwMode="auto">
            <a:xfrm>
              <a:off x="6499888" y="2811896"/>
              <a:ext cx="271056" cy="152242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3" name="Left-Right Arrow 180">
              <a:extLst>
                <a:ext uri="{FF2B5EF4-FFF2-40B4-BE49-F238E27FC236}">
                  <a16:creationId xmlns:a16="http://schemas.microsoft.com/office/drawing/2014/main" id="{3107D88E-FA9F-4776-B3DB-82FCE36A48A6}"/>
                </a:ext>
              </a:extLst>
            </p:cNvPr>
            <p:cNvSpPr/>
            <p:nvPr/>
          </p:nvSpPr>
          <p:spPr bwMode="auto">
            <a:xfrm>
              <a:off x="6501482" y="3234586"/>
              <a:ext cx="271056" cy="152243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4" name="Left-Right Arrow 181">
              <a:extLst>
                <a:ext uri="{FF2B5EF4-FFF2-40B4-BE49-F238E27FC236}">
                  <a16:creationId xmlns:a16="http://schemas.microsoft.com/office/drawing/2014/main" id="{FC100934-2D41-4AE0-A8BF-0B64275C4BF1}"/>
                </a:ext>
              </a:extLst>
            </p:cNvPr>
            <p:cNvSpPr/>
            <p:nvPr/>
          </p:nvSpPr>
          <p:spPr bwMode="auto">
            <a:xfrm>
              <a:off x="6501482" y="3750728"/>
              <a:ext cx="271056" cy="152242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5" name="Left-Right Arrow 183">
              <a:extLst>
                <a:ext uri="{FF2B5EF4-FFF2-40B4-BE49-F238E27FC236}">
                  <a16:creationId xmlns:a16="http://schemas.microsoft.com/office/drawing/2014/main" id="{C310AF08-FEA8-4F43-A950-81E776FBD742}"/>
                </a:ext>
              </a:extLst>
            </p:cNvPr>
            <p:cNvSpPr/>
            <p:nvPr/>
          </p:nvSpPr>
          <p:spPr bwMode="auto">
            <a:xfrm>
              <a:off x="6501482" y="4735978"/>
              <a:ext cx="271056" cy="152242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1F5B30-DF0A-4364-BF21-87B21094C695}"/>
              </a:ext>
            </a:extLst>
          </p:cNvPr>
          <p:cNvGrpSpPr/>
          <p:nvPr/>
        </p:nvGrpSpPr>
        <p:grpSpPr>
          <a:xfrm>
            <a:off x="7623063" y="5326437"/>
            <a:ext cx="186133" cy="320975"/>
            <a:chOff x="3519869" y="2390336"/>
            <a:chExt cx="153066" cy="243032"/>
          </a:xfrm>
        </p:grpSpPr>
        <p:cxnSp>
          <p:nvCxnSpPr>
            <p:cNvPr id="140" name="Curved Connector 45">
              <a:extLst>
                <a:ext uri="{FF2B5EF4-FFF2-40B4-BE49-F238E27FC236}">
                  <a16:creationId xmlns:a16="http://schemas.microsoft.com/office/drawing/2014/main" id="{052FE165-FF9B-46DE-9CAB-FB96539ADF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1" name="Block Arc 140">
              <a:extLst>
                <a:ext uri="{FF2B5EF4-FFF2-40B4-BE49-F238E27FC236}">
                  <a16:creationId xmlns:a16="http://schemas.microsoft.com/office/drawing/2014/main" id="{7683F1A5-39EE-49DB-8E11-A77D3DDEF6D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8B9BF43-56AD-4BA1-A53B-54D085E3F64F}"/>
              </a:ext>
            </a:extLst>
          </p:cNvPr>
          <p:cNvGrpSpPr/>
          <p:nvPr/>
        </p:nvGrpSpPr>
        <p:grpSpPr>
          <a:xfrm>
            <a:off x="6645941" y="5347247"/>
            <a:ext cx="88955" cy="197874"/>
            <a:chOff x="3008670" y="2337633"/>
            <a:chExt cx="73152" cy="149824"/>
          </a:xfrm>
        </p:grpSpPr>
        <p:sp>
          <p:nvSpPr>
            <p:cNvPr id="138" name="Flowchart: Connector 137">
              <a:extLst>
                <a:ext uri="{FF2B5EF4-FFF2-40B4-BE49-F238E27FC236}">
                  <a16:creationId xmlns:a16="http://schemas.microsoft.com/office/drawing/2014/main" id="{043E481D-0031-461E-B07C-5ADCBE33E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8670" y="2337633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39" name="Curved Connector 45">
              <a:extLst>
                <a:ext uri="{FF2B5EF4-FFF2-40B4-BE49-F238E27FC236}">
                  <a16:creationId xmlns:a16="http://schemas.microsoft.com/office/drawing/2014/main" id="{E72D090F-CEF1-40B0-A4A3-1C4B93DD1A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5246" y="2383642"/>
              <a:ext cx="0" cy="10381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54B2A7F-F559-484F-A812-1DA6F09F3F87}"/>
              </a:ext>
            </a:extLst>
          </p:cNvPr>
          <p:cNvGrpSpPr/>
          <p:nvPr/>
        </p:nvGrpSpPr>
        <p:grpSpPr>
          <a:xfrm>
            <a:off x="3816346" y="3653014"/>
            <a:ext cx="186133" cy="320975"/>
            <a:chOff x="3519869" y="2390336"/>
            <a:chExt cx="153066" cy="243032"/>
          </a:xfrm>
        </p:grpSpPr>
        <p:cxnSp>
          <p:nvCxnSpPr>
            <p:cNvPr id="136" name="Curved Connector 45">
              <a:extLst>
                <a:ext uri="{FF2B5EF4-FFF2-40B4-BE49-F238E27FC236}">
                  <a16:creationId xmlns:a16="http://schemas.microsoft.com/office/drawing/2014/main" id="{4306C36A-6678-4828-AB60-7A4159C45C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7" name="Block Arc 136">
              <a:extLst>
                <a:ext uri="{FF2B5EF4-FFF2-40B4-BE49-F238E27FC236}">
                  <a16:creationId xmlns:a16="http://schemas.microsoft.com/office/drawing/2014/main" id="{BC267C64-CBA3-4BFC-85D7-207F5DA232A8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C4A48C-D1D5-405F-B80A-373A3CE408E7}"/>
              </a:ext>
            </a:extLst>
          </p:cNvPr>
          <p:cNvGrpSpPr/>
          <p:nvPr/>
        </p:nvGrpSpPr>
        <p:grpSpPr>
          <a:xfrm>
            <a:off x="3864935" y="3826879"/>
            <a:ext cx="88955" cy="294474"/>
            <a:chOff x="2745315" y="2258002"/>
            <a:chExt cx="73152" cy="222966"/>
          </a:xfrm>
        </p:grpSpPr>
        <p:sp>
          <p:nvSpPr>
            <p:cNvPr id="134" name="Flowchart: Connector 133">
              <a:extLst>
                <a:ext uri="{FF2B5EF4-FFF2-40B4-BE49-F238E27FC236}">
                  <a16:creationId xmlns:a16="http://schemas.microsoft.com/office/drawing/2014/main" id="{FBBDE993-19E6-4E2F-A2A0-AA2250587D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35" name="Curved Connector 45">
              <a:extLst>
                <a:ext uri="{FF2B5EF4-FFF2-40B4-BE49-F238E27FC236}">
                  <a16:creationId xmlns:a16="http://schemas.microsoft.com/office/drawing/2014/main" id="{8C89885E-DD95-44C0-8B0C-93A413FB2B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B9FE8418-4D87-4146-A5F7-21E3AF77B209}"/>
              </a:ext>
            </a:extLst>
          </p:cNvPr>
          <p:cNvSpPr/>
          <p:nvPr/>
        </p:nvSpPr>
        <p:spPr>
          <a:xfrm>
            <a:off x="3537145" y="4112952"/>
            <a:ext cx="744536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703111-6175-4EED-8CBB-559E0E1EBF0C}"/>
              </a:ext>
            </a:extLst>
          </p:cNvPr>
          <p:cNvGrpSpPr/>
          <p:nvPr/>
        </p:nvGrpSpPr>
        <p:grpSpPr>
          <a:xfrm>
            <a:off x="5128318" y="3658688"/>
            <a:ext cx="186133" cy="320975"/>
            <a:chOff x="3519869" y="2390336"/>
            <a:chExt cx="153066" cy="243032"/>
          </a:xfrm>
        </p:grpSpPr>
        <p:cxnSp>
          <p:nvCxnSpPr>
            <p:cNvPr id="132" name="Curved Connector 45">
              <a:extLst>
                <a:ext uri="{FF2B5EF4-FFF2-40B4-BE49-F238E27FC236}">
                  <a16:creationId xmlns:a16="http://schemas.microsoft.com/office/drawing/2014/main" id="{E73A10A1-E3E2-4F7C-A7ED-75A2E5D418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3" name="Block Arc 132">
              <a:extLst>
                <a:ext uri="{FF2B5EF4-FFF2-40B4-BE49-F238E27FC236}">
                  <a16:creationId xmlns:a16="http://schemas.microsoft.com/office/drawing/2014/main" id="{90E5FCA4-3385-46C5-9B0A-45DD483343E8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684DC5F-469B-44EA-8F30-C2BBA90478E5}"/>
              </a:ext>
            </a:extLst>
          </p:cNvPr>
          <p:cNvGrpSpPr/>
          <p:nvPr/>
        </p:nvGrpSpPr>
        <p:grpSpPr>
          <a:xfrm>
            <a:off x="5176907" y="3832553"/>
            <a:ext cx="88955" cy="294474"/>
            <a:chOff x="2745315" y="2258002"/>
            <a:chExt cx="73152" cy="222966"/>
          </a:xfrm>
        </p:grpSpPr>
        <p:sp>
          <p:nvSpPr>
            <p:cNvPr id="130" name="Flowchart: Connector 129">
              <a:extLst>
                <a:ext uri="{FF2B5EF4-FFF2-40B4-BE49-F238E27FC236}">
                  <a16:creationId xmlns:a16="http://schemas.microsoft.com/office/drawing/2014/main" id="{0528BD0B-5FFA-4878-B0DB-935345B02B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31" name="Curved Connector 45">
              <a:extLst>
                <a:ext uri="{FF2B5EF4-FFF2-40B4-BE49-F238E27FC236}">
                  <a16:creationId xmlns:a16="http://schemas.microsoft.com/office/drawing/2014/main" id="{8A6FED9D-0F98-4BAA-B54E-A7DE58BF84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8E85514E-F37E-4390-8048-FEDDE8E87841}"/>
              </a:ext>
            </a:extLst>
          </p:cNvPr>
          <p:cNvSpPr/>
          <p:nvPr/>
        </p:nvSpPr>
        <p:spPr>
          <a:xfrm>
            <a:off x="4840083" y="4112952"/>
            <a:ext cx="765380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B7D7876-B9D6-4870-B78A-F989173E6854}"/>
              </a:ext>
            </a:extLst>
          </p:cNvPr>
          <p:cNvGrpSpPr/>
          <p:nvPr/>
        </p:nvGrpSpPr>
        <p:grpSpPr>
          <a:xfrm>
            <a:off x="6515289" y="3648156"/>
            <a:ext cx="186133" cy="320975"/>
            <a:chOff x="3519869" y="2390336"/>
            <a:chExt cx="153066" cy="243032"/>
          </a:xfrm>
        </p:grpSpPr>
        <p:cxnSp>
          <p:nvCxnSpPr>
            <p:cNvPr id="128" name="Curved Connector 45">
              <a:extLst>
                <a:ext uri="{FF2B5EF4-FFF2-40B4-BE49-F238E27FC236}">
                  <a16:creationId xmlns:a16="http://schemas.microsoft.com/office/drawing/2014/main" id="{CDBE9129-CA42-4B61-B366-4A8B1188AA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9" name="Block Arc 128">
              <a:extLst>
                <a:ext uri="{FF2B5EF4-FFF2-40B4-BE49-F238E27FC236}">
                  <a16:creationId xmlns:a16="http://schemas.microsoft.com/office/drawing/2014/main" id="{58D8D6F0-8D0D-4784-B25A-C699D086AB81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511074D-47AF-4723-9FB1-39D47B699A1F}"/>
              </a:ext>
            </a:extLst>
          </p:cNvPr>
          <p:cNvGrpSpPr/>
          <p:nvPr/>
        </p:nvGrpSpPr>
        <p:grpSpPr>
          <a:xfrm>
            <a:off x="6563878" y="3822021"/>
            <a:ext cx="88955" cy="294474"/>
            <a:chOff x="2745315" y="2258002"/>
            <a:chExt cx="73152" cy="222966"/>
          </a:xfrm>
        </p:grpSpPr>
        <p:sp>
          <p:nvSpPr>
            <p:cNvPr id="126" name="Flowchart: Connector 125">
              <a:extLst>
                <a:ext uri="{FF2B5EF4-FFF2-40B4-BE49-F238E27FC236}">
                  <a16:creationId xmlns:a16="http://schemas.microsoft.com/office/drawing/2014/main" id="{8A2D61EB-F228-4070-B75D-2FA2D60175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27" name="Curved Connector 45">
              <a:extLst>
                <a:ext uri="{FF2B5EF4-FFF2-40B4-BE49-F238E27FC236}">
                  <a16:creationId xmlns:a16="http://schemas.microsoft.com/office/drawing/2014/main" id="{FC7BA411-E3CE-4160-B5A6-B043801414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BB52FED-AFC5-4B64-99B4-C2BB27272217}"/>
              </a:ext>
            </a:extLst>
          </p:cNvPr>
          <p:cNvGrpSpPr/>
          <p:nvPr/>
        </p:nvGrpSpPr>
        <p:grpSpPr>
          <a:xfrm>
            <a:off x="7818230" y="3645424"/>
            <a:ext cx="186133" cy="320975"/>
            <a:chOff x="3519869" y="2390336"/>
            <a:chExt cx="153066" cy="243032"/>
          </a:xfrm>
        </p:grpSpPr>
        <p:cxnSp>
          <p:nvCxnSpPr>
            <p:cNvPr id="124" name="Curved Connector 45">
              <a:extLst>
                <a:ext uri="{FF2B5EF4-FFF2-40B4-BE49-F238E27FC236}">
                  <a16:creationId xmlns:a16="http://schemas.microsoft.com/office/drawing/2014/main" id="{CBD2F5E7-965E-4CBF-B2FD-B7FC940F28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5" name="Block Arc 124">
              <a:extLst>
                <a:ext uri="{FF2B5EF4-FFF2-40B4-BE49-F238E27FC236}">
                  <a16:creationId xmlns:a16="http://schemas.microsoft.com/office/drawing/2014/main" id="{DB16524D-6DC5-4269-BA1C-763C87F42B9F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FF56153-BAA7-4FE6-81C1-9FD4DF84284F}"/>
              </a:ext>
            </a:extLst>
          </p:cNvPr>
          <p:cNvGrpSpPr/>
          <p:nvPr/>
        </p:nvGrpSpPr>
        <p:grpSpPr>
          <a:xfrm>
            <a:off x="7866819" y="3819289"/>
            <a:ext cx="88955" cy="294474"/>
            <a:chOff x="2745315" y="2258002"/>
            <a:chExt cx="73152" cy="222966"/>
          </a:xfrm>
        </p:grpSpPr>
        <p:sp>
          <p:nvSpPr>
            <p:cNvPr id="122" name="Flowchart: Connector 121">
              <a:extLst>
                <a:ext uri="{FF2B5EF4-FFF2-40B4-BE49-F238E27FC236}">
                  <a16:creationId xmlns:a16="http://schemas.microsoft.com/office/drawing/2014/main" id="{9D0AE639-6754-4249-ABAC-C6BD4574AD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23" name="Curved Connector 45">
              <a:extLst>
                <a:ext uri="{FF2B5EF4-FFF2-40B4-BE49-F238E27FC236}">
                  <a16:creationId xmlns:a16="http://schemas.microsoft.com/office/drawing/2014/main" id="{4AB6CF00-1CAC-4CD6-A104-4EB80D2016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6" name="Rounded Rectangle 6">
            <a:extLst>
              <a:ext uri="{FF2B5EF4-FFF2-40B4-BE49-F238E27FC236}">
                <a16:creationId xmlns:a16="http://schemas.microsoft.com/office/drawing/2014/main" id="{02A40200-3B95-4C5C-A406-EA9041136945}"/>
              </a:ext>
            </a:extLst>
          </p:cNvPr>
          <p:cNvSpPr/>
          <p:nvPr/>
        </p:nvSpPr>
        <p:spPr>
          <a:xfrm>
            <a:off x="6236088" y="4112952"/>
            <a:ext cx="744536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0D0DEC71-6D83-4F36-AF7B-426685BAF369}"/>
              </a:ext>
            </a:extLst>
          </p:cNvPr>
          <p:cNvSpPr/>
          <p:nvPr/>
        </p:nvSpPr>
        <p:spPr>
          <a:xfrm>
            <a:off x="7539028" y="4112952"/>
            <a:ext cx="744536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8" name="Rounded Rectangle 220">
            <a:extLst>
              <a:ext uri="{FF2B5EF4-FFF2-40B4-BE49-F238E27FC236}">
                <a16:creationId xmlns:a16="http://schemas.microsoft.com/office/drawing/2014/main" id="{5E1F0851-ABDD-49B2-9622-4959674379CA}"/>
              </a:ext>
            </a:extLst>
          </p:cNvPr>
          <p:cNvSpPr/>
          <p:nvPr/>
        </p:nvSpPr>
        <p:spPr>
          <a:xfrm>
            <a:off x="7539028" y="2978462"/>
            <a:ext cx="744538" cy="1768757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sp>
        <p:nvSpPr>
          <p:cNvPr id="69" name="Rounded Rectangle 219">
            <a:extLst>
              <a:ext uri="{FF2B5EF4-FFF2-40B4-BE49-F238E27FC236}">
                <a16:creationId xmlns:a16="http://schemas.microsoft.com/office/drawing/2014/main" id="{45D3A7C6-BF2F-48C5-A677-BA4B923C6D1D}"/>
              </a:ext>
            </a:extLst>
          </p:cNvPr>
          <p:cNvSpPr/>
          <p:nvPr/>
        </p:nvSpPr>
        <p:spPr>
          <a:xfrm>
            <a:off x="6236088" y="2973558"/>
            <a:ext cx="744538" cy="1781671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B0358BE-5B2D-43DE-8ECF-32284C5CBDA4}"/>
              </a:ext>
            </a:extLst>
          </p:cNvPr>
          <p:cNvGrpSpPr/>
          <p:nvPr/>
        </p:nvGrpSpPr>
        <p:grpSpPr>
          <a:xfrm>
            <a:off x="5123800" y="2974989"/>
            <a:ext cx="186133" cy="320975"/>
            <a:chOff x="3519869" y="2390336"/>
            <a:chExt cx="153066" cy="243032"/>
          </a:xfrm>
        </p:grpSpPr>
        <p:cxnSp>
          <p:nvCxnSpPr>
            <p:cNvPr id="120" name="Curved Connector 45">
              <a:extLst>
                <a:ext uri="{FF2B5EF4-FFF2-40B4-BE49-F238E27FC236}">
                  <a16:creationId xmlns:a16="http://schemas.microsoft.com/office/drawing/2014/main" id="{912FB010-3A76-4492-98EE-51BCE28A3C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id="{86FFBC19-5865-40FF-A8DC-E6F0AECA2E94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D4980DB-A87E-4560-9671-8FC555B0DD0C}"/>
              </a:ext>
            </a:extLst>
          </p:cNvPr>
          <p:cNvGrpSpPr/>
          <p:nvPr/>
        </p:nvGrpSpPr>
        <p:grpSpPr>
          <a:xfrm>
            <a:off x="5172389" y="3148854"/>
            <a:ext cx="88955" cy="294474"/>
            <a:chOff x="2745315" y="2258002"/>
            <a:chExt cx="73152" cy="222966"/>
          </a:xfrm>
        </p:grpSpPr>
        <p:sp>
          <p:nvSpPr>
            <p:cNvPr id="118" name="Flowchart: Connector 117">
              <a:extLst>
                <a:ext uri="{FF2B5EF4-FFF2-40B4-BE49-F238E27FC236}">
                  <a16:creationId xmlns:a16="http://schemas.microsoft.com/office/drawing/2014/main" id="{142831B3-596C-4F52-B49B-5A6239904B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9" name="Curved Connector 45">
              <a:extLst>
                <a:ext uri="{FF2B5EF4-FFF2-40B4-BE49-F238E27FC236}">
                  <a16:creationId xmlns:a16="http://schemas.microsoft.com/office/drawing/2014/main" id="{F64591EB-3467-4DC1-9F7A-C7BA45418A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839CF1-CFC3-430E-A6FF-A191C9D2748C}"/>
              </a:ext>
            </a:extLst>
          </p:cNvPr>
          <p:cNvGrpSpPr/>
          <p:nvPr/>
        </p:nvGrpSpPr>
        <p:grpSpPr>
          <a:xfrm>
            <a:off x="3816346" y="2981739"/>
            <a:ext cx="186133" cy="320975"/>
            <a:chOff x="3519869" y="2390336"/>
            <a:chExt cx="153066" cy="243032"/>
          </a:xfrm>
        </p:grpSpPr>
        <p:cxnSp>
          <p:nvCxnSpPr>
            <p:cNvPr id="116" name="Curved Connector 45">
              <a:extLst>
                <a:ext uri="{FF2B5EF4-FFF2-40B4-BE49-F238E27FC236}">
                  <a16:creationId xmlns:a16="http://schemas.microsoft.com/office/drawing/2014/main" id="{1398A488-F2D7-4749-AD58-898AB24BC2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7" name="Block Arc 116">
              <a:extLst>
                <a:ext uri="{FF2B5EF4-FFF2-40B4-BE49-F238E27FC236}">
                  <a16:creationId xmlns:a16="http://schemas.microsoft.com/office/drawing/2014/main" id="{8FFCEFE0-4F43-46F7-9FAD-A97A14A14684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71DA9D-1353-4D4A-AFD1-0604FC33713A}"/>
              </a:ext>
            </a:extLst>
          </p:cNvPr>
          <p:cNvGrpSpPr/>
          <p:nvPr/>
        </p:nvGrpSpPr>
        <p:grpSpPr>
          <a:xfrm>
            <a:off x="3864935" y="3155604"/>
            <a:ext cx="88955" cy="294474"/>
            <a:chOff x="2745315" y="2258002"/>
            <a:chExt cx="73152" cy="222966"/>
          </a:xfrm>
        </p:grpSpPr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20FE7C41-1A12-482A-9251-FB2217B55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5" name="Curved Connector 45">
              <a:extLst>
                <a:ext uri="{FF2B5EF4-FFF2-40B4-BE49-F238E27FC236}">
                  <a16:creationId xmlns:a16="http://schemas.microsoft.com/office/drawing/2014/main" id="{BE1E2B58-95DD-43C6-9CC4-5510A70348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4656DF8-B84B-449E-8FB0-C5CFC4F96E32}"/>
              </a:ext>
            </a:extLst>
          </p:cNvPr>
          <p:cNvGrpSpPr/>
          <p:nvPr/>
        </p:nvGrpSpPr>
        <p:grpSpPr>
          <a:xfrm>
            <a:off x="6515290" y="2970290"/>
            <a:ext cx="186133" cy="320975"/>
            <a:chOff x="3519869" y="2390336"/>
            <a:chExt cx="153066" cy="243032"/>
          </a:xfrm>
        </p:grpSpPr>
        <p:cxnSp>
          <p:nvCxnSpPr>
            <p:cNvPr id="112" name="Curved Connector 45">
              <a:extLst>
                <a:ext uri="{FF2B5EF4-FFF2-40B4-BE49-F238E27FC236}">
                  <a16:creationId xmlns:a16="http://schemas.microsoft.com/office/drawing/2014/main" id="{B96EB8D2-D84C-496A-AF15-4623F25E54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3" name="Block Arc 112">
              <a:extLst>
                <a:ext uri="{FF2B5EF4-FFF2-40B4-BE49-F238E27FC236}">
                  <a16:creationId xmlns:a16="http://schemas.microsoft.com/office/drawing/2014/main" id="{B8940013-3D2F-4068-9C97-6C62F0F3495B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854A6DE-A5AE-42D2-BB35-64FDD3CAD3EF}"/>
              </a:ext>
            </a:extLst>
          </p:cNvPr>
          <p:cNvGrpSpPr/>
          <p:nvPr/>
        </p:nvGrpSpPr>
        <p:grpSpPr>
          <a:xfrm>
            <a:off x="6563879" y="3144155"/>
            <a:ext cx="88955" cy="294474"/>
            <a:chOff x="2745315" y="2258002"/>
            <a:chExt cx="73152" cy="222966"/>
          </a:xfrm>
        </p:grpSpPr>
        <p:sp>
          <p:nvSpPr>
            <p:cNvPr id="110" name="Flowchart: Connector 109">
              <a:extLst>
                <a:ext uri="{FF2B5EF4-FFF2-40B4-BE49-F238E27FC236}">
                  <a16:creationId xmlns:a16="http://schemas.microsoft.com/office/drawing/2014/main" id="{314BECB9-BDF6-4D30-94C8-7F85C4E56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1" name="Curved Connector 45">
              <a:extLst>
                <a:ext uri="{FF2B5EF4-FFF2-40B4-BE49-F238E27FC236}">
                  <a16:creationId xmlns:a16="http://schemas.microsoft.com/office/drawing/2014/main" id="{7AAC79E9-82BE-45CE-9A14-1D1757A1DB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DACCA20-CA20-41C5-93C3-E90673DF8831}"/>
              </a:ext>
            </a:extLst>
          </p:cNvPr>
          <p:cNvGrpSpPr/>
          <p:nvPr/>
        </p:nvGrpSpPr>
        <p:grpSpPr>
          <a:xfrm>
            <a:off x="7818229" y="2979718"/>
            <a:ext cx="186133" cy="320975"/>
            <a:chOff x="3519869" y="2390336"/>
            <a:chExt cx="153066" cy="243032"/>
          </a:xfrm>
        </p:grpSpPr>
        <p:cxnSp>
          <p:nvCxnSpPr>
            <p:cNvPr id="108" name="Curved Connector 45">
              <a:extLst>
                <a:ext uri="{FF2B5EF4-FFF2-40B4-BE49-F238E27FC236}">
                  <a16:creationId xmlns:a16="http://schemas.microsoft.com/office/drawing/2014/main" id="{ABC758F9-692E-433A-81E5-52457D946E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id="{AB20AC53-6774-49B4-90A5-B9178E2F7A8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F106968-744A-4152-BD40-632DE8ECA880}"/>
              </a:ext>
            </a:extLst>
          </p:cNvPr>
          <p:cNvGrpSpPr/>
          <p:nvPr/>
        </p:nvGrpSpPr>
        <p:grpSpPr>
          <a:xfrm>
            <a:off x="7866818" y="3153583"/>
            <a:ext cx="88955" cy="294474"/>
            <a:chOff x="2745315" y="2258002"/>
            <a:chExt cx="73152" cy="222966"/>
          </a:xfrm>
        </p:grpSpPr>
        <p:sp>
          <p:nvSpPr>
            <p:cNvPr id="106" name="Flowchart: Connector 105">
              <a:extLst>
                <a:ext uri="{FF2B5EF4-FFF2-40B4-BE49-F238E27FC236}">
                  <a16:creationId xmlns:a16="http://schemas.microsoft.com/office/drawing/2014/main" id="{FEB78098-9118-4B72-9CB5-32005085F4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07" name="Curved Connector 45">
              <a:extLst>
                <a:ext uri="{FF2B5EF4-FFF2-40B4-BE49-F238E27FC236}">
                  <a16:creationId xmlns:a16="http://schemas.microsoft.com/office/drawing/2014/main" id="{6666EE55-8C89-4D62-9A1F-054CC023BB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40373B-FE40-4BDF-A9DC-BFE286325582}"/>
              </a:ext>
            </a:extLst>
          </p:cNvPr>
          <p:cNvGrpSpPr/>
          <p:nvPr/>
        </p:nvGrpSpPr>
        <p:grpSpPr>
          <a:xfrm>
            <a:off x="4459137" y="2392048"/>
            <a:ext cx="186133" cy="320975"/>
            <a:chOff x="3519869" y="2390336"/>
            <a:chExt cx="153066" cy="243032"/>
          </a:xfrm>
        </p:grpSpPr>
        <p:cxnSp>
          <p:nvCxnSpPr>
            <p:cNvPr id="104" name="Curved Connector 45">
              <a:extLst>
                <a:ext uri="{FF2B5EF4-FFF2-40B4-BE49-F238E27FC236}">
                  <a16:creationId xmlns:a16="http://schemas.microsoft.com/office/drawing/2014/main" id="{E8862418-CB4C-4497-AA28-4CB257E499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5" name="Block Arc 104">
              <a:extLst>
                <a:ext uri="{FF2B5EF4-FFF2-40B4-BE49-F238E27FC236}">
                  <a16:creationId xmlns:a16="http://schemas.microsoft.com/office/drawing/2014/main" id="{B0AE48D6-D9A0-40EB-8649-D711B5A9ADF3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34771EC-C1CE-42ED-B27D-8CA8F17E0803}"/>
              </a:ext>
            </a:extLst>
          </p:cNvPr>
          <p:cNvGrpSpPr/>
          <p:nvPr/>
        </p:nvGrpSpPr>
        <p:grpSpPr>
          <a:xfrm>
            <a:off x="4507726" y="2565913"/>
            <a:ext cx="88955" cy="294474"/>
            <a:chOff x="2745315" y="2258002"/>
            <a:chExt cx="73152" cy="222966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93158C04-735C-4A0F-A27C-3AC615CA42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03" name="Curved Connector 45">
              <a:extLst>
                <a:ext uri="{FF2B5EF4-FFF2-40B4-BE49-F238E27FC236}">
                  <a16:creationId xmlns:a16="http://schemas.microsoft.com/office/drawing/2014/main" id="{28017D77-6DCD-4171-A416-DF9C309DD2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80" name="Rounded Rectangle 18">
            <a:extLst>
              <a:ext uri="{FF2B5EF4-FFF2-40B4-BE49-F238E27FC236}">
                <a16:creationId xmlns:a16="http://schemas.microsoft.com/office/drawing/2014/main" id="{7CFCFB4E-7D13-4E78-A414-99A3549B306B}"/>
              </a:ext>
            </a:extLst>
          </p:cNvPr>
          <p:cNvSpPr/>
          <p:nvPr/>
        </p:nvSpPr>
        <p:spPr>
          <a:xfrm>
            <a:off x="3537145" y="2206064"/>
            <a:ext cx="4746419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Console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1" name="Rounded Rectangle 16">
            <a:extLst>
              <a:ext uri="{FF2B5EF4-FFF2-40B4-BE49-F238E27FC236}">
                <a16:creationId xmlns:a16="http://schemas.microsoft.com/office/drawing/2014/main" id="{40E86C5B-ABFB-40AD-9721-70CBE15F45E5}"/>
              </a:ext>
            </a:extLst>
          </p:cNvPr>
          <p:cNvSpPr/>
          <p:nvPr/>
        </p:nvSpPr>
        <p:spPr bwMode="auto">
          <a:xfrm>
            <a:off x="3537145" y="2764317"/>
            <a:ext cx="2068319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mtsTeleoperation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2" name="Rounded Rectangle 191">
            <a:extLst>
              <a:ext uri="{FF2B5EF4-FFF2-40B4-BE49-F238E27FC236}">
                <a16:creationId xmlns:a16="http://schemas.microsoft.com/office/drawing/2014/main" id="{3B81100B-2AED-4838-9166-FD5F0F452526}"/>
              </a:ext>
            </a:extLst>
          </p:cNvPr>
          <p:cNvSpPr/>
          <p:nvPr/>
        </p:nvSpPr>
        <p:spPr>
          <a:xfrm>
            <a:off x="3537143" y="2963751"/>
            <a:ext cx="744538" cy="1780198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sp>
        <p:nvSpPr>
          <p:cNvPr id="83" name="Rounded Rectangle 218">
            <a:extLst>
              <a:ext uri="{FF2B5EF4-FFF2-40B4-BE49-F238E27FC236}">
                <a16:creationId xmlns:a16="http://schemas.microsoft.com/office/drawing/2014/main" id="{86FBED3D-4DC8-4EC8-BDA6-03C8C7A829AB}"/>
              </a:ext>
            </a:extLst>
          </p:cNvPr>
          <p:cNvSpPr/>
          <p:nvPr/>
        </p:nvSpPr>
        <p:spPr>
          <a:xfrm>
            <a:off x="4840082" y="2968656"/>
            <a:ext cx="765382" cy="1775295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1C51D8A-C81C-4B24-A81B-24DAD668702B}"/>
              </a:ext>
            </a:extLst>
          </p:cNvPr>
          <p:cNvGrpSpPr/>
          <p:nvPr/>
        </p:nvGrpSpPr>
        <p:grpSpPr>
          <a:xfrm>
            <a:off x="3817849" y="4314021"/>
            <a:ext cx="186133" cy="320975"/>
            <a:chOff x="3519869" y="2390336"/>
            <a:chExt cx="153066" cy="243032"/>
          </a:xfrm>
        </p:grpSpPr>
        <p:cxnSp>
          <p:nvCxnSpPr>
            <p:cNvPr id="100" name="Curved Connector 45">
              <a:extLst>
                <a:ext uri="{FF2B5EF4-FFF2-40B4-BE49-F238E27FC236}">
                  <a16:creationId xmlns:a16="http://schemas.microsoft.com/office/drawing/2014/main" id="{FFD24B4E-FB28-433C-8EC6-AC3F49B0F7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615997F9-3FDA-497F-9FF7-60CE98F5BC01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9C584B-EE4C-46B4-989D-4F2B039487FE}"/>
              </a:ext>
            </a:extLst>
          </p:cNvPr>
          <p:cNvGrpSpPr/>
          <p:nvPr/>
        </p:nvGrpSpPr>
        <p:grpSpPr>
          <a:xfrm>
            <a:off x="5129707" y="4317436"/>
            <a:ext cx="186133" cy="320975"/>
            <a:chOff x="3519869" y="2390336"/>
            <a:chExt cx="153066" cy="243032"/>
          </a:xfrm>
        </p:grpSpPr>
        <p:cxnSp>
          <p:nvCxnSpPr>
            <p:cNvPr id="98" name="Curved Connector 45">
              <a:extLst>
                <a:ext uri="{FF2B5EF4-FFF2-40B4-BE49-F238E27FC236}">
                  <a16:creationId xmlns:a16="http://schemas.microsoft.com/office/drawing/2014/main" id="{E70CC340-37E2-4C9D-9D31-894C706810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9" name="Block Arc 98">
              <a:extLst>
                <a:ext uri="{FF2B5EF4-FFF2-40B4-BE49-F238E27FC236}">
                  <a16:creationId xmlns:a16="http://schemas.microsoft.com/office/drawing/2014/main" id="{BAD1C44E-FAE4-4A4D-ABB1-03F1DBEAD535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9F4C555-9F1B-4E1E-A959-9605F0E644AD}"/>
              </a:ext>
            </a:extLst>
          </p:cNvPr>
          <p:cNvGrpSpPr/>
          <p:nvPr/>
        </p:nvGrpSpPr>
        <p:grpSpPr>
          <a:xfrm>
            <a:off x="6508397" y="4316345"/>
            <a:ext cx="186133" cy="320975"/>
            <a:chOff x="3519869" y="2390336"/>
            <a:chExt cx="153066" cy="243032"/>
          </a:xfrm>
        </p:grpSpPr>
        <p:cxnSp>
          <p:nvCxnSpPr>
            <p:cNvPr id="96" name="Curved Connector 45">
              <a:extLst>
                <a:ext uri="{FF2B5EF4-FFF2-40B4-BE49-F238E27FC236}">
                  <a16:creationId xmlns:a16="http://schemas.microsoft.com/office/drawing/2014/main" id="{44705DFF-CB70-4E10-88EC-57F846AE0C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7" name="Block Arc 96">
              <a:extLst>
                <a:ext uri="{FF2B5EF4-FFF2-40B4-BE49-F238E27FC236}">
                  <a16:creationId xmlns:a16="http://schemas.microsoft.com/office/drawing/2014/main" id="{B0917559-FD4D-40C4-8B65-0A6595681B1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3C80CA6-1EA8-490A-B944-5903D80F8AF1}"/>
              </a:ext>
            </a:extLst>
          </p:cNvPr>
          <p:cNvGrpSpPr/>
          <p:nvPr/>
        </p:nvGrpSpPr>
        <p:grpSpPr>
          <a:xfrm>
            <a:off x="7809196" y="4318176"/>
            <a:ext cx="186133" cy="320975"/>
            <a:chOff x="3519869" y="2390336"/>
            <a:chExt cx="153066" cy="243032"/>
          </a:xfrm>
        </p:grpSpPr>
        <p:cxnSp>
          <p:nvCxnSpPr>
            <p:cNvPr id="94" name="Curved Connector 45">
              <a:extLst>
                <a:ext uri="{FF2B5EF4-FFF2-40B4-BE49-F238E27FC236}">
                  <a16:creationId xmlns:a16="http://schemas.microsoft.com/office/drawing/2014/main" id="{D4A969D8-912C-4B36-813D-527DD745F3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5" name="Block Arc 94">
              <a:extLst>
                <a:ext uri="{FF2B5EF4-FFF2-40B4-BE49-F238E27FC236}">
                  <a16:creationId xmlns:a16="http://schemas.microsoft.com/office/drawing/2014/main" id="{76116947-86C9-491D-ADEE-FB2E73B5785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120385C9-BFA3-491B-8D81-CA518C836071}"/>
              </a:ext>
            </a:extLst>
          </p:cNvPr>
          <p:cNvSpPr txBox="1"/>
          <p:nvPr/>
        </p:nvSpPr>
        <p:spPr>
          <a:xfrm>
            <a:off x="4633745" y="4478672"/>
            <a:ext cx="39247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PSM1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823B515-FFF0-4CEF-A083-99D046F6631A}"/>
              </a:ext>
            </a:extLst>
          </p:cNvPr>
          <p:cNvSpPr txBox="1"/>
          <p:nvPr/>
        </p:nvSpPr>
        <p:spPr>
          <a:xfrm>
            <a:off x="6016892" y="4478672"/>
            <a:ext cx="46133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MTMR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14BC8D6-6173-4A3F-A1ED-1C546C5EFDBF}"/>
              </a:ext>
            </a:extLst>
          </p:cNvPr>
          <p:cNvSpPr txBox="1"/>
          <p:nvPr/>
        </p:nvSpPr>
        <p:spPr>
          <a:xfrm>
            <a:off x="7352893" y="4478672"/>
            <a:ext cx="4349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PSM2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8055DE7-8B7C-4BE7-A542-FF375EEF1A74}"/>
              </a:ext>
            </a:extLst>
          </p:cNvPr>
          <p:cNvSpPr txBox="1"/>
          <p:nvPr/>
        </p:nvSpPr>
        <p:spPr>
          <a:xfrm>
            <a:off x="3369258" y="4478672"/>
            <a:ext cx="4239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MTML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99989A4-8760-4B2D-A205-19B3011ADCD5}"/>
              </a:ext>
            </a:extLst>
          </p:cNvPr>
          <p:cNvSpPr txBox="1"/>
          <p:nvPr/>
        </p:nvSpPr>
        <p:spPr>
          <a:xfrm>
            <a:off x="6703915" y="5283590"/>
            <a:ext cx="868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/>
                <a:cs typeface="Calibri"/>
              </a:rPr>
              <a:t>provided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97F4004-04F4-44C9-8637-684D2C288A3F}"/>
              </a:ext>
            </a:extLst>
          </p:cNvPr>
          <p:cNvSpPr txBox="1"/>
          <p:nvPr/>
        </p:nvSpPr>
        <p:spPr>
          <a:xfrm>
            <a:off x="7787087" y="5286520"/>
            <a:ext cx="868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/>
                <a:cs typeface="Calibri"/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268913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14F0-AE53-4278-B265-E1CF41B1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Components: </a:t>
            </a:r>
            <a:r>
              <a:rPr lang="en-US" err="1">
                <a:cs typeface="Calibri Light"/>
              </a:rPr>
              <a:t>dVRK</a:t>
            </a:r>
            <a:r>
              <a:rPr lang="en-US">
                <a:cs typeface="Calibri Light"/>
              </a:rPr>
              <a:t> on Linux with </a:t>
            </a:r>
            <a:r>
              <a:rPr lang="en-US" err="1">
                <a:cs typeface="Calibri Light"/>
              </a:rPr>
              <a:t>ForceDimension</a:t>
            </a:r>
            <a:r>
              <a:rPr lang="en-US">
                <a:cs typeface="Calibri Light"/>
              </a:rPr>
              <a:t> haptic devices (VU)</a:t>
            </a:r>
            <a:endParaRPr lang="en-US"/>
          </a:p>
        </p:txBody>
      </p:sp>
      <p:sp>
        <p:nvSpPr>
          <p:cNvPr id="6" name="Snip Diagonal Corner Rectangle 184">
            <a:extLst>
              <a:ext uri="{FF2B5EF4-FFF2-40B4-BE49-F238E27FC236}">
                <a16:creationId xmlns:a16="http://schemas.microsoft.com/office/drawing/2014/main" id="{CD276A91-4179-4ED9-9485-5A2E04251236}"/>
              </a:ext>
            </a:extLst>
          </p:cNvPr>
          <p:cNvSpPr/>
          <p:nvPr/>
        </p:nvSpPr>
        <p:spPr>
          <a:xfrm>
            <a:off x="9888804" y="2024486"/>
            <a:ext cx="1204602" cy="3322761"/>
          </a:xfrm>
          <a:prstGeom prst="snip2DiagRect">
            <a:avLst>
              <a:gd name="adj1" fmla="val 0"/>
              <a:gd name="adj2" fmla="val 2749"/>
            </a:avLst>
          </a:prstGeom>
          <a:ln w="6350" cmpd="sng">
            <a:prstDash val="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b" anchorCtr="0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Subscribers</a:t>
            </a:r>
            <a:endParaRPr lang="en-US" sz="1200">
              <a:latin typeface="Calibri"/>
              <a:cs typeface="Calibri"/>
            </a:endParaRPr>
          </a:p>
        </p:txBody>
      </p:sp>
      <p:sp>
        <p:nvSpPr>
          <p:cNvPr id="7" name="Snip Diagonal Corner Rectangle 135">
            <a:extLst>
              <a:ext uri="{FF2B5EF4-FFF2-40B4-BE49-F238E27FC236}">
                <a16:creationId xmlns:a16="http://schemas.microsoft.com/office/drawing/2014/main" id="{674FA1CD-428C-49D3-B8E7-8D68B3DE6B3B}"/>
              </a:ext>
            </a:extLst>
          </p:cNvPr>
          <p:cNvSpPr/>
          <p:nvPr/>
        </p:nvSpPr>
        <p:spPr>
          <a:xfrm>
            <a:off x="3351010" y="4001791"/>
            <a:ext cx="5118688" cy="1163914"/>
          </a:xfrm>
          <a:prstGeom prst="snip2DiagRect">
            <a:avLst>
              <a:gd name="adj1" fmla="val 0"/>
              <a:gd name="adj2" fmla="val 6175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B3A1DA-71DE-4078-9A22-A10CF35D99CF}"/>
              </a:ext>
            </a:extLst>
          </p:cNvPr>
          <p:cNvGrpSpPr/>
          <p:nvPr/>
        </p:nvGrpSpPr>
        <p:grpSpPr>
          <a:xfrm>
            <a:off x="7857785" y="4492041"/>
            <a:ext cx="88955" cy="294474"/>
            <a:chOff x="2745315" y="2258002"/>
            <a:chExt cx="73152" cy="222966"/>
          </a:xfrm>
        </p:grpSpPr>
        <p:sp>
          <p:nvSpPr>
            <p:cNvPr id="181" name="Flowchart: Connector 180">
              <a:extLst>
                <a:ext uri="{FF2B5EF4-FFF2-40B4-BE49-F238E27FC236}">
                  <a16:creationId xmlns:a16="http://schemas.microsoft.com/office/drawing/2014/main" id="{061AE856-78B7-4BA5-A6C7-2B3E716322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82" name="Curved Connector 45">
              <a:extLst>
                <a:ext uri="{FF2B5EF4-FFF2-40B4-BE49-F238E27FC236}">
                  <a16:creationId xmlns:a16="http://schemas.microsoft.com/office/drawing/2014/main" id="{09D13F93-15A0-4D1F-B3E7-7933DBECB9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B9F827-4448-4CE3-8D90-5766BC80A7D5}"/>
              </a:ext>
            </a:extLst>
          </p:cNvPr>
          <p:cNvGrpSpPr/>
          <p:nvPr/>
        </p:nvGrpSpPr>
        <p:grpSpPr>
          <a:xfrm>
            <a:off x="5178296" y="4491301"/>
            <a:ext cx="88955" cy="294474"/>
            <a:chOff x="2745315" y="2258002"/>
            <a:chExt cx="73152" cy="222966"/>
          </a:xfrm>
        </p:grpSpPr>
        <p:sp>
          <p:nvSpPr>
            <p:cNvPr id="177" name="Flowchart: Connector 176">
              <a:extLst>
                <a:ext uri="{FF2B5EF4-FFF2-40B4-BE49-F238E27FC236}">
                  <a16:creationId xmlns:a16="http://schemas.microsoft.com/office/drawing/2014/main" id="{603D75E6-89F2-4788-BA9C-472D0649C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78" name="Curved Connector 45">
              <a:extLst>
                <a:ext uri="{FF2B5EF4-FFF2-40B4-BE49-F238E27FC236}">
                  <a16:creationId xmlns:a16="http://schemas.microsoft.com/office/drawing/2014/main" id="{BD3C86E1-3C68-4DCF-A0C8-1C47229C8D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2" name="Snip Diagonal Corner Rectangle 161">
            <a:extLst>
              <a:ext uri="{FF2B5EF4-FFF2-40B4-BE49-F238E27FC236}">
                <a16:creationId xmlns:a16="http://schemas.microsoft.com/office/drawing/2014/main" id="{11780BF3-28F1-43B5-ACDC-C499202C1AEC}"/>
              </a:ext>
            </a:extLst>
          </p:cNvPr>
          <p:cNvSpPr/>
          <p:nvPr/>
        </p:nvSpPr>
        <p:spPr bwMode="auto">
          <a:xfrm>
            <a:off x="6049954" y="2672773"/>
            <a:ext cx="2419745" cy="384157"/>
          </a:xfrm>
          <a:prstGeom prst="snip2DiagRect">
            <a:avLst>
              <a:gd name="adj1" fmla="val 0"/>
              <a:gd name="adj2" fmla="val 16066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A61909-3B4B-4BE7-826A-65D7EA6EFC9E}"/>
              </a:ext>
            </a:extLst>
          </p:cNvPr>
          <p:cNvGrpSpPr/>
          <p:nvPr/>
        </p:nvGrpSpPr>
        <p:grpSpPr>
          <a:xfrm>
            <a:off x="7186972" y="2565913"/>
            <a:ext cx="88955" cy="294474"/>
            <a:chOff x="2745315" y="2258002"/>
            <a:chExt cx="73152" cy="222966"/>
          </a:xfrm>
        </p:grpSpPr>
        <p:sp>
          <p:nvSpPr>
            <p:cNvPr id="173" name="Flowchart: Connector 172">
              <a:extLst>
                <a:ext uri="{FF2B5EF4-FFF2-40B4-BE49-F238E27FC236}">
                  <a16:creationId xmlns:a16="http://schemas.microsoft.com/office/drawing/2014/main" id="{A0CFBB33-7253-4224-B8F5-6AD8A57FA1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74" name="Curved Connector 45">
              <a:extLst>
                <a:ext uri="{FF2B5EF4-FFF2-40B4-BE49-F238E27FC236}">
                  <a16:creationId xmlns:a16="http://schemas.microsoft.com/office/drawing/2014/main" id="{9EFB7B2B-C6A4-4416-92FB-F5E74C6EAE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4" name="Snip Diagonal Corner Rectangle 162">
            <a:extLst>
              <a:ext uri="{FF2B5EF4-FFF2-40B4-BE49-F238E27FC236}">
                <a16:creationId xmlns:a16="http://schemas.microsoft.com/office/drawing/2014/main" id="{590750FA-6BFC-4749-8547-DA962C3F728A}"/>
              </a:ext>
            </a:extLst>
          </p:cNvPr>
          <p:cNvSpPr/>
          <p:nvPr/>
        </p:nvSpPr>
        <p:spPr>
          <a:xfrm>
            <a:off x="3351011" y="2113703"/>
            <a:ext cx="5118687" cy="384157"/>
          </a:xfrm>
          <a:prstGeom prst="snip2DiagRect">
            <a:avLst>
              <a:gd name="adj1" fmla="val 0"/>
              <a:gd name="adj2" fmla="val 16066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CE850E-FFD9-4573-A907-08E6FB5B787C}"/>
              </a:ext>
            </a:extLst>
          </p:cNvPr>
          <p:cNvGrpSpPr/>
          <p:nvPr/>
        </p:nvGrpSpPr>
        <p:grpSpPr>
          <a:xfrm>
            <a:off x="7138383" y="2392048"/>
            <a:ext cx="186133" cy="320975"/>
            <a:chOff x="3519869" y="2390336"/>
            <a:chExt cx="153066" cy="243032"/>
          </a:xfrm>
        </p:grpSpPr>
        <p:cxnSp>
          <p:nvCxnSpPr>
            <p:cNvPr id="171" name="Curved Connector 45">
              <a:extLst>
                <a:ext uri="{FF2B5EF4-FFF2-40B4-BE49-F238E27FC236}">
                  <a16:creationId xmlns:a16="http://schemas.microsoft.com/office/drawing/2014/main" id="{75EB5C65-A2CB-4633-9AAD-07F5711F61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2" name="Block Arc 171">
              <a:extLst>
                <a:ext uri="{FF2B5EF4-FFF2-40B4-BE49-F238E27FC236}">
                  <a16:creationId xmlns:a16="http://schemas.microsoft.com/office/drawing/2014/main" id="{DA4A33FD-B0C0-4FFA-B666-27C882CD108C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6" name="Snip Diagonal Corner Rectangle 108">
            <a:extLst>
              <a:ext uri="{FF2B5EF4-FFF2-40B4-BE49-F238E27FC236}">
                <a16:creationId xmlns:a16="http://schemas.microsoft.com/office/drawing/2014/main" id="{4B692A28-4317-4F68-A288-65594CFEB271}"/>
              </a:ext>
            </a:extLst>
          </p:cNvPr>
          <p:cNvSpPr/>
          <p:nvPr/>
        </p:nvSpPr>
        <p:spPr>
          <a:xfrm>
            <a:off x="8683242" y="2024486"/>
            <a:ext cx="1204602" cy="3322761"/>
          </a:xfrm>
          <a:prstGeom prst="snip2DiagRect">
            <a:avLst>
              <a:gd name="adj1" fmla="val 0"/>
              <a:gd name="adj2" fmla="val 2749"/>
            </a:avLst>
          </a:prstGeom>
          <a:ln w="6350" cmpd="sng">
            <a:prstDash val="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b" anchorCtr="0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Publishers</a:t>
            </a:r>
          </a:p>
        </p:txBody>
      </p:sp>
      <p:sp>
        <p:nvSpPr>
          <p:cNvPr id="17" name="Snip Diagonal Corner Rectangle 107">
            <a:extLst>
              <a:ext uri="{FF2B5EF4-FFF2-40B4-BE49-F238E27FC236}">
                <a16:creationId xmlns:a16="http://schemas.microsoft.com/office/drawing/2014/main" id="{0AA07FE6-0570-4833-A907-8E684DE1C974}"/>
              </a:ext>
            </a:extLst>
          </p:cNvPr>
          <p:cNvSpPr/>
          <p:nvPr/>
        </p:nvSpPr>
        <p:spPr bwMode="auto">
          <a:xfrm>
            <a:off x="8748898" y="4548650"/>
            <a:ext cx="1072211" cy="584198"/>
          </a:xfrm>
          <a:prstGeom prst="snip2DiagRect">
            <a:avLst>
              <a:gd name="adj1" fmla="val 0"/>
              <a:gd name="adj2" fmla="val 6877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18" name="Snip Diagonal Corner Rectangle 106">
            <a:extLst>
              <a:ext uri="{FF2B5EF4-FFF2-40B4-BE49-F238E27FC236}">
                <a16:creationId xmlns:a16="http://schemas.microsoft.com/office/drawing/2014/main" id="{AF83F4D0-56DE-45EA-B6C6-FF278574833C}"/>
              </a:ext>
            </a:extLst>
          </p:cNvPr>
          <p:cNvSpPr/>
          <p:nvPr/>
        </p:nvSpPr>
        <p:spPr bwMode="auto">
          <a:xfrm>
            <a:off x="8748898" y="3204053"/>
            <a:ext cx="1072211" cy="784661"/>
          </a:xfrm>
          <a:prstGeom prst="snip2DiagRect">
            <a:avLst>
              <a:gd name="adj1" fmla="val 0"/>
              <a:gd name="adj2" fmla="val 7959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19" name="Snip Diagonal Corner Rectangle 103">
            <a:extLst>
              <a:ext uri="{FF2B5EF4-FFF2-40B4-BE49-F238E27FC236}">
                <a16:creationId xmlns:a16="http://schemas.microsoft.com/office/drawing/2014/main" id="{980C392F-AECF-4C7C-A713-538C0E4DE6F3}"/>
              </a:ext>
            </a:extLst>
          </p:cNvPr>
          <p:cNvSpPr/>
          <p:nvPr/>
        </p:nvSpPr>
        <p:spPr bwMode="auto">
          <a:xfrm>
            <a:off x="8748898" y="2624188"/>
            <a:ext cx="1072211" cy="442549"/>
          </a:xfrm>
          <a:prstGeom prst="snip2DiagRect">
            <a:avLst>
              <a:gd name="adj1" fmla="val 0"/>
              <a:gd name="adj2" fmla="val 11935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0" name="Snip Diagonal Corner Rectangle 100">
            <a:extLst>
              <a:ext uri="{FF2B5EF4-FFF2-40B4-BE49-F238E27FC236}">
                <a16:creationId xmlns:a16="http://schemas.microsoft.com/office/drawing/2014/main" id="{D9D49303-3F64-4A07-A543-AC8E529E0D15}"/>
              </a:ext>
            </a:extLst>
          </p:cNvPr>
          <p:cNvSpPr/>
          <p:nvPr/>
        </p:nvSpPr>
        <p:spPr bwMode="auto">
          <a:xfrm>
            <a:off x="8748898" y="2113703"/>
            <a:ext cx="1072211" cy="384157"/>
          </a:xfrm>
          <a:prstGeom prst="snip2DiagRect">
            <a:avLst>
              <a:gd name="adj1" fmla="val 0"/>
              <a:gd name="adj2" fmla="val 18533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1" name="Snip Diagonal Corner Rectangle 150">
            <a:extLst>
              <a:ext uri="{FF2B5EF4-FFF2-40B4-BE49-F238E27FC236}">
                <a16:creationId xmlns:a16="http://schemas.microsoft.com/office/drawing/2014/main" id="{6F0E983C-C0C9-4B29-BC52-39C966E93A9B}"/>
              </a:ext>
            </a:extLst>
          </p:cNvPr>
          <p:cNvSpPr/>
          <p:nvPr/>
        </p:nvSpPr>
        <p:spPr bwMode="auto">
          <a:xfrm>
            <a:off x="3351010" y="3349544"/>
            <a:ext cx="1116804" cy="385792"/>
          </a:xfrm>
          <a:prstGeom prst="snip2DiagRect">
            <a:avLst>
              <a:gd name="adj1" fmla="val 0"/>
              <a:gd name="adj2" fmla="val 1724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E4A4CF72-29EC-4136-B3B9-C6C14555DA51}"/>
              </a:ext>
            </a:extLst>
          </p:cNvPr>
          <p:cNvSpPr/>
          <p:nvPr/>
        </p:nvSpPr>
        <p:spPr bwMode="auto">
          <a:xfrm>
            <a:off x="3537145" y="3447447"/>
            <a:ext cx="744536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bIns="4572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Sigma L</a:t>
            </a:r>
          </a:p>
        </p:txBody>
      </p:sp>
      <p:sp>
        <p:nvSpPr>
          <p:cNvPr id="23" name="Snip Diagonal Corner Rectangle 151">
            <a:extLst>
              <a:ext uri="{FF2B5EF4-FFF2-40B4-BE49-F238E27FC236}">
                <a16:creationId xmlns:a16="http://schemas.microsoft.com/office/drawing/2014/main" id="{024EA760-FAC1-469D-86B2-8B98F1E0D588}"/>
              </a:ext>
            </a:extLst>
          </p:cNvPr>
          <p:cNvSpPr/>
          <p:nvPr/>
        </p:nvSpPr>
        <p:spPr bwMode="auto">
          <a:xfrm>
            <a:off x="4653949" y="3349544"/>
            <a:ext cx="1116804" cy="385792"/>
          </a:xfrm>
          <a:prstGeom prst="snip2DiagRect">
            <a:avLst>
              <a:gd name="adj1" fmla="val 0"/>
              <a:gd name="adj2" fmla="val 1724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F8DB2EE5-E4CC-4CE1-860C-DD0E28DF8538}"/>
              </a:ext>
            </a:extLst>
          </p:cNvPr>
          <p:cNvSpPr/>
          <p:nvPr/>
        </p:nvSpPr>
        <p:spPr bwMode="auto">
          <a:xfrm>
            <a:off x="4840083" y="3447447"/>
            <a:ext cx="765380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PSM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" name="Snip Diagonal Corner Rectangle 152">
            <a:extLst>
              <a:ext uri="{FF2B5EF4-FFF2-40B4-BE49-F238E27FC236}">
                <a16:creationId xmlns:a16="http://schemas.microsoft.com/office/drawing/2014/main" id="{A7270820-A935-45FE-8074-18A99D895AC8}"/>
              </a:ext>
            </a:extLst>
          </p:cNvPr>
          <p:cNvSpPr/>
          <p:nvPr/>
        </p:nvSpPr>
        <p:spPr bwMode="auto">
          <a:xfrm>
            <a:off x="6049954" y="3349544"/>
            <a:ext cx="1116805" cy="385792"/>
          </a:xfrm>
          <a:prstGeom prst="snip2DiagRect">
            <a:avLst>
              <a:gd name="adj1" fmla="val 0"/>
              <a:gd name="adj2" fmla="val 18470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CA3BAB42-C8EC-4D7B-AB5B-C3FCC5EEE341}"/>
              </a:ext>
            </a:extLst>
          </p:cNvPr>
          <p:cNvSpPr/>
          <p:nvPr/>
        </p:nvSpPr>
        <p:spPr bwMode="auto">
          <a:xfrm>
            <a:off x="6236088" y="3441087"/>
            <a:ext cx="744536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bIns="4572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Sigma R</a:t>
            </a:r>
          </a:p>
        </p:txBody>
      </p:sp>
      <p:sp>
        <p:nvSpPr>
          <p:cNvPr id="27" name="Snip Diagonal Corner Rectangle 153">
            <a:extLst>
              <a:ext uri="{FF2B5EF4-FFF2-40B4-BE49-F238E27FC236}">
                <a16:creationId xmlns:a16="http://schemas.microsoft.com/office/drawing/2014/main" id="{7F507D32-659B-4EA1-B3E7-EA56190EAA83}"/>
              </a:ext>
            </a:extLst>
          </p:cNvPr>
          <p:cNvSpPr/>
          <p:nvPr/>
        </p:nvSpPr>
        <p:spPr bwMode="auto">
          <a:xfrm>
            <a:off x="7352893" y="3349544"/>
            <a:ext cx="1116804" cy="385792"/>
          </a:xfrm>
          <a:prstGeom prst="snip2DiagRect">
            <a:avLst>
              <a:gd name="adj1" fmla="val 0"/>
              <a:gd name="adj2" fmla="val 16014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C00FC1FD-4F7F-4615-8332-1C78648BCB6E}"/>
              </a:ext>
            </a:extLst>
          </p:cNvPr>
          <p:cNvSpPr/>
          <p:nvPr/>
        </p:nvSpPr>
        <p:spPr bwMode="auto">
          <a:xfrm>
            <a:off x="7539026" y="3441087"/>
            <a:ext cx="744538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PSM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9" name="Snip Diagonal Corner Rectangle 158">
            <a:extLst>
              <a:ext uri="{FF2B5EF4-FFF2-40B4-BE49-F238E27FC236}">
                <a16:creationId xmlns:a16="http://schemas.microsoft.com/office/drawing/2014/main" id="{AB2A5D90-5BCE-4D5A-96E7-200F0BDC5812}"/>
              </a:ext>
            </a:extLst>
          </p:cNvPr>
          <p:cNvSpPr/>
          <p:nvPr/>
        </p:nvSpPr>
        <p:spPr bwMode="auto">
          <a:xfrm>
            <a:off x="3351011" y="2672773"/>
            <a:ext cx="2419744" cy="384157"/>
          </a:xfrm>
          <a:prstGeom prst="snip2DiagRect">
            <a:avLst>
              <a:gd name="adj1" fmla="val 0"/>
              <a:gd name="adj2" fmla="val 17300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EE2DC4B9-FC88-4545-B461-60BE0C620D83}"/>
              </a:ext>
            </a:extLst>
          </p:cNvPr>
          <p:cNvSpPr/>
          <p:nvPr/>
        </p:nvSpPr>
        <p:spPr bwMode="auto">
          <a:xfrm>
            <a:off x="6236088" y="2764317"/>
            <a:ext cx="2047475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mtsTeleoperation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BD475AA3-8D49-43BB-8540-BE05F9E0CA72}"/>
              </a:ext>
            </a:extLst>
          </p:cNvPr>
          <p:cNvSpPr/>
          <p:nvPr/>
        </p:nvSpPr>
        <p:spPr>
          <a:xfrm>
            <a:off x="3537143" y="4747219"/>
            <a:ext cx="4746421" cy="204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mtsRobotIO1394</a:t>
            </a:r>
          </a:p>
        </p:txBody>
      </p:sp>
      <p:sp>
        <p:nvSpPr>
          <p:cNvPr id="32" name="Snip Diagonal Corner Rectangle 133">
            <a:extLst>
              <a:ext uri="{FF2B5EF4-FFF2-40B4-BE49-F238E27FC236}">
                <a16:creationId xmlns:a16="http://schemas.microsoft.com/office/drawing/2014/main" id="{5E8F0281-F70D-4937-9778-34820E2AAAB6}"/>
              </a:ext>
            </a:extLst>
          </p:cNvPr>
          <p:cNvSpPr/>
          <p:nvPr/>
        </p:nvSpPr>
        <p:spPr bwMode="auto">
          <a:xfrm>
            <a:off x="9958770" y="2113704"/>
            <a:ext cx="1072211" cy="1888089"/>
          </a:xfrm>
          <a:prstGeom prst="snip2DiagRect">
            <a:avLst>
              <a:gd name="adj1" fmla="val 0"/>
              <a:gd name="adj2" fmla="val 7401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3" name="Rounded Rectangle 78">
            <a:extLst>
              <a:ext uri="{FF2B5EF4-FFF2-40B4-BE49-F238E27FC236}">
                <a16:creationId xmlns:a16="http://schemas.microsoft.com/office/drawing/2014/main" id="{BCF3CC1F-740F-4EAF-BC6F-51D8D86AF2AE}"/>
              </a:ext>
            </a:extLst>
          </p:cNvPr>
          <p:cNvSpPr/>
          <p:nvPr/>
        </p:nvSpPr>
        <p:spPr bwMode="auto">
          <a:xfrm>
            <a:off x="8820638" y="2206064"/>
            <a:ext cx="1894301" cy="2010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ROS  </a:t>
            </a:r>
            <a:r>
              <a:rPr lang="en-US" sz="1200" i="1">
                <a:solidFill>
                  <a:srgbClr val="000000"/>
                </a:solidFill>
                <a:latin typeface="Calibri"/>
                <a:cs typeface="Calibri"/>
              </a:rPr>
              <a:t>console</a:t>
            </a:r>
          </a:p>
        </p:txBody>
      </p:sp>
      <p:grpSp>
        <p:nvGrpSpPr>
          <p:cNvPr id="34" name="Group 93">
            <a:extLst>
              <a:ext uri="{FF2B5EF4-FFF2-40B4-BE49-F238E27FC236}">
                <a16:creationId xmlns:a16="http://schemas.microsoft.com/office/drawing/2014/main" id="{68829493-93F3-4E05-BE6F-3E946C414737}"/>
              </a:ext>
            </a:extLst>
          </p:cNvPr>
          <p:cNvGrpSpPr>
            <a:grpSpLocks/>
          </p:cNvGrpSpPr>
          <p:nvPr/>
        </p:nvGrpSpPr>
        <p:grpSpPr bwMode="auto">
          <a:xfrm>
            <a:off x="8820641" y="2713642"/>
            <a:ext cx="1962163" cy="256650"/>
            <a:chOff x="6688694" y="2571571"/>
            <a:chExt cx="1605588" cy="249188"/>
          </a:xfrm>
        </p:grpSpPr>
        <p:sp>
          <p:nvSpPr>
            <p:cNvPr id="169" name="Rounded Rectangle 90">
              <a:extLst>
                <a:ext uri="{FF2B5EF4-FFF2-40B4-BE49-F238E27FC236}">
                  <a16:creationId xmlns:a16="http://schemas.microsoft.com/office/drawing/2014/main" id="{85410075-4BB5-413F-B1B6-ADBA110BD054}"/>
                </a:ext>
              </a:extLst>
            </p:cNvPr>
            <p:cNvSpPr/>
            <p:nvPr/>
          </p:nvSpPr>
          <p:spPr>
            <a:xfrm>
              <a:off x="6688694" y="2627123"/>
              <a:ext cx="1550059" cy="19363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70" name="Rounded Rectangle 91">
              <a:extLst>
                <a:ext uri="{FF2B5EF4-FFF2-40B4-BE49-F238E27FC236}">
                  <a16:creationId xmlns:a16="http://schemas.microsoft.com/office/drawing/2014/main" id="{6601A1C9-E2E3-4135-9726-53E45DC1E67C}"/>
                </a:ext>
              </a:extLst>
            </p:cNvPr>
            <p:cNvSpPr/>
            <p:nvPr/>
          </p:nvSpPr>
          <p:spPr>
            <a:xfrm>
              <a:off x="6744222" y="2571571"/>
              <a:ext cx="1550060" cy="19363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  </a:t>
              </a:r>
              <a:r>
                <a:rPr lang="en-US" sz="1200" i="1">
                  <a:solidFill>
                    <a:srgbClr val="000000"/>
                  </a:solidFill>
                  <a:latin typeface="Calibri"/>
                  <a:cs typeface="Calibri"/>
                </a:rPr>
                <a:t>teleoperation</a:t>
              </a:r>
            </a:p>
          </p:txBody>
        </p:sp>
      </p:grpSp>
      <p:grpSp>
        <p:nvGrpSpPr>
          <p:cNvPr id="35" name="Group 94">
            <a:extLst>
              <a:ext uri="{FF2B5EF4-FFF2-40B4-BE49-F238E27FC236}">
                <a16:creationId xmlns:a16="http://schemas.microsoft.com/office/drawing/2014/main" id="{18975DA1-9713-4798-86CE-8A10DC881B9D}"/>
              </a:ext>
            </a:extLst>
          </p:cNvPr>
          <p:cNvGrpSpPr>
            <a:grpSpLocks/>
          </p:cNvGrpSpPr>
          <p:nvPr/>
        </p:nvGrpSpPr>
        <p:grpSpPr bwMode="auto">
          <a:xfrm>
            <a:off x="8830332" y="3292337"/>
            <a:ext cx="1952471" cy="258285"/>
            <a:chOff x="6696625" y="2570867"/>
            <a:chExt cx="1597657" cy="250775"/>
          </a:xfrm>
        </p:grpSpPr>
        <p:sp>
          <p:nvSpPr>
            <p:cNvPr id="167" name="Rounded Rectangle 95">
              <a:extLst>
                <a:ext uri="{FF2B5EF4-FFF2-40B4-BE49-F238E27FC236}">
                  <a16:creationId xmlns:a16="http://schemas.microsoft.com/office/drawing/2014/main" id="{C534496E-8305-44C6-BFD5-B77514A893C1}"/>
                </a:ext>
              </a:extLst>
            </p:cNvPr>
            <p:cNvSpPr/>
            <p:nvPr/>
          </p:nvSpPr>
          <p:spPr>
            <a:xfrm>
              <a:off x="6696625" y="2626419"/>
              <a:ext cx="1551646" cy="19522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8" name="Rounded Rectangle 96">
              <a:extLst>
                <a:ext uri="{FF2B5EF4-FFF2-40B4-BE49-F238E27FC236}">
                  <a16:creationId xmlns:a16="http://schemas.microsoft.com/office/drawing/2014/main" id="{13D67204-93BA-4D21-9BD8-EBBD7DBB711E}"/>
                </a:ext>
              </a:extLst>
            </p:cNvPr>
            <p:cNvSpPr/>
            <p:nvPr/>
          </p:nvSpPr>
          <p:spPr>
            <a:xfrm>
              <a:off x="6742636" y="2570867"/>
              <a:ext cx="1551646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  </a:t>
              </a:r>
              <a:r>
                <a:rPr lang="en-US" sz="1200" i="1" err="1">
                  <a:solidFill>
                    <a:srgbClr val="000000"/>
                  </a:solidFill>
                  <a:latin typeface="Calibri"/>
                  <a:cs typeface="Calibri"/>
                </a:rPr>
                <a:t>psm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6" name="Group 97">
            <a:extLst>
              <a:ext uri="{FF2B5EF4-FFF2-40B4-BE49-F238E27FC236}">
                <a16:creationId xmlns:a16="http://schemas.microsoft.com/office/drawing/2014/main" id="{8CEB25CE-6CFE-4510-A385-7D28C60AF081}"/>
              </a:ext>
            </a:extLst>
          </p:cNvPr>
          <p:cNvGrpSpPr>
            <a:grpSpLocks/>
          </p:cNvGrpSpPr>
          <p:nvPr/>
        </p:nvGrpSpPr>
        <p:grpSpPr bwMode="auto">
          <a:xfrm>
            <a:off x="8820641" y="3625817"/>
            <a:ext cx="1962163" cy="258285"/>
            <a:chOff x="6688694" y="2570616"/>
            <a:chExt cx="1605588" cy="250775"/>
          </a:xfrm>
        </p:grpSpPr>
        <p:sp>
          <p:nvSpPr>
            <p:cNvPr id="165" name="Rounded Rectangle 98">
              <a:extLst>
                <a:ext uri="{FF2B5EF4-FFF2-40B4-BE49-F238E27FC236}">
                  <a16:creationId xmlns:a16="http://schemas.microsoft.com/office/drawing/2014/main" id="{5979F6EA-F23B-4AA0-AF5C-C3AE03082D91}"/>
                </a:ext>
              </a:extLst>
            </p:cNvPr>
            <p:cNvSpPr/>
            <p:nvPr/>
          </p:nvSpPr>
          <p:spPr>
            <a:xfrm>
              <a:off x="6688694" y="2626168"/>
              <a:ext cx="1550059" cy="19522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6" name="Rounded Rectangle 99">
              <a:extLst>
                <a:ext uri="{FF2B5EF4-FFF2-40B4-BE49-F238E27FC236}">
                  <a16:creationId xmlns:a16="http://schemas.microsoft.com/office/drawing/2014/main" id="{C6A7DBDF-EE72-4473-85FE-E8D59921BC29}"/>
                </a:ext>
              </a:extLst>
            </p:cNvPr>
            <p:cNvSpPr/>
            <p:nvPr/>
          </p:nvSpPr>
          <p:spPr>
            <a:xfrm>
              <a:off x="6744222" y="2570616"/>
              <a:ext cx="1550060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  </a:t>
              </a:r>
              <a:r>
                <a:rPr lang="en-US" sz="1200" i="1" err="1">
                  <a:solidFill>
                    <a:srgbClr val="000000"/>
                  </a:solidFill>
                  <a:latin typeface="Calibri"/>
                  <a:cs typeface="Calibri"/>
                </a:rPr>
                <a:t>mtm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7" name="Group 108">
            <a:extLst>
              <a:ext uri="{FF2B5EF4-FFF2-40B4-BE49-F238E27FC236}">
                <a16:creationId xmlns:a16="http://schemas.microsoft.com/office/drawing/2014/main" id="{1962DC44-E7B3-46E4-945E-1E50C25027D7}"/>
              </a:ext>
            </a:extLst>
          </p:cNvPr>
          <p:cNvGrpSpPr>
            <a:grpSpLocks/>
          </p:cNvGrpSpPr>
          <p:nvPr/>
        </p:nvGrpSpPr>
        <p:grpSpPr bwMode="auto">
          <a:xfrm>
            <a:off x="8825053" y="4629359"/>
            <a:ext cx="1165234" cy="387465"/>
            <a:chOff x="6688694" y="3892216"/>
            <a:chExt cx="1718233" cy="361879"/>
          </a:xfrm>
        </p:grpSpPr>
        <p:sp>
          <p:nvSpPr>
            <p:cNvPr id="161" name="Rounded Rectangle 109">
              <a:extLst>
                <a:ext uri="{FF2B5EF4-FFF2-40B4-BE49-F238E27FC236}">
                  <a16:creationId xmlns:a16="http://schemas.microsoft.com/office/drawing/2014/main" id="{F64AC5CE-6359-48B5-90AB-7D88FA1086B7}"/>
                </a:ext>
              </a:extLst>
            </p:cNvPr>
            <p:cNvSpPr/>
            <p:nvPr/>
          </p:nvSpPr>
          <p:spPr>
            <a:xfrm>
              <a:off x="6688694" y="4058871"/>
              <a:ext cx="1550059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2" name="Rounded Rectangle 110">
              <a:extLst>
                <a:ext uri="{FF2B5EF4-FFF2-40B4-BE49-F238E27FC236}">
                  <a16:creationId xmlns:a16="http://schemas.microsoft.com/office/drawing/2014/main" id="{A98EAE83-95A9-466F-96CE-5D94C030B390}"/>
                </a:ext>
              </a:extLst>
            </p:cNvPr>
            <p:cNvSpPr/>
            <p:nvPr/>
          </p:nvSpPr>
          <p:spPr>
            <a:xfrm>
              <a:off x="6744222" y="4003319"/>
              <a:ext cx="1550060" cy="19522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3" name="Rounded Rectangle 111">
              <a:extLst>
                <a:ext uri="{FF2B5EF4-FFF2-40B4-BE49-F238E27FC236}">
                  <a16:creationId xmlns:a16="http://schemas.microsoft.com/office/drawing/2014/main" id="{D6236F4B-25A3-4896-B93D-DCEC45795D05}"/>
                </a:ext>
              </a:extLst>
            </p:cNvPr>
            <p:cNvSpPr/>
            <p:nvPr/>
          </p:nvSpPr>
          <p:spPr>
            <a:xfrm>
              <a:off x="6801338" y="3947768"/>
              <a:ext cx="1550060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4" name="Rounded Rectangle 112">
              <a:extLst>
                <a:ext uri="{FF2B5EF4-FFF2-40B4-BE49-F238E27FC236}">
                  <a16:creationId xmlns:a16="http://schemas.microsoft.com/office/drawing/2014/main" id="{3E449E06-3408-455F-9662-D0B89345A577}"/>
                </a:ext>
              </a:extLst>
            </p:cNvPr>
            <p:cNvSpPr/>
            <p:nvPr/>
          </p:nvSpPr>
          <p:spPr>
            <a:xfrm>
              <a:off x="6856869" y="3892216"/>
              <a:ext cx="1550058" cy="195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alibri"/>
                  <a:cs typeface="Calibri"/>
                </a:rPr>
                <a:t>ROS  </a:t>
              </a:r>
              <a:r>
                <a:rPr lang="en-US" sz="1200" i="1">
                  <a:solidFill>
                    <a:srgbClr val="000000"/>
                  </a:solidFill>
                  <a:latin typeface="Calibri"/>
                  <a:cs typeface="Calibri"/>
                </a:rPr>
                <a:t>io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8" name="Snip Diagonal Corner Rectangle 134">
            <a:extLst>
              <a:ext uri="{FF2B5EF4-FFF2-40B4-BE49-F238E27FC236}">
                <a16:creationId xmlns:a16="http://schemas.microsoft.com/office/drawing/2014/main" id="{D463187C-C84B-4C01-B480-D7867385E57B}"/>
              </a:ext>
            </a:extLst>
          </p:cNvPr>
          <p:cNvSpPr/>
          <p:nvPr/>
        </p:nvSpPr>
        <p:spPr bwMode="auto">
          <a:xfrm>
            <a:off x="838200" y="2113703"/>
            <a:ext cx="2280143" cy="3052002"/>
          </a:xfrm>
          <a:prstGeom prst="snip2DiagRect">
            <a:avLst>
              <a:gd name="adj1" fmla="val 0"/>
              <a:gd name="adj2" fmla="val 373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9" name="Rounded Rectangle 113">
            <a:extLst>
              <a:ext uri="{FF2B5EF4-FFF2-40B4-BE49-F238E27FC236}">
                <a16:creationId xmlns:a16="http://schemas.microsoft.com/office/drawing/2014/main" id="{263898DC-828B-4E11-AC77-2C5732B19AB3}"/>
              </a:ext>
            </a:extLst>
          </p:cNvPr>
          <p:cNvSpPr/>
          <p:nvPr/>
        </p:nvSpPr>
        <p:spPr bwMode="auto">
          <a:xfrm>
            <a:off x="919634" y="2206064"/>
            <a:ext cx="1894302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QtConsole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40" name="Group 114">
            <a:extLst>
              <a:ext uri="{FF2B5EF4-FFF2-40B4-BE49-F238E27FC236}">
                <a16:creationId xmlns:a16="http://schemas.microsoft.com/office/drawing/2014/main" id="{B7BDCFC2-4F7E-47C5-A0C4-79072295B19F}"/>
              </a:ext>
            </a:extLst>
          </p:cNvPr>
          <p:cNvGrpSpPr>
            <a:grpSpLocks/>
          </p:cNvGrpSpPr>
          <p:nvPr/>
        </p:nvGrpSpPr>
        <p:grpSpPr bwMode="auto">
          <a:xfrm>
            <a:off x="919630" y="2713644"/>
            <a:ext cx="1962163" cy="256650"/>
            <a:chOff x="6687352" y="2571569"/>
            <a:chExt cx="1606947" cy="249188"/>
          </a:xfrm>
        </p:grpSpPr>
        <p:sp>
          <p:nvSpPr>
            <p:cNvPr id="159" name="Rounded Rectangle 115">
              <a:extLst>
                <a:ext uri="{FF2B5EF4-FFF2-40B4-BE49-F238E27FC236}">
                  <a16:creationId xmlns:a16="http://schemas.microsoft.com/office/drawing/2014/main" id="{760F86BF-0537-4CAB-B553-51D389EA9D4C}"/>
                </a:ext>
              </a:extLst>
            </p:cNvPr>
            <p:cNvSpPr/>
            <p:nvPr/>
          </p:nvSpPr>
          <p:spPr>
            <a:xfrm>
              <a:off x="6687352" y="2627121"/>
              <a:ext cx="1551371" cy="1936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60" name="Rounded Rectangle 116">
              <a:extLst>
                <a:ext uri="{FF2B5EF4-FFF2-40B4-BE49-F238E27FC236}">
                  <a16:creationId xmlns:a16="http://schemas.microsoft.com/office/drawing/2014/main" id="{42BD4E0A-C675-4BD0-B7E8-54792BFCCBE1}"/>
                </a:ext>
              </a:extLst>
            </p:cNvPr>
            <p:cNvSpPr/>
            <p:nvPr/>
          </p:nvSpPr>
          <p:spPr>
            <a:xfrm>
              <a:off x="6742929" y="2571569"/>
              <a:ext cx="1551370" cy="1936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sawQtTeleop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1" name="Group 117">
            <a:extLst>
              <a:ext uri="{FF2B5EF4-FFF2-40B4-BE49-F238E27FC236}">
                <a16:creationId xmlns:a16="http://schemas.microsoft.com/office/drawing/2014/main" id="{7AD147FE-928D-471D-8B07-1600B3F229EE}"/>
              </a:ext>
            </a:extLst>
          </p:cNvPr>
          <p:cNvGrpSpPr>
            <a:grpSpLocks/>
          </p:cNvGrpSpPr>
          <p:nvPr/>
        </p:nvGrpSpPr>
        <p:grpSpPr bwMode="auto">
          <a:xfrm>
            <a:off x="931268" y="3292336"/>
            <a:ext cx="1950530" cy="258285"/>
            <a:chOff x="6696879" y="2570865"/>
            <a:chExt cx="1597420" cy="250775"/>
          </a:xfrm>
        </p:grpSpPr>
        <p:sp>
          <p:nvSpPr>
            <p:cNvPr id="157" name="Rounded Rectangle 118">
              <a:extLst>
                <a:ext uri="{FF2B5EF4-FFF2-40B4-BE49-F238E27FC236}">
                  <a16:creationId xmlns:a16="http://schemas.microsoft.com/office/drawing/2014/main" id="{CCDE605D-6E64-4827-A9B5-92ADA167536B}"/>
                </a:ext>
              </a:extLst>
            </p:cNvPr>
            <p:cNvSpPr/>
            <p:nvPr/>
          </p:nvSpPr>
          <p:spPr>
            <a:xfrm>
              <a:off x="6696879" y="2626417"/>
              <a:ext cx="1551372" cy="1952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8" name="Rounded Rectangle 119">
              <a:extLst>
                <a:ext uri="{FF2B5EF4-FFF2-40B4-BE49-F238E27FC236}">
                  <a16:creationId xmlns:a16="http://schemas.microsoft.com/office/drawing/2014/main" id="{4A5B7B2B-C0F8-4B76-B6B5-9E2343CE29F2}"/>
                </a:ext>
              </a:extLst>
            </p:cNvPr>
            <p:cNvSpPr/>
            <p:nvPr/>
          </p:nvSpPr>
          <p:spPr>
            <a:xfrm>
              <a:off x="6742928" y="2570865"/>
              <a:ext cx="1551371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QtPSM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2" name="Group 120">
            <a:extLst>
              <a:ext uri="{FF2B5EF4-FFF2-40B4-BE49-F238E27FC236}">
                <a16:creationId xmlns:a16="http://schemas.microsoft.com/office/drawing/2014/main" id="{029C957C-A0BA-4A39-AFE6-959B60D93948}"/>
              </a:ext>
            </a:extLst>
          </p:cNvPr>
          <p:cNvGrpSpPr>
            <a:grpSpLocks/>
          </p:cNvGrpSpPr>
          <p:nvPr/>
        </p:nvGrpSpPr>
        <p:grpSpPr bwMode="auto">
          <a:xfrm>
            <a:off x="919630" y="3625817"/>
            <a:ext cx="1962163" cy="258285"/>
            <a:chOff x="6687352" y="2570614"/>
            <a:chExt cx="1606947" cy="250775"/>
          </a:xfrm>
        </p:grpSpPr>
        <p:sp>
          <p:nvSpPr>
            <p:cNvPr id="155" name="Rounded Rectangle 121">
              <a:extLst>
                <a:ext uri="{FF2B5EF4-FFF2-40B4-BE49-F238E27FC236}">
                  <a16:creationId xmlns:a16="http://schemas.microsoft.com/office/drawing/2014/main" id="{F8867595-C59F-49FB-8EE6-760F011E8EE9}"/>
                </a:ext>
              </a:extLst>
            </p:cNvPr>
            <p:cNvSpPr/>
            <p:nvPr/>
          </p:nvSpPr>
          <p:spPr>
            <a:xfrm>
              <a:off x="6687352" y="2626166"/>
              <a:ext cx="1551371" cy="1952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6" name="Rounded Rectangle 122">
              <a:extLst>
                <a:ext uri="{FF2B5EF4-FFF2-40B4-BE49-F238E27FC236}">
                  <a16:creationId xmlns:a16="http://schemas.microsoft.com/office/drawing/2014/main" id="{FD76ACEB-E6D1-4F9E-8DD7-BAFB33112DDA}"/>
                </a:ext>
              </a:extLst>
            </p:cNvPr>
            <p:cNvSpPr/>
            <p:nvPr/>
          </p:nvSpPr>
          <p:spPr>
            <a:xfrm>
              <a:off x="6742929" y="2570614"/>
              <a:ext cx="1551370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QtMTM</a:t>
              </a:r>
              <a:endParaRPr lang="en-US" sz="1200" i="1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3" name="Group 123">
            <a:extLst>
              <a:ext uri="{FF2B5EF4-FFF2-40B4-BE49-F238E27FC236}">
                <a16:creationId xmlns:a16="http://schemas.microsoft.com/office/drawing/2014/main" id="{63997BBE-42F1-457F-9704-F607965D4696}"/>
              </a:ext>
            </a:extLst>
          </p:cNvPr>
          <p:cNvGrpSpPr>
            <a:grpSpLocks/>
          </p:cNvGrpSpPr>
          <p:nvPr/>
        </p:nvGrpSpPr>
        <p:grpSpPr bwMode="auto">
          <a:xfrm>
            <a:off x="919632" y="4073728"/>
            <a:ext cx="2099825" cy="372715"/>
            <a:chOff x="6687352" y="3892108"/>
            <a:chExt cx="1719688" cy="361879"/>
          </a:xfrm>
        </p:grpSpPr>
        <p:sp>
          <p:nvSpPr>
            <p:cNvPr id="151" name="Rounded Rectangle 124">
              <a:extLst>
                <a:ext uri="{FF2B5EF4-FFF2-40B4-BE49-F238E27FC236}">
                  <a16:creationId xmlns:a16="http://schemas.microsoft.com/office/drawing/2014/main" id="{7205A1F2-F101-47AF-9FF5-434653C2ABCB}"/>
                </a:ext>
              </a:extLst>
            </p:cNvPr>
            <p:cNvSpPr/>
            <p:nvPr/>
          </p:nvSpPr>
          <p:spPr>
            <a:xfrm>
              <a:off x="6687352" y="4058763"/>
              <a:ext cx="1551372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2" name="Rounded Rectangle 125">
              <a:extLst>
                <a:ext uri="{FF2B5EF4-FFF2-40B4-BE49-F238E27FC236}">
                  <a16:creationId xmlns:a16="http://schemas.microsoft.com/office/drawing/2014/main" id="{DCDC6819-4002-4B6D-9EBF-208F3DDA9184}"/>
                </a:ext>
              </a:extLst>
            </p:cNvPr>
            <p:cNvSpPr/>
            <p:nvPr/>
          </p:nvSpPr>
          <p:spPr>
            <a:xfrm>
              <a:off x="6742929" y="4003211"/>
              <a:ext cx="1551371" cy="1952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3" name="Rounded Rectangle 126">
              <a:extLst>
                <a:ext uri="{FF2B5EF4-FFF2-40B4-BE49-F238E27FC236}">
                  <a16:creationId xmlns:a16="http://schemas.microsoft.com/office/drawing/2014/main" id="{8A7C098D-3E46-47BD-8B4D-8C2051554176}"/>
                </a:ext>
              </a:extLst>
            </p:cNvPr>
            <p:cNvSpPr/>
            <p:nvPr/>
          </p:nvSpPr>
          <p:spPr>
            <a:xfrm>
              <a:off x="6800093" y="3947660"/>
              <a:ext cx="1551371" cy="19522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>
                <a:latin typeface="Calibri"/>
                <a:cs typeface="Calibri"/>
              </a:endParaRPr>
            </a:p>
          </p:txBody>
        </p:sp>
        <p:sp>
          <p:nvSpPr>
            <p:cNvPr id="154" name="Rounded Rectangle 127">
              <a:extLst>
                <a:ext uri="{FF2B5EF4-FFF2-40B4-BE49-F238E27FC236}">
                  <a16:creationId xmlns:a16="http://schemas.microsoft.com/office/drawing/2014/main" id="{E4F07AA9-E2F0-4FD6-AE10-FE27A6F73BE2}"/>
                </a:ext>
              </a:extLst>
            </p:cNvPr>
            <p:cNvSpPr/>
            <p:nvPr/>
          </p:nvSpPr>
          <p:spPr>
            <a:xfrm>
              <a:off x="6855668" y="3892108"/>
              <a:ext cx="1551372" cy="1952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err="1">
                  <a:solidFill>
                    <a:srgbClr val="000000"/>
                  </a:solidFill>
                  <a:latin typeface="Calibri"/>
                  <a:cs typeface="Calibri"/>
                </a:rPr>
                <a:t>sawQtPID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4" name="Rounded Rectangle 129">
            <a:extLst>
              <a:ext uri="{FF2B5EF4-FFF2-40B4-BE49-F238E27FC236}">
                <a16:creationId xmlns:a16="http://schemas.microsoft.com/office/drawing/2014/main" id="{A4A1BD29-23D9-4C0F-AFA4-3339D562453F}"/>
              </a:ext>
            </a:extLst>
          </p:cNvPr>
          <p:cNvSpPr/>
          <p:nvPr/>
        </p:nvSpPr>
        <p:spPr bwMode="auto">
          <a:xfrm>
            <a:off x="919634" y="4869823"/>
            <a:ext cx="1894302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45" name="Rounded Rectangle 130">
            <a:extLst>
              <a:ext uri="{FF2B5EF4-FFF2-40B4-BE49-F238E27FC236}">
                <a16:creationId xmlns:a16="http://schemas.microsoft.com/office/drawing/2014/main" id="{1E178990-2144-4DD4-B2D5-279D313986BD}"/>
              </a:ext>
            </a:extLst>
          </p:cNvPr>
          <p:cNvSpPr/>
          <p:nvPr/>
        </p:nvSpPr>
        <p:spPr bwMode="auto">
          <a:xfrm>
            <a:off x="987496" y="4812608"/>
            <a:ext cx="1894301" cy="201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46" name="Rounded Rectangle 131">
            <a:extLst>
              <a:ext uri="{FF2B5EF4-FFF2-40B4-BE49-F238E27FC236}">
                <a16:creationId xmlns:a16="http://schemas.microsoft.com/office/drawing/2014/main" id="{4F096EBE-B587-4DA1-9668-03AAFC050397}"/>
              </a:ext>
            </a:extLst>
          </p:cNvPr>
          <p:cNvSpPr/>
          <p:nvPr/>
        </p:nvSpPr>
        <p:spPr bwMode="auto">
          <a:xfrm>
            <a:off x="1057296" y="4755393"/>
            <a:ext cx="1894301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1">
              <a:latin typeface="Calibri"/>
              <a:cs typeface="Calibri"/>
            </a:endParaRPr>
          </a:p>
        </p:txBody>
      </p:sp>
      <p:sp>
        <p:nvSpPr>
          <p:cNvPr id="47" name="Rounded Rectangle 132">
            <a:extLst>
              <a:ext uri="{FF2B5EF4-FFF2-40B4-BE49-F238E27FC236}">
                <a16:creationId xmlns:a16="http://schemas.microsoft.com/office/drawing/2014/main" id="{3443FFE3-9344-49A0-A95C-322B61DB88A4}"/>
              </a:ext>
            </a:extLst>
          </p:cNvPr>
          <p:cNvSpPr/>
          <p:nvPr/>
        </p:nvSpPr>
        <p:spPr bwMode="auto">
          <a:xfrm>
            <a:off x="1125157" y="4698177"/>
            <a:ext cx="1894302" cy="2010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sawQtIO</a:t>
            </a:r>
            <a:endParaRPr lang="en-US" sz="1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8" name="Snip Diagonal Corner Rectangle 166">
            <a:extLst>
              <a:ext uri="{FF2B5EF4-FFF2-40B4-BE49-F238E27FC236}">
                <a16:creationId xmlns:a16="http://schemas.microsoft.com/office/drawing/2014/main" id="{7F2839D2-F8A4-4958-8DEC-589CABDE4690}"/>
              </a:ext>
            </a:extLst>
          </p:cNvPr>
          <p:cNvSpPr/>
          <p:nvPr/>
        </p:nvSpPr>
        <p:spPr>
          <a:xfrm>
            <a:off x="3265475" y="5322637"/>
            <a:ext cx="1428179" cy="315498"/>
          </a:xfrm>
          <a:prstGeom prst="snip2DiagRect">
            <a:avLst>
              <a:gd name="adj1" fmla="val 0"/>
              <a:gd name="adj2" fmla="val 20252"/>
            </a:avLst>
          </a:prstGeom>
          <a:ln w="6350" cmpd="sng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atin typeface="Calibri"/>
                <a:cs typeface="Calibri"/>
              </a:rPr>
              <a:t>Single thread</a:t>
            </a:r>
          </a:p>
        </p:txBody>
      </p:sp>
      <p:sp>
        <p:nvSpPr>
          <p:cNvPr id="49" name="Rounded Rectangle 167">
            <a:extLst>
              <a:ext uri="{FF2B5EF4-FFF2-40B4-BE49-F238E27FC236}">
                <a16:creationId xmlns:a16="http://schemas.microsoft.com/office/drawing/2014/main" id="{EA0D5605-DEFB-44EB-83EB-9A28BD96396B}"/>
              </a:ext>
            </a:extLst>
          </p:cNvPr>
          <p:cNvSpPr/>
          <p:nvPr/>
        </p:nvSpPr>
        <p:spPr>
          <a:xfrm>
            <a:off x="4815827" y="5379852"/>
            <a:ext cx="1612804" cy="2141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SAW component</a:t>
            </a:r>
          </a:p>
        </p:txBody>
      </p:sp>
      <p:sp>
        <p:nvSpPr>
          <p:cNvPr id="50" name="Rounded Rectangle 168">
            <a:extLst>
              <a:ext uri="{FF2B5EF4-FFF2-40B4-BE49-F238E27FC236}">
                <a16:creationId xmlns:a16="http://schemas.microsoft.com/office/drawing/2014/main" id="{F63BB261-A6A0-4F4D-BCE1-BED79EAD49AF}"/>
              </a:ext>
            </a:extLst>
          </p:cNvPr>
          <p:cNvSpPr/>
          <p:nvPr/>
        </p:nvSpPr>
        <p:spPr>
          <a:xfrm>
            <a:off x="839675" y="5379852"/>
            <a:ext cx="2359970" cy="201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err="1">
                <a:latin typeface="Calibri"/>
                <a:cs typeface="Calibri"/>
              </a:rPr>
              <a:t>QtWidget</a:t>
            </a:r>
            <a:r>
              <a:rPr lang="en-US" sz="1200">
                <a:latin typeface="Calibri"/>
                <a:cs typeface="Calibri"/>
              </a:rPr>
              <a:t> component (optional)</a:t>
            </a:r>
            <a:endParaRPr lang="en-US" sz="1200" i="1">
              <a:latin typeface="Calibri"/>
              <a:cs typeface="Calibri"/>
            </a:endParaRPr>
          </a:p>
        </p:txBody>
      </p:sp>
      <p:sp>
        <p:nvSpPr>
          <p:cNvPr id="51" name="Rounded Rectangle 169">
            <a:extLst>
              <a:ext uri="{FF2B5EF4-FFF2-40B4-BE49-F238E27FC236}">
                <a16:creationId xmlns:a16="http://schemas.microsoft.com/office/drawing/2014/main" id="{40FE1882-9109-444D-BD00-76A8C81DB27C}"/>
              </a:ext>
            </a:extLst>
          </p:cNvPr>
          <p:cNvSpPr/>
          <p:nvPr/>
        </p:nvSpPr>
        <p:spPr>
          <a:xfrm>
            <a:off x="8928759" y="5396762"/>
            <a:ext cx="1899643" cy="1972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atin typeface="Calibri"/>
                <a:cs typeface="Calibri"/>
              </a:rPr>
              <a:t>ROS component (optional)</a:t>
            </a:r>
            <a:endParaRPr lang="en-US" sz="1200" i="1">
              <a:latin typeface="Calibri"/>
              <a:cs typeface="Calibri"/>
            </a:endParaRPr>
          </a:p>
        </p:txBody>
      </p:sp>
      <p:grpSp>
        <p:nvGrpSpPr>
          <p:cNvPr id="52" name="Group 177">
            <a:extLst>
              <a:ext uri="{FF2B5EF4-FFF2-40B4-BE49-F238E27FC236}">
                <a16:creationId xmlns:a16="http://schemas.microsoft.com/office/drawing/2014/main" id="{F337F710-CDC1-4317-A59B-A09757F7CE5E}"/>
              </a:ext>
            </a:extLst>
          </p:cNvPr>
          <p:cNvGrpSpPr>
            <a:grpSpLocks/>
          </p:cNvGrpSpPr>
          <p:nvPr/>
        </p:nvGrpSpPr>
        <p:grpSpPr bwMode="auto">
          <a:xfrm>
            <a:off x="2951598" y="2204425"/>
            <a:ext cx="331552" cy="2742219"/>
            <a:chOff x="1882438" y="2077542"/>
            <a:chExt cx="271152" cy="2662315"/>
          </a:xfrm>
        </p:grpSpPr>
        <p:sp>
          <p:nvSpPr>
            <p:cNvPr id="146" name="Left-Right Arrow 170">
              <a:extLst>
                <a:ext uri="{FF2B5EF4-FFF2-40B4-BE49-F238E27FC236}">
                  <a16:creationId xmlns:a16="http://schemas.microsoft.com/office/drawing/2014/main" id="{21DD489C-E2DF-4012-8C78-3A468567648B}"/>
                </a:ext>
              </a:extLst>
            </p:cNvPr>
            <p:cNvSpPr/>
            <p:nvPr/>
          </p:nvSpPr>
          <p:spPr>
            <a:xfrm>
              <a:off x="1882438" y="2077542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7" name="Left-Right Arrow 173">
              <a:extLst>
                <a:ext uri="{FF2B5EF4-FFF2-40B4-BE49-F238E27FC236}">
                  <a16:creationId xmlns:a16="http://schemas.microsoft.com/office/drawing/2014/main" id="{3DF33BED-1232-47F7-8708-E6CC88534801}"/>
                </a:ext>
              </a:extLst>
            </p:cNvPr>
            <p:cNvSpPr/>
            <p:nvPr/>
          </p:nvSpPr>
          <p:spPr>
            <a:xfrm>
              <a:off x="1884024" y="2619527"/>
              <a:ext cx="269566" cy="195210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8" name="Left-Right Arrow 174">
              <a:extLst>
                <a:ext uri="{FF2B5EF4-FFF2-40B4-BE49-F238E27FC236}">
                  <a16:creationId xmlns:a16="http://schemas.microsoft.com/office/drawing/2014/main" id="{EF9A7F79-3DE7-4EC8-A2D1-A3E30D09B60A}"/>
                </a:ext>
              </a:extLst>
            </p:cNvPr>
            <p:cNvSpPr/>
            <p:nvPr/>
          </p:nvSpPr>
          <p:spPr>
            <a:xfrm>
              <a:off x="1884024" y="3281337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9" name="Left-Right Arrow 175">
              <a:extLst>
                <a:ext uri="{FF2B5EF4-FFF2-40B4-BE49-F238E27FC236}">
                  <a16:creationId xmlns:a16="http://schemas.microsoft.com/office/drawing/2014/main" id="{A7E0D1F2-9992-47CB-8526-B7CA7BA2E723}"/>
                </a:ext>
              </a:extLst>
            </p:cNvPr>
            <p:cNvSpPr/>
            <p:nvPr/>
          </p:nvSpPr>
          <p:spPr>
            <a:xfrm>
              <a:off x="1884024" y="3930450"/>
              <a:ext cx="269566" cy="195210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50" name="Left-Right Arrow 176">
              <a:extLst>
                <a:ext uri="{FF2B5EF4-FFF2-40B4-BE49-F238E27FC236}">
                  <a16:creationId xmlns:a16="http://schemas.microsoft.com/office/drawing/2014/main" id="{C63A8A27-0024-446D-B9D8-1374A3597F66}"/>
                </a:ext>
              </a:extLst>
            </p:cNvPr>
            <p:cNvSpPr/>
            <p:nvPr/>
          </p:nvSpPr>
          <p:spPr>
            <a:xfrm>
              <a:off x="1884024" y="4544648"/>
              <a:ext cx="269566" cy="195209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F4CC8E5-2240-484E-946E-D22828A7D0E6}"/>
              </a:ext>
            </a:extLst>
          </p:cNvPr>
          <p:cNvGrpSpPr/>
          <p:nvPr/>
        </p:nvGrpSpPr>
        <p:grpSpPr>
          <a:xfrm>
            <a:off x="8556950" y="2204430"/>
            <a:ext cx="331551" cy="2742224"/>
            <a:chOff x="6499888" y="2811896"/>
            <a:chExt cx="272650" cy="2076324"/>
          </a:xfrm>
        </p:grpSpPr>
        <p:sp>
          <p:nvSpPr>
            <p:cNvPr id="142" name="Left-Right Arrow 179">
              <a:extLst>
                <a:ext uri="{FF2B5EF4-FFF2-40B4-BE49-F238E27FC236}">
                  <a16:creationId xmlns:a16="http://schemas.microsoft.com/office/drawing/2014/main" id="{93918C81-130B-4644-90C8-D836311FF45E}"/>
                </a:ext>
              </a:extLst>
            </p:cNvPr>
            <p:cNvSpPr/>
            <p:nvPr/>
          </p:nvSpPr>
          <p:spPr bwMode="auto">
            <a:xfrm>
              <a:off x="6499888" y="2811896"/>
              <a:ext cx="271056" cy="152242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3" name="Left-Right Arrow 180">
              <a:extLst>
                <a:ext uri="{FF2B5EF4-FFF2-40B4-BE49-F238E27FC236}">
                  <a16:creationId xmlns:a16="http://schemas.microsoft.com/office/drawing/2014/main" id="{3107D88E-FA9F-4776-B3DB-82FCE36A48A6}"/>
                </a:ext>
              </a:extLst>
            </p:cNvPr>
            <p:cNvSpPr/>
            <p:nvPr/>
          </p:nvSpPr>
          <p:spPr bwMode="auto">
            <a:xfrm>
              <a:off x="6501482" y="3234586"/>
              <a:ext cx="271056" cy="152243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4" name="Left-Right Arrow 181">
              <a:extLst>
                <a:ext uri="{FF2B5EF4-FFF2-40B4-BE49-F238E27FC236}">
                  <a16:creationId xmlns:a16="http://schemas.microsoft.com/office/drawing/2014/main" id="{FC100934-2D41-4AE0-A8BF-0B64275C4BF1}"/>
                </a:ext>
              </a:extLst>
            </p:cNvPr>
            <p:cNvSpPr/>
            <p:nvPr/>
          </p:nvSpPr>
          <p:spPr bwMode="auto">
            <a:xfrm>
              <a:off x="6501482" y="3750728"/>
              <a:ext cx="271056" cy="152242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  <p:sp>
          <p:nvSpPr>
            <p:cNvPr id="145" name="Left-Right Arrow 183">
              <a:extLst>
                <a:ext uri="{FF2B5EF4-FFF2-40B4-BE49-F238E27FC236}">
                  <a16:creationId xmlns:a16="http://schemas.microsoft.com/office/drawing/2014/main" id="{C310AF08-FEA8-4F43-A950-81E776FBD742}"/>
                </a:ext>
              </a:extLst>
            </p:cNvPr>
            <p:cNvSpPr/>
            <p:nvPr/>
          </p:nvSpPr>
          <p:spPr bwMode="auto">
            <a:xfrm>
              <a:off x="6501482" y="4735978"/>
              <a:ext cx="271056" cy="152242"/>
            </a:xfrm>
            <a:prstGeom prst="leftRightArrow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Calibri"/>
                <a:cs typeface="Calibri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1F5B30-DF0A-4364-BF21-87B21094C695}"/>
              </a:ext>
            </a:extLst>
          </p:cNvPr>
          <p:cNvGrpSpPr/>
          <p:nvPr/>
        </p:nvGrpSpPr>
        <p:grpSpPr>
          <a:xfrm>
            <a:off x="7623063" y="5326437"/>
            <a:ext cx="186133" cy="320975"/>
            <a:chOff x="3519869" y="2390336"/>
            <a:chExt cx="153066" cy="243032"/>
          </a:xfrm>
        </p:grpSpPr>
        <p:cxnSp>
          <p:nvCxnSpPr>
            <p:cNvPr id="140" name="Curved Connector 45">
              <a:extLst>
                <a:ext uri="{FF2B5EF4-FFF2-40B4-BE49-F238E27FC236}">
                  <a16:creationId xmlns:a16="http://schemas.microsoft.com/office/drawing/2014/main" id="{052FE165-FF9B-46DE-9CAB-FB96539ADF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1" name="Block Arc 140">
              <a:extLst>
                <a:ext uri="{FF2B5EF4-FFF2-40B4-BE49-F238E27FC236}">
                  <a16:creationId xmlns:a16="http://schemas.microsoft.com/office/drawing/2014/main" id="{7683F1A5-39EE-49DB-8E11-A77D3DDEF6D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8B9BF43-56AD-4BA1-A53B-54D085E3F64F}"/>
              </a:ext>
            </a:extLst>
          </p:cNvPr>
          <p:cNvGrpSpPr/>
          <p:nvPr/>
        </p:nvGrpSpPr>
        <p:grpSpPr>
          <a:xfrm>
            <a:off x="6645941" y="5347247"/>
            <a:ext cx="88955" cy="197874"/>
            <a:chOff x="3008670" y="2337633"/>
            <a:chExt cx="73152" cy="149824"/>
          </a:xfrm>
        </p:grpSpPr>
        <p:sp>
          <p:nvSpPr>
            <p:cNvPr id="138" name="Flowchart: Connector 137">
              <a:extLst>
                <a:ext uri="{FF2B5EF4-FFF2-40B4-BE49-F238E27FC236}">
                  <a16:creationId xmlns:a16="http://schemas.microsoft.com/office/drawing/2014/main" id="{043E481D-0031-461E-B07C-5ADCBE33E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8670" y="2337633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39" name="Curved Connector 45">
              <a:extLst>
                <a:ext uri="{FF2B5EF4-FFF2-40B4-BE49-F238E27FC236}">
                  <a16:creationId xmlns:a16="http://schemas.microsoft.com/office/drawing/2014/main" id="{E72D090F-CEF1-40B0-A4A3-1C4B93DD1A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5246" y="2383642"/>
              <a:ext cx="0" cy="10381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703111-6175-4EED-8CBB-559E0E1EBF0C}"/>
              </a:ext>
            </a:extLst>
          </p:cNvPr>
          <p:cNvGrpSpPr/>
          <p:nvPr/>
        </p:nvGrpSpPr>
        <p:grpSpPr>
          <a:xfrm>
            <a:off x="5128318" y="3658688"/>
            <a:ext cx="186133" cy="320975"/>
            <a:chOff x="3519869" y="2390336"/>
            <a:chExt cx="153066" cy="243032"/>
          </a:xfrm>
        </p:grpSpPr>
        <p:cxnSp>
          <p:nvCxnSpPr>
            <p:cNvPr id="132" name="Curved Connector 45">
              <a:extLst>
                <a:ext uri="{FF2B5EF4-FFF2-40B4-BE49-F238E27FC236}">
                  <a16:creationId xmlns:a16="http://schemas.microsoft.com/office/drawing/2014/main" id="{E73A10A1-E3E2-4F7C-A7ED-75A2E5D418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3" name="Block Arc 132">
              <a:extLst>
                <a:ext uri="{FF2B5EF4-FFF2-40B4-BE49-F238E27FC236}">
                  <a16:creationId xmlns:a16="http://schemas.microsoft.com/office/drawing/2014/main" id="{90E5FCA4-3385-46C5-9B0A-45DD483343E8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684DC5F-469B-44EA-8F30-C2BBA90478E5}"/>
              </a:ext>
            </a:extLst>
          </p:cNvPr>
          <p:cNvGrpSpPr/>
          <p:nvPr/>
        </p:nvGrpSpPr>
        <p:grpSpPr>
          <a:xfrm>
            <a:off x="5176907" y="3832553"/>
            <a:ext cx="88955" cy="294474"/>
            <a:chOff x="2745315" y="2258002"/>
            <a:chExt cx="73152" cy="222966"/>
          </a:xfrm>
        </p:grpSpPr>
        <p:sp>
          <p:nvSpPr>
            <p:cNvPr id="130" name="Flowchart: Connector 129">
              <a:extLst>
                <a:ext uri="{FF2B5EF4-FFF2-40B4-BE49-F238E27FC236}">
                  <a16:creationId xmlns:a16="http://schemas.microsoft.com/office/drawing/2014/main" id="{0528BD0B-5FFA-4878-B0DB-935345B02B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31" name="Curved Connector 45">
              <a:extLst>
                <a:ext uri="{FF2B5EF4-FFF2-40B4-BE49-F238E27FC236}">
                  <a16:creationId xmlns:a16="http://schemas.microsoft.com/office/drawing/2014/main" id="{8A6FED9D-0F98-4BAA-B54E-A7DE58BF84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8E85514E-F37E-4390-8048-FEDDE8E87841}"/>
              </a:ext>
            </a:extLst>
          </p:cNvPr>
          <p:cNvSpPr/>
          <p:nvPr/>
        </p:nvSpPr>
        <p:spPr>
          <a:xfrm>
            <a:off x="4840083" y="4112952"/>
            <a:ext cx="765380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BB52FED-AFC5-4B64-99B4-C2BB27272217}"/>
              </a:ext>
            </a:extLst>
          </p:cNvPr>
          <p:cNvGrpSpPr/>
          <p:nvPr/>
        </p:nvGrpSpPr>
        <p:grpSpPr>
          <a:xfrm>
            <a:off x="7818230" y="3645424"/>
            <a:ext cx="186133" cy="320975"/>
            <a:chOff x="3519869" y="2390336"/>
            <a:chExt cx="153066" cy="243032"/>
          </a:xfrm>
        </p:grpSpPr>
        <p:cxnSp>
          <p:nvCxnSpPr>
            <p:cNvPr id="124" name="Curved Connector 45">
              <a:extLst>
                <a:ext uri="{FF2B5EF4-FFF2-40B4-BE49-F238E27FC236}">
                  <a16:creationId xmlns:a16="http://schemas.microsoft.com/office/drawing/2014/main" id="{CBD2F5E7-965E-4CBF-B2FD-B7FC940F28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5" name="Block Arc 124">
              <a:extLst>
                <a:ext uri="{FF2B5EF4-FFF2-40B4-BE49-F238E27FC236}">
                  <a16:creationId xmlns:a16="http://schemas.microsoft.com/office/drawing/2014/main" id="{DB16524D-6DC5-4269-BA1C-763C87F42B9F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FF56153-BAA7-4FE6-81C1-9FD4DF84284F}"/>
              </a:ext>
            </a:extLst>
          </p:cNvPr>
          <p:cNvGrpSpPr/>
          <p:nvPr/>
        </p:nvGrpSpPr>
        <p:grpSpPr>
          <a:xfrm>
            <a:off x="7866819" y="3819289"/>
            <a:ext cx="88955" cy="294474"/>
            <a:chOff x="2745315" y="2258002"/>
            <a:chExt cx="73152" cy="222966"/>
          </a:xfrm>
        </p:grpSpPr>
        <p:sp>
          <p:nvSpPr>
            <p:cNvPr id="122" name="Flowchart: Connector 121">
              <a:extLst>
                <a:ext uri="{FF2B5EF4-FFF2-40B4-BE49-F238E27FC236}">
                  <a16:creationId xmlns:a16="http://schemas.microsoft.com/office/drawing/2014/main" id="{9D0AE639-6754-4249-ABAC-C6BD4574AD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23" name="Curved Connector 45">
              <a:extLst>
                <a:ext uri="{FF2B5EF4-FFF2-40B4-BE49-F238E27FC236}">
                  <a16:creationId xmlns:a16="http://schemas.microsoft.com/office/drawing/2014/main" id="{4AB6CF00-1CAC-4CD6-A104-4EB80D2016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0D0DEC71-6D83-4F36-AF7B-426685BAF369}"/>
              </a:ext>
            </a:extLst>
          </p:cNvPr>
          <p:cNvSpPr/>
          <p:nvPr/>
        </p:nvSpPr>
        <p:spPr>
          <a:xfrm>
            <a:off x="7539028" y="4112952"/>
            <a:ext cx="744536" cy="201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mtsPID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8" name="Rounded Rectangle 220">
            <a:extLst>
              <a:ext uri="{FF2B5EF4-FFF2-40B4-BE49-F238E27FC236}">
                <a16:creationId xmlns:a16="http://schemas.microsoft.com/office/drawing/2014/main" id="{5E1F0851-ABDD-49B2-9622-4959674379CA}"/>
              </a:ext>
            </a:extLst>
          </p:cNvPr>
          <p:cNvSpPr/>
          <p:nvPr/>
        </p:nvSpPr>
        <p:spPr>
          <a:xfrm>
            <a:off x="7539028" y="2978462"/>
            <a:ext cx="744538" cy="1768757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B0358BE-5B2D-43DE-8ECF-32284C5CBDA4}"/>
              </a:ext>
            </a:extLst>
          </p:cNvPr>
          <p:cNvGrpSpPr/>
          <p:nvPr/>
        </p:nvGrpSpPr>
        <p:grpSpPr>
          <a:xfrm>
            <a:off x="5123800" y="2974989"/>
            <a:ext cx="186133" cy="320975"/>
            <a:chOff x="3519869" y="2390336"/>
            <a:chExt cx="153066" cy="243032"/>
          </a:xfrm>
        </p:grpSpPr>
        <p:cxnSp>
          <p:nvCxnSpPr>
            <p:cNvPr id="120" name="Curved Connector 45">
              <a:extLst>
                <a:ext uri="{FF2B5EF4-FFF2-40B4-BE49-F238E27FC236}">
                  <a16:creationId xmlns:a16="http://schemas.microsoft.com/office/drawing/2014/main" id="{912FB010-3A76-4492-98EE-51BCE28A3C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id="{86FFBC19-5865-40FF-A8DC-E6F0AECA2E94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D4980DB-A87E-4560-9671-8FC555B0DD0C}"/>
              </a:ext>
            </a:extLst>
          </p:cNvPr>
          <p:cNvGrpSpPr/>
          <p:nvPr/>
        </p:nvGrpSpPr>
        <p:grpSpPr>
          <a:xfrm>
            <a:off x="5172389" y="3148854"/>
            <a:ext cx="88955" cy="294474"/>
            <a:chOff x="2745315" y="2258002"/>
            <a:chExt cx="73152" cy="222966"/>
          </a:xfrm>
        </p:grpSpPr>
        <p:sp>
          <p:nvSpPr>
            <p:cNvPr id="118" name="Flowchart: Connector 117">
              <a:extLst>
                <a:ext uri="{FF2B5EF4-FFF2-40B4-BE49-F238E27FC236}">
                  <a16:creationId xmlns:a16="http://schemas.microsoft.com/office/drawing/2014/main" id="{142831B3-596C-4F52-B49B-5A6239904B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9" name="Curved Connector 45">
              <a:extLst>
                <a:ext uri="{FF2B5EF4-FFF2-40B4-BE49-F238E27FC236}">
                  <a16:creationId xmlns:a16="http://schemas.microsoft.com/office/drawing/2014/main" id="{F64591EB-3467-4DC1-9F7A-C7BA45418A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839CF1-CFC3-430E-A6FF-A191C9D2748C}"/>
              </a:ext>
            </a:extLst>
          </p:cNvPr>
          <p:cNvGrpSpPr/>
          <p:nvPr/>
        </p:nvGrpSpPr>
        <p:grpSpPr>
          <a:xfrm>
            <a:off x="3816346" y="2981739"/>
            <a:ext cx="186133" cy="320975"/>
            <a:chOff x="3519869" y="2390336"/>
            <a:chExt cx="153066" cy="243032"/>
          </a:xfrm>
        </p:grpSpPr>
        <p:cxnSp>
          <p:nvCxnSpPr>
            <p:cNvPr id="116" name="Curved Connector 45">
              <a:extLst>
                <a:ext uri="{FF2B5EF4-FFF2-40B4-BE49-F238E27FC236}">
                  <a16:creationId xmlns:a16="http://schemas.microsoft.com/office/drawing/2014/main" id="{1398A488-F2D7-4749-AD58-898AB24BC2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7" name="Block Arc 116">
              <a:extLst>
                <a:ext uri="{FF2B5EF4-FFF2-40B4-BE49-F238E27FC236}">
                  <a16:creationId xmlns:a16="http://schemas.microsoft.com/office/drawing/2014/main" id="{8FFCEFE0-4F43-46F7-9FAD-A97A14A14684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71DA9D-1353-4D4A-AFD1-0604FC33713A}"/>
              </a:ext>
            </a:extLst>
          </p:cNvPr>
          <p:cNvGrpSpPr/>
          <p:nvPr/>
        </p:nvGrpSpPr>
        <p:grpSpPr>
          <a:xfrm>
            <a:off x="3864935" y="3155604"/>
            <a:ext cx="88955" cy="294474"/>
            <a:chOff x="2745315" y="2258002"/>
            <a:chExt cx="73152" cy="222966"/>
          </a:xfrm>
        </p:grpSpPr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20FE7C41-1A12-482A-9251-FB2217B55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5" name="Curved Connector 45">
              <a:extLst>
                <a:ext uri="{FF2B5EF4-FFF2-40B4-BE49-F238E27FC236}">
                  <a16:creationId xmlns:a16="http://schemas.microsoft.com/office/drawing/2014/main" id="{BE1E2B58-95DD-43C6-9CC4-5510A70348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4656DF8-B84B-449E-8FB0-C5CFC4F96E32}"/>
              </a:ext>
            </a:extLst>
          </p:cNvPr>
          <p:cNvGrpSpPr/>
          <p:nvPr/>
        </p:nvGrpSpPr>
        <p:grpSpPr>
          <a:xfrm>
            <a:off x="6515290" y="2970290"/>
            <a:ext cx="186133" cy="320975"/>
            <a:chOff x="3519869" y="2390336"/>
            <a:chExt cx="153066" cy="243032"/>
          </a:xfrm>
        </p:grpSpPr>
        <p:cxnSp>
          <p:nvCxnSpPr>
            <p:cNvPr id="112" name="Curved Connector 45">
              <a:extLst>
                <a:ext uri="{FF2B5EF4-FFF2-40B4-BE49-F238E27FC236}">
                  <a16:creationId xmlns:a16="http://schemas.microsoft.com/office/drawing/2014/main" id="{B96EB8D2-D84C-496A-AF15-4623F25E54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3" name="Block Arc 112">
              <a:extLst>
                <a:ext uri="{FF2B5EF4-FFF2-40B4-BE49-F238E27FC236}">
                  <a16:creationId xmlns:a16="http://schemas.microsoft.com/office/drawing/2014/main" id="{B8940013-3D2F-4068-9C97-6C62F0F3495B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854A6DE-A5AE-42D2-BB35-64FDD3CAD3EF}"/>
              </a:ext>
            </a:extLst>
          </p:cNvPr>
          <p:cNvGrpSpPr/>
          <p:nvPr/>
        </p:nvGrpSpPr>
        <p:grpSpPr>
          <a:xfrm>
            <a:off x="6563879" y="3144155"/>
            <a:ext cx="88955" cy="294474"/>
            <a:chOff x="2745315" y="2258002"/>
            <a:chExt cx="73152" cy="222966"/>
          </a:xfrm>
        </p:grpSpPr>
        <p:sp>
          <p:nvSpPr>
            <p:cNvPr id="110" name="Flowchart: Connector 109">
              <a:extLst>
                <a:ext uri="{FF2B5EF4-FFF2-40B4-BE49-F238E27FC236}">
                  <a16:creationId xmlns:a16="http://schemas.microsoft.com/office/drawing/2014/main" id="{314BECB9-BDF6-4D30-94C8-7F85C4E56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11" name="Curved Connector 45">
              <a:extLst>
                <a:ext uri="{FF2B5EF4-FFF2-40B4-BE49-F238E27FC236}">
                  <a16:creationId xmlns:a16="http://schemas.microsoft.com/office/drawing/2014/main" id="{7AAC79E9-82BE-45CE-9A14-1D1757A1DB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DACCA20-CA20-41C5-93C3-E90673DF8831}"/>
              </a:ext>
            </a:extLst>
          </p:cNvPr>
          <p:cNvGrpSpPr/>
          <p:nvPr/>
        </p:nvGrpSpPr>
        <p:grpSpPr>
          <a:xfrm>
            <a:off x="7818229" y="2979718"/>
            <a:ext cx="186133" cy="320975"/>
            <a:chOff x="3519869" y="2390336"/>
            <a:chExt cx="153066" cy="243032"/>
          </a:xfrm>
        </p:grpSpPr>
        <p:cxnSp>
          <p:nvCxnSpPr>
            <p:cNvPr id="108" name="Curved Connector 45">
              <a:extLst>
                <a:ext uri="{FF2B5EF4-FFF2-40B4-BE49-F238E27FC236}">
                  <a16:creationId xmlns:a16="http://schemas.microsoft.com/office/drawing/2014/main" id="{ABC758F9-692E-433A-81E5-52457D946E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id="{AB20AC53-6774-49B4-90A5-B9178E2F7A8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F106968-744A-4152-BD40-632DE8ECA880}"/>
              </a:ext>
            </a:extLst>
          </p:cNvPr>
          <p:cNvGrpSpPr/>
          <p:nvPr/>
        </p:nvGrpSpPr>
        <p:grpSpPr>
          <a:xfrm>
            <a:off x="7866818" y="3153583"/>
            <a:ext cx="88955" cy="294474"/>
            <a:chOff x="2745315" y="2258002"/>
            <a:chExt cx="73152" cy="222966"/>
          </a:xfrm>
        </p:grpSpPr>
        <p:sp>
          <p:nvSpPr>
            <p:cNvPr id="106" name="Flowchart: Connector 105">
              <a:extLst>
                <a:ext uri="{FF2B5EF4-FFF2-40B4-BE49-F238E27FC236}">
                  <a16:creationId xmlns:a16="http://schemas.microsoft.com/office/drawing/2014/main" id="{FEB78098-9118-4B72-9CB5-32005085F4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07" name="Curved Connector 45">
              <a:extLst>
                <a:ext uri="{FF2B5EF4-FFF2-40B4-BE49-F238E27FC236}">
                  <a16:creationId xmlns:a16="http://schemas.microsoft.com/office/drawing/2014/main" id="{6666EE55-8C89-4D62-9A1F-054CC023BB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40373B-FE40-4BDF-A9DC-BFE286325582}"/>
              </a:ext>
            </a:extLst>
          </p:cNvPr>
          <p:cNvGrpSpPr/>
          <p:nvPr/>
        </p:nvGrpSpPr>
        <p:grpSpPr>
          <a:xfrm>
            <a:off x="4459137" y="2392048"/>
            <a:ext cx="186133" cy="320975"/>
            <a:chOff x="3519869" y="2390336"/>
            <a:chExt cx="153066" cy="243032"/>
          </a:xfrm>
        </p:grpSpPr>
        <p:cxnSp>
          <p:nvCxnSpPr>
            <p:cNvPr id="104" name="Curved Connector 45">
              <a:extLst>
                <a:ext uri="{FF2B5EF4-FFF2-40B4-BE49-F238E27FC236}">
                  <a16:creationId xmlns:a16="http://schemas.microsoft.com/office/drawing/2014/main" id="{E8862418-CB4C-4497-AA28-4CB257E499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5" name="Block Arc 104">
              <a:extLst>
                <a:ext uri="{FF2B5EF4-FFF2-40B4-BE49-F238E27FC236}">
                  <a16:creationId xmlns:a16="http://schemas.microsoft.com/office/drawing/2014/main" id="{B0AE48D6-D9A0-40EB-8649-D711B5A9ADF3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34771EC-C1CE-42ED-B27D-8CA8F17E0803}"/>
              </a:ext>
            </a:extLst>
          </p:cNvPr>
          <p:cNvGrpSpPr/>
          <p:nvPr/>
        </p:nvGrpSpPr>
        <p:grpSpPr>
          <a:xfrm>
            <a:off x="4507726" y="2565913"/>
            <a:ext cx="88955" cy="294474"/>
            <a:chOff x="2745315" y="2258002"/>
            <a:chExt cx="73152" cy="222966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93158C04-735C-4A0F-A27C-3AC615CA42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5315" y="2258002"/>
              <a:ext cx="73152" cy="73152"/>
            </a:xfrm>
            <a:prstGeom prst="flowChartConnector">
              <a:avLst/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latin typeface="Calibri"/>
                <a:cs typeface="Calibri"/>
              </a:endParaRPr>
            </a:p>
          </p:txBody>
        </p:sp>
        <p:cxnSp>
          <p:nvCxnSpPr>
            <p:cNvPr id="103" name="Curved Connector 45">
              <a:extLst>
                <a:ext uri="{FF2B5EF4-FFF2-40B4-BE49-F238E27FC236}">
                  <a16:creationId xmlns:a16="http://schemas.microsoft.com/office/drawing/2014/main" id="{28017D77-6DCD-4171-A416-DF9C309DD2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1891" y="2304011"/>
              <a:ext cx="0" cy="17695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80" name="Rounded Rectangle 18">
            <a:extLst>
              <a:ext uri="{FF2B5EF4-FFF2-40B4-BE49-F238E27FC236}">
                <a16:creationId xmlns:a16="http://schemas.microsoft.com/office/drawing/2014/main" id="{7CFCFB4E-7D13-4E78-A414-99A3549B306B}"/>
              </a:ext>
            </a:extLst>
          </p:cNvPr>
          <p:cNvSpPr/>
          <p:nvPr/>
        </p:nvSpPr>
        <p:spPr>
          <a:xfrm>
            <a:off x="3537145" y="2206064"/>
            <a:ext cx="4746419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/>
                <a:cs typeface="Calibri"/>
              </a:rPr>
              <a:t>Console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1" name="Rounded Rectangle 16">
            <a:extLst>
              <a:ext uri="{FF2B5EF4-FFF2-40B4-BE49-F238E27FC236}">
                <a16:creationId xmlns:a16="http://schemas.microsoft.com/office/drawing/2014/main" id="{40E86C5B-ABFB-40AD-9721-70CBE15F45E5}"/>
              </a:ext>
            </a:extLst>
          </p:cNvPr>
          <p:cNvSpPr/>
          <p:nvPr/>
        </p:nvSpPr>
        <p:spPr bwMode="auto">
          <a:xfrm>
            <a:off x="3537145" y="2764317"/>
            <a:ext cx="2068319" cy="199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err="1">
                <a:solidFill>
                  <a:srgbClr val="000000"/>
                </a:solidFill>
                <a:latin typeface="Calibri"/>
                <a:cs typeface="Calibri"/>
              </a:rPr>
              <a:t>mtsTeleoperation</a:t>
            </a:r>
            <a:endParaRPr lang="en-US" sz="1200" i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3" name="Rounded Rectangle 218">
            <a:extLst>
              <a:ext uri="{FF2B5EF4-FFF2-40B4-BE49-F238E27FC236}">
                <a16:creationId xmlns:a16="http://schemas.microsoft.com/office/drawing/2014/main" id="{86FBED3D-4DC8-4EC8-BDA6-03C8C7A829AB}"/>
              </a:ext>
            </a:extLst>
          </p:cNvPr>
          <p:cNvSpPr/>
          <p:nvPr/>
        </p:nvSpPr>
        <p:spPr>
          <a:xfrm>
            <a:off x="4840082" y="2968656"/>
            <a:ext cx="765382" cy="1775295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/>
              <a:cs typeface="Calibri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9C584B-EE4C-46B4-989D-4F2B039487FE}"/>
              </a:ext>
            </a:extLst>
          </p:cNvPr>
          <p:cNvGrpSpPr/>
          <p:nvPr/>
        </p:nvGrpSpPr>
        <p:grpSpPr>
          <a:xfrm>
            <a:off x="5129707" y="4317436"/>
            <a:ext cx="186133" cy="320975"/>
            <a:chOff x="3519869" y="2390336"/>
            <a:chExt cx="153066" cy="243032"/>
          </a:xfrm>
        </p:grpSpPr>
        <p:cxnSp>
          <p:nvCxnSpPr>
            <p:cNvPr id="98" name="Curved Connector 45">
              <a:extLst>
                <a:ext uri="{FF2B5EF4-FFF2-40B4-BE49-F238E27FC236}">
                  <a16:creationId xmlns:a16="http://schemas.microsoft.com/office/drawing/2014/main" id="{E70CC340-37E2-4C9D-9D31-894C706810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9" name="Block Arc 98">
              <a:extLst>
                <a:ext uri="{FF2B5EF4-FFF2-40B4-BE49-F238E27FC236}">
                  <a16:creationId xmlns:a16="http://schemas.microsoft.com/office/drawing/2014/main" id="{BAD1C44E-FAE4-4A4D-ABB1-03F1DBEAD535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3C80CA6-1EA8-490A-B944-5903D80F8AF1}"/>
              </a:ext>
            </a:extLst>
          </p:cNvPr>
          <p:cNvGrpSpPr/>
          <p:nvPr/>
        </p:nvGrpSpPr>
        <p:grpSpPr>
          <a:xfrm>
            <a:off x="7809196" y="4318176"/>
            <a:ext cx="186133" cy="320975"/>
            <a:chOff x="3519869" y="2390336"/>
            <a:chExt cx="153066" cy="243032"/>
          </a:xfrm>
        </p:grpSpPr>
        <p:cxnSp>
          <p:nvCxnSpPr>
            <p:cNvPr id="94" name="Curved Connector 45">
              <a:extLst>
                <a:ext uri="{FF2B5EF4-FFF2-40B4-BE49-F238E27FC236}">
                  <a16:creationId xmlns:a16="http://schemas.microsoft.com/office/drawing/2014/main" id="{D4A969D8-912C-4B36-813D-527DD745F3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96402" y="2390336"/>
              <a:ext cx="0" cy="906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5" name="Block Arc 94">
              <a:extLst>
                <a:ext uri="{FF2B5EF4-FFF2-40B4-BE49-F238E27FC236}">
                  <a16:creationId xmlns:a16="http://schemas.microsoft.com/office/drawing/2014/main" id="{76116947-86C9-491D-ADEE-FB2E73B5785E}"/>
                </a:ext>
              </a:extLst>
            </p:cNvPr>
            <p:cNvSpPr/>
            <p:nvPr/>
          </p:nvSpPr>
          <p:spPr>
            <a:xfrm>
              <a:off x="3519869" y="2480968"/>
              <a:ext cx="153066" cy="152400"/>
            </a:xfrm>
            <a:prstGeom prst="blockArc">
              <a:avLst>
                <a:gd name="adj1" fmla="val 10800000"/>
                <a:gd name="adj2" fmla="val 235302"/>
                <a:gd name="adj3" fmla="val 13665"/>
              </a:avLst>
            </a:prstGeom>
            <a:solidFill>
              <a:schemeClr val="tx1"/>
            </a:solidFill>
            <a:ln w="6350" cmpd="sng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120385C9-BFA3-491B-8D81-CA518C836071}"/>
              </a:ext>
            </a:extLst>
          </p:cNvPr>
          <p:cNvSpPr txBox="1"/>
          <p:nvPr/>
        </p:nvSpPr>
        <p:spPr>
          <a:xfrm>
            <a:off x="4633745" y="4478672"/>
            <a:ext cx="39247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PSM1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14BC8D6-6173-4A3F-A1ED-1C546C5EFDBF}"/>
              </a:ext>
            </a:extLst>
          </p:cNvPr>
          <p:cNvSpPr txBox="1"/>
          <p:nvPr/>
        </p:nvSpPr>
        <p:spPr>
          <a:xfrm>
            <a:off x="7352893" y="4478672"/>
            <a:ext cx="4349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/>
                <a:cs typeface="Calibri"/>
              </a:rPr>
              <a:t>PSM2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99989A4-8760-4B2D-A205-19B3011ADCD5}"/>
              </a:ext>
            </a:extLst>
          </p:cNvPr>
          <p:cNvSpPr txBox="1"/>
          <p:nvPr/>
        </p:nvSpPr>
        <p:spPr>
          <a:xfrm>
            <a:off x="6703915" y="5283590"/>
            <a:ext cx="868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/>
                <a:cs typeface="Calibri"/>
              </a:rPr>
              <a:t>provided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97F4004-04F4-44C9-8637-684D2C288A3F}"/>
              </a:ext>
            </a:extLst>
          </p:cNvPr>
          <p:cNvSpPr txBox="1"/>
          <p:nvPr/>
        </p:nvSpPr>
        <p:spPr>
          <a:xfrm>
            <a:off x="7787087" y="5286520"/>
            <a:ext cx="868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/>
                <a:cs typeface="Calibri"/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4068853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2630</Words>
  <Application>Microsoft Office PowerPoint</Application>
  <PresentationFormat>Widescreen</PresentationFormat>
  <Paragraphs>806</Paragraphs>
  <Slides>66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Arial Narrow</vt:lpstr>
      <vt:lpstr>Calibri</vt:lpstr>
      <vt:lpstr>Calibri Light</vt:lpstr>
      <vt:lpstr>Consolas</vt:lpstr>
      <vt:lpstr>Courier New</vt:lpstr>
      <vt:lpstr>Times New Roman</vt:lpstr>
      <vt:lpstr>Office Theme</vt:lpstr>
      <vt:lpstr>Software Infrastructure Review</vt:lpstr>
      <vt:lpstr>Where to find it?</vt:lpstr>
      <vt:lpstr>cisst/SAW Requirements</vt:lpstr>
      <vt:lpstr>cisst/SAW Overview</vt:lpstr>
      <vt:lpstr>cisst libraries</vt:lpstr>
      <vt:lpstr>Component-based software</vt:lpstr>
      <vt:lpstr>Surgical Assistant Workstation (SAW)</vt:lpstr>
      <vt:lpstr>Components: dVRK on Linux with ROS</vt:lpstr>
      <vt:lpstr>Components: dVRK on Linux with ForceDimension haptic devices (VU)</vt:lpstr>
      <vt:lpstr>Components: dVRK on Mac OS with IGTL</vt:lpstr>
      <vt:lpstr>Components: dVRK with ROS 2 (beta)</vt:lpstr>
      <vt:lpstr>Components: ROS 2 (beta)</vt:lpstr>
      <vt:lpstr>Components: sawSensablePhantom on Windows with IGTL and dynamic loading (Queens)</vt:lpstr>
      <vt:lpstr>Technical Details</vt:lpstr>
      <vt:lpstr>Multi-processing vs. multi-threading</vt:lpstr>
      <vt:lpstr>Multi-threaded programming</vt:lpstr>
      <vt:lpstr>Typical Solutions</vt:lpstr>
      <vt:lpstr>Thread-safe interfaces</vt:lpstr>
      <vt:lpstr>State Table views</vt:lpstr>
      <vt:lpstr>cisst/SAW component model</vt:lpstr>
      <vt:lpstr>cisst Component Types</vt:lpstr>
      <vt:lpstr>Command Objects</vt:lpstr>
      <vt:lpstr>Command Pattern Implementation</vt:lpstr>
      <vt:lpstr>Events</vt:lpstr>
      <vt:lpstr>Standardization for plug &amp; play</vt:lpstr>
      <vt:lpstr>Collaborative Robotics Toolkit (CRTK) https://collaborative-robotics.github.io - JHU, UW and WPI</vt:lpstr>
      <vt:lpstr>Documentation for cisstMultiTask</vt:lpstr>
      <vt:lpstr>Software Infrastructure Review (Continued)</vt:lpstr>
      <vt:lpstr>Previously on…  cisstMultiTask components</vt:lpstr>
      <vt:lpstr>Previously on ..  Collaborative Robotics Toolkit (CRTK) https://collaborative-robotics.github.io - JHU, UW and WPI</vt:lpstr>
      <vt:lpstr>Previously on…  CRTK feedback and control</vt:lpstr>
      <vt:lpstr>Inter-Component Communication</vt:lpstr>
      <vt:lpstr> Bridge Component Options</vt:lpstr>
      <vt:lpstr>Robot Operating System (ROS) as middleware</vt:lpstr>
      <vt:lpstr>cisst vs ROS: Data Types</vt:lpstr>
      <vt:lpstr>cisst vs ROS: Execution Model</vt:lpstr>
      <vt:lpstr>System Integration via ROS: overview</vt:lpstr>
      <vt:lpstr>cisst components and ROS</vt:lpstr>
      <vt:lpstr>cisst components and ROS</vt:lpstr>
      <vt:lpstr>cisst components and ROS</vt:lpstr>
      <vt:lpstr>cisst components and ROS</vt:lpstr>
      <vt:lpstr>cisst-ROS: base bridge component examples</vt:lpstr>
      <vt:lpstr>Really?</vt:lpstr>
      <vt:lpstr>cisst-ROS-CRTK bridge</vt:lpstr>
      <vt:lpstr>cisst-ROS-CRTK bridge</vt:lpstr>
      <vt:lpstr>cisst-ROS-CRTK bridge</vt:lpstr>
      <vt:lpstr>cisst-ROS-CRTK: threading</vt:lpstr>
      <vt:lpstr>cisst-ROS-CRTK: links</vt:lpstr>
      <vt:lpstr>CRTK: What a device looks like?</vt:lpstr>
      <vt:lpstr>CRTK ROS: Devices</vt:lpstr>
      <vt:lpstr>CRTK: ROS Client APIs</vt:lpstr>
      <vt:lpstr>CRTK: ROS Python Client API</vt:lpstr>
      <vt:lpstr>CRTK: ROS Python Client API</vt:lpstr>
      <vt:lpstr>CRTK ROS: Python Client Example Configure</vt:lpstr>
      <vt:lpstr>CRTK ROS: Python Client Example Move</vt:lpstr>
      <vt:lpstr>CRTK ROS: Python Client behind the scene</vt:lpstr>
      <vt:lpstr>CRTK ROS: Matlab Client</vt:lpstr>
      <vt:lpstr>CRTK Python and Matlab clients</vt:lpstr>
      <vt:lpstr>cisst-ROS2-CRTK?</vt:lpstr>
      <vt:lpstr>cisst-ROS2-CRTK!</vt:lpstr>
      <vt:lpstr>cisst-ROS2-CRTK to do</vt:lpstr>
      <vt:lpstr>OpenIGTLink Middleware</vt:lpstr>
      <vt:lpstr>OpenIGTLink Middleware</vt:lpstr>
      <vt:lpstr>CRTK: One Last Thing</vt:lpstr>
      <vt:lpstr>CRTK: One Last Thing</vt:lpstr>
      <vt:lpstr>Infrastructure Value Today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Infrastructure Review</dc:title>
  <dc:creator>Peter Kazanzides</dc:creator>
  <cp:lastModifiedBy>Peter Kazanzides</cp:lastModifiedBy>
  <cp:revision>40</cp:revision>
  <dcterms:created xsi:type="dcterms:W3CDTF">2021-09-20T01:29:49Z</dcterms:created>
  <dcterms:modified xsi:type="dcterms:W3CDTF">2021-10-08T02:04:59Z</dcterms:modified>
</cp:coreProperties>
</file>