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42" r:id="rId2"/>
    <p:sldId id="604" r:id="rId3"/>
    <p:sldId id="575" r:id="rId4"/>
    <p:sldId id="510" r:id="rId5"/>
    <p:sldId id="584" r:id="rId6"/>
    <p:sldId id="456" r:id="rId7"/>
    <p:sldId id="521" r:id="rId8"/>
    <p:sldId id="582" r:id="rId9"/>
    <p:sldId id="512" r:id="rId10"/>
    <p:sldId id="466" r:id="rId11"/>
    <p:sldId id="541" r:id="rId12"/>
    <p:sldId id="542" r:id="rId13"/>
    <p:sldId id="577" r:id="rId14"/>
    <p:sldId id="515" r:id="rId15"/>
    <p:sldId id="516" r:id="rId16"/>
    <p:sldId id="472" r:id="rId17"/>
    <p:sldId id="565" r:id="rId18"/>
    <p:sldId id="588" r:id="rId19"/>
    <p:sldId id="519" r:id="rId20"/>
    <p:sldId id="520" r:id="rId21"/>
    <p:sldId id="509" r:id="rId22"/>
    <p:sldId id="549" r:id="rId23"/>
    <p:sldId id="576" r:id="rId24"/>
    <p:sldId id="560" r:id="rId25"/>
    <p:sldId id="561" r:id="rId26"/>
    <p:sldId id="564" r:id="rId27"/>
    <p:sldId id="562" r:id="rId28"/>
    <p:sldId id="563" r:id="rId29"/>
    <p:sldId id="578" r:id="rId30"/>
    <p:sldId id="595" r:id="rId31"/>
    <p:sldId id="596" r:id="rId32"/>
    <p:sldId id="597" r:id="rId33"/>
    <p:sldId id="598" r:id="rId34"/>
    <p:sldId id="599" r:id="rId35"/>
    <p:sldId id="600" r:id="rId36"/>
    <p:sldId id="601" r:id="rId37"/>
    <p:sldId id="551" r:id="rId38"/>
    <p:sldId id="587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80" d="100"/>
          <a:sy n="80" d="100"/>
        </p:scale>
        <p:origin x="68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0A9F5E-6176-4464-92A4-2261E0AF5A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6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smtClean="0"/>
              <a:t>Copyright © Peter Kazanzides,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1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dirty="0" smtClean="0"/>
              <a:t>Copyright © Peter Kazanzides,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5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smtClean="0"/>
              <a:t>Copyright © Peter Kazanzides,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0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smtClean="0"/>
              <a:t>Copyright © Peter Kazanzides,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5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smtClean="0"/>
              <a:t>Copyright © Peter Kazanzides,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8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67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Peter Kazanzides, 2023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1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image" Target="../media/image35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3.png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1043416"/>
            <a:ext cx="9220200" cy="187135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da Vinci Research Kit (dVRK):</a:t>
            </a:r>
            <a:br>
              <a:rPr lang="en-US" dirty="0" smtClean="0"/>
            </a:br>
            <a:r>
              <a:rPr lang="en-US" sz="1800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Research Highlights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8534400" cy="1676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 smtClean="0"/>
              <a:t>Peter Kazanzides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Research Professor</a:t>
            </a:r>
          </a:p>
          <a:p>
            <a:pPr>
              <a:spcBef>
                <a:spcPts val="600"/>
              </a:spcBef>
            </a:pPr>
            <a:endParaRPr lang="en-US" sz="120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July 15, 2024</a:t>
            </a:r>
            <a:endParaRPr lang="en-US" sz="2400" dirty="0"/>
          </a:p>
        </p:txBody>
      </p:sp>
      <p:pic>
        <p:nvPicPr>
          <p:cNvPr id="4" name="Picture 5" descr="lcsr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2427"/>
            <a:ext cx="2705100" cy="102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RC-NewLogo-Xp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5220279"/>
            <a:ext cx="1019589" cy="114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whiting.logo.small.horizontal.blu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5278132"/>
            <a:ext cx="3317875" cy="912416"/>
          </a:xfrm>
          <a:prstGeom prst="rect">
            <a:avLst/>
          </a:prstGeom>
        </p:spPr>
      </p:pic>
      <p:pic>
        <p:nvPicPr>
          <p:cNvPr id="8" name="Google Shape;90;p14" descr="dVRK-square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3085" y="2914773"/>
            <a:ext cx="1672530" cy="167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7D91-29D8-489D-8004-CD6FEBB2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ARAMIS: Augmented Reality Assistance for MIS</a:t>
            </a:r>
            <a:endParaRPr lang="en-US" sz="3000" dirty="0"/>
          </a:p>
        </p:txBody>
      </p:sp>
      <p:pic>
        <p:nvPicPr>
          <p:cNvPr id="5" name="peg_transfer_cut_2x">
            <a:hlinkClick r:id="" action="ppaction://media"/>
            <a:extLst>
              <a:ext uri="{FF2B5EF4-FFF2-40B4-BE49-F238E27FC236}">
                <a16:creationId xmlns:a16="http://schemas.microsoft.com/office/drawing/2014/main" id="{E6E83320-5BE9-4E6B-9AB9-7D22ECD9F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892" t="21267" r="32820" b="29371"/>
          <a:stretch>
            <a:fillRect/>
          </a:stretch>
        </p:blipFill>
        <p:spPr>
          <a:xfrm>
            <a:off x="6344012" y="2209800"/>
            <a:ext cx="5200512" cy="2929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retraction_cut_insertion_2x">
            <a:hlinkClick r:id="" action="ppaction://media"/>
            <a:extLst>
              <a:ext uri="{FF2B5EF4-FFF2-40B4-BE49-F238E27FC236}">
                <a16:creationId xmlns:a16="http://schemas.microsoft.com/office/drawing/2014/main" id="{EAB6989C-C12B-4A59-A98F-CD7D89AE35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539" t="2384" r="28515" b="42723"/>
          <a:stretch>
            <a:fillRect/>
          </a:stretch>
        </p:blipFill>
        <p:spPr>
          <a:xfrm>
            <a:off x="533400" y="2209800"/>
            <a:ext cx="5307979" cy="2929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99E7DB-1252-4520-9F51-DD3EDDA737EF}"/>
              </a:ext>
            </a:extLst>
          </p:cNvPr>
          <p:cNvSpPr/>
          <p:nvPr/>
        </p:nvSpPr>
        <p:spPr>
          <a:xfrm>
            <a:off x="1923008" y="4645312"/>
            <a:ext cx="432255" cy="270061"/>
          </a:xfrm>
          <a:prstGeom prst="rect">
            <a:avLst/>
          </a:prstGeom>
          <a:solidFill>
            <a:schemeClr val="tx1">
              <a:alpha val="60000"/>
            </a:schemeClr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B87F1-271D-4F89-9E57-528D77C40CEA}"/>
              </a:ext>
            </a:extLst>
          </p:cNvPr>
          <p:cNvSpPr/>
          <p:nvPr/>
        </p:nvSpPr>
        <p:spPr>
          <a:xfrm>
            <a:off x="6344012" y="4645312"/>
            <a:ext cx="432255" cy="270061"/>
          </a:xfrm>
          <a:prstGeom prst="rect">
            <a:avLst/>
          </a:prstGeom>
          <a:solidFill>
            <a:schemeClr val="tx1">
              <a:alpha val="60000"/>
            </a:schemeClr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9F7F7-51C1-4107-A264-B2CFBD2CF887}"/>
              </a:ext>
            </a:extLst>
          </p:cNvPr>
          <p:cNvSpPr txBox="1"/>
          <p:nvPr/>
        </p:nvSpPr>
        <p:spPr>
          <a:xfrm>
            <a:off x="800324" y="5806147"/>
            <a:ext cx="1074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  <a:ea typeface="Gadugi" panose="020B0502040204020203" pitchFamily="34" charset="0"/>
              </a:rPr>
              <a:t>L. Qian, X. Zhang, A. </a:t>
            </a:r>
            <a:r>
              <a:rPr lang="en-US" sz="1200" dirty="0" err="1">
                <a:latin typeface="+mn-lt"/>
                <a:ea typeface="Gadugi" panose="020B0502040204020203" pitchFamily="34" charset="0"/>
              </a:rPr>
              <a:t>Deguet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, P. </a:t>
            </a:r>
            <a:r>
              <a:rPr lang="en-US" sz="1200" dirty="0" err="1">
                <a:latin typeface="+mn-lt"/>
                <a:ea typeface="Gadugi" panose="020B0502040204020203" pitchFamily="34" charset="0"/>
              </a:rPr>
              <a:t>Kazanzides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. "ARAMIS: Augmented Reality Assistance for Minimally Invasive Surgery Using a Head-Mounted Display." </a:t>
            </a:r>
            <a:r>
              <a:rPr lang="en-US" sz="1200" i="1" dirty="0">
                <a:latin typeface="+mn-lt"/>
                <a:ea typeface="Gadugi" panose="020B0502040204020203" pitchFamily="34" charset="0"/>
              </a:rPr>
              <a:t>MICCAI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 2019.</a:t>
            </a:r>
          </a:p>
        </p:txBody>
      </p:sp>
    </p:spTree>
    <p:extLst>
      <p:ext uri="{BB962C8B-B14F-4D97-AF65-F5344CB8AC3E}">
        <p14:creationId xmlns:p14="http://schemas.microsoft.com/office/powerpoint/2010/main" val="294330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ARAMIS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not work as well when human observation angle (virtual camera) is significantly different from real camera view</a:t>
            </a:r>
          </a:p>
          <a:p>
            <a:pPr lvl="1"/>
            <a:r>
              <a:rPr lang="en-US" dirty="0" smtClean="0"/>
              <a:t>Missing information</a:t>
            </a:r>
          </a:p>
          <a:p>
            <a:pPr lvl="1"/>
            <a:r>
              <a:rPr lang="en-US" dirty="0" smtClean="0"/>
              <a:t>Unrealistic reflections</a:t>
            </a:r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5334000" y="3733800"/>
            <a:ext cx="533400" cy="68580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24400" y="47345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FlexiVision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62000" y="5341947"/>
            <a:ext cx="11105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ea typeface="Gadugi" panose="020B0502040204020203" pitchFamily="34" charset="0"/>
              </a:rPr>
              <a:t>L. Qian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C. Song, Y.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Jiang,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Q.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Luo,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P.W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. Chiu,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Z.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Li,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P. Kazanzides,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"</a:t>
            </a:r>
            <a:r>
              <a:rPr lang="en-US" sz="1200" dirty="0" err="1">
                <a:latin typeface="+mn-lt"/>
                <a:ea typeface="Gadugi" panose="020B0502040204020203" pitchFamily="34" charset="0"/>
              </a:rPr>
              <a:t>FlexiVision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: Teleporting the Surgeon’s Eyes via Robotic Flexible Endoscope and Head-Mounted Display." </a:t>
            </a:r>
            <a:r>
              <a:rPr lang="en-US" sz="1200" i="1" dirty="0" smtClean="0">
                <a:latin typeface="+mn-lt"/>
                <a:ea typeface="Gadugi" panose="020B0502040204020203" pitchFamily="34" charset="0"/>
              </a:rPr>
              <a:t>IROS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 2020</a:t>
            </a:r>
            <a:endParaRPr lang="en-US" sz="1200" dirty="0">
              <a:latin typeface="+mn-lt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 Control of a Flexible Endoscope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1881189"/>
          </a:xfrm>
        </p:spPr>
        <p:txBody>
          <a:bodyPr/>
          <a:lstStyle/>
          <a:p>
            <a:r>
              <a:rPr lang="en-US" sz="2400" dirty="0" smtClean="0"/>
              <a:t>Control </a:t>
            </a:r>
            <a:r>
              <a:rPr lang="en-US" sz="2400" dirty="0"/>
              <a:t>the perspective of </a:t>
            </a:r>
            <a:r>
              <a:rPr lang="en-US" sz="2400" dirty="0" smtClean="0"/>
              <a:t>a flexible </a:t>
            </a:r>
            <a:r>
              <a:rPr lang="en-US" sz="2400" dirty="0"/>
              <a:t>endoscope</a:t>
            </a:r>
          </a:p>
          <a:p>
            <a:pPr lvl="1"/>
            <a:r>
              <a:rPr lang="en-US" sz="2000" dirty="0"/>
              <a:t>Align with observer’s line of </a:t>
            </a:r>
            <a:r>
              <a:rPr lang="en-US" sz="2000" dirty="0" smtClean="0"/>
              <a:t>sight</a:t>
            </a:r>
          </a:p>
          <a:p>
            <a:r>
              <a:rPr lang="en-US" sz="2400" dirty="0" smtClean="0"/>
              <a:t>AR visualization</a:t>
            </a:r>
          </a:p>
        </p:txBody>
      </p:sp>
      <p:pic>
        <p:nvPicPr>
          <p:cNvPr id="8" name="FlexiVision-Clip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2936" y="2438400"/>
            <a:ext cx="6151864" cy="346042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CCAE-7077-4B50-98CF-09510BEA29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84175"/>
            <a:ext cx="3886200" cy="29146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6058835"/>
            <a:ext cx="11105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ea typeface="Gadugi" panose="020B0502040204020203" pitchFamily="34" charset="0"/>
              </a:rPr>
              <a:t>L. Qian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C. Song, Y.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Jiang,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Q.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Luo,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P.W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. Chiu,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Z.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Li, 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P. Kazanzides, 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"</a:t>
            </a:r>
            <a:r>
              <a:rPr lang="en-US" sz="1200" dirty="0" err="1">
                <a:latin typeface="+mn-lt"/>
                <a:ea typeface="Gadugi" panose="020B0502040204020203" pitchFamily="34" charset="0"/>
              </a:rPr>
              <a:t>FlexiVision</a:t>
            </a:r>
            <a:r>
              <a:rPr lang="en-US" sz="1200" dirty="0">
                <a:latin typeface="+mn-lt"/>
                <a:ea typeface="Gadugi" panose="020B0502040204020203" pitchFamily="34" charset="0"/>
              </a:rPr>
              <a:t>: Teleporting the Surgeon’s Eyes via Robotic Flexible Endoscope and Head-Mounted Display." </a:t>
            </a:r>
            <a:r>
              <a:rPr lang="en-US" sz="1200" i="1" dirty="0" smtClean="0">
                <a:latin typeface="+mn-lt"/>
                <a:ea typeface="Gadugi" panose="020B0502040204020203" pitchFamily="34" charset="0"/>
              </a:rPr>
              <a:t>IROS</a:t>
            </a:r>
            <a:r>
              <a:rPr lang="en-US" sz="1200" dirty="0" smtClean="0">
                <a:latin typeface="+mn-lt"/>
                <a:ea typeface="Gadugi" panose="020B0502040204020203" pitchFamily="34" charset="0"/>
              </a:rPr>
              <a:t> 2020</a:t>
            </a:r>
            <a:endParaRPr lang="en-US" sz="1200" dirty="0">
              <a:latin typeface="+mn-lt"/>
              <a:ea typeface="Gadug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50" y="685800"/>
            <a:ext cx="1341979" cy="14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Augmented reality for First Assistant (or laparoscopy)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Force estimation and bilateral teleoperation</a:t>
            </a:r>
          </a:p>
          <a:p>
            <a:r>
              <a:rPr lang="en-US" dirty="0" smtClean="0"/>
              <a:t>Autonomous </a:t>
            </a:r>
            <a:r>
              <a:rPr lang="en-US" dirty="0"/>
              <a:t>camera motion</a:t>
            </a:r>
          </a:p>
          <a:p>
            <a:r>
              <a:rPr lang="en-US" dirty="0" err="1" smtClean="0"/>
              <a:t>AccelNet</a:t>
            </a:r>
            <a:r>
              <a:rPr lang="en-US" dirty="0" smtClean="0"/>
              <a:t> surgical robotics challenge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Estimation for dVRK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2514600"/>
          </a:xfrm>
        </p:spPr>
        <p:txBody>
          <a:bodyPr/>
          <a:lstStyle/>
          <a:p>
            <a:r>
              <a:rPr lang="en-US" sz="2400" dirty="0"/>
              <a:t>One </a:t>
            </a:r>
            <a:r>
              <a:rPr lang="en-US" sz="2400" dirty="0" smtClean="0"/>
              <a:t>frequently cited limitation of robotic surgery </a:t>
            </a:r>
            <a:r>
              <a:rPr lang="en-US" sz="2400" dirty="0"/>
              <a:t>is the lack of high quality haptic/tactile/force feedback to the </a:t>
            </a:r>
            <a:r>
              <a:rPr lang="en-US" sz="2400" dirty="0" smtClean="0"/>
              <a:t>surgeon</a:t>
            </a:r>
          </a:p>
          <a:p>
            <a:pPr lvl="1"/>
            <a:r>
              <a:rPr lang="en-US" sz="2000" dirty="0" smtClean="0"/>
              <a:t>da Vinci 5 introduced force feedback for some instruments</a:t>
            </a:r>
          </a:p>
          <a:p>
            <a:r>
              <a:rPr lang="en-US" sz="2400" dirty="0" smtClean="0"/>
              <a:t>One solution:  add a force sensor</a:t>
            </a:r>
          </a:p>
          <a:p>
            <a:r>
              <a:rPr lang="en-US" sz="2400" dirty="0" smtClean="0"/>
              <a:t>Another solution:  estimate force from existing data (e.g., measured motor currents) </a:t>
            </a:r>
            <a:endParaRPr lang="en-US" sz="2400" dirty="0"/>
          </a:p>
          <a:p>
            <a:endParaRPr lang="en-US" dirty="0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894118"/>
              </p:ext>
            </p:extLst>
          </p:nvPr>
        </p:nvGraphicFramePr>
        <p:xfrm>
          <a:off x="4305300" y="3891986"/>
          <a:ext cx="61706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Equation" r:id="rId3" imgW="2908080" imgH="253800" progId="Equation.DSMT4">
                  <p:embed/>
                </p:oleObj>
              </mc:Choice>
              <mc:Fallback>
                <p:oleObj name="Equation" r:id="rId3" imgW="2908080" imgH="253800" progId="Equation.DSMT4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05300" y="3891986"/>
                        <a:ext cx="6170612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Nesne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018356"/>
              </p:ext>
            </p:extLst>
          </p:nvPr>
        </p:nvGraphicFramePr>
        <p:xfrm>
          <a:off x="4305300" y="5172591"/>
          <a:ext cx="16970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name="Equation" r:id="rId5" imgW="799920" imgH="253800" progId="Equation.DSMT4">
                  <p:embed/>
                </p:oleObj>
              </mc:Choice>
              <mc:Fallback>
                <p:oleObj name="Equation" r:id="rId5" imgW="799920" imgH="253800" progId="Equation.DSMT4">
                  <p:embed/>
                  <p:pic>
                    <p:nvPicPr>
                      <p:cNvPr id="9" name="Nesne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5300" y="5172591"/>
                        <a:ext cx="1697038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9700" y="395200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Robot dynamics: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9700" y="5257800"/>
            <a:ext cx="276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Cartesian force/torque:</a:t>
            </a:r>
            <a:endParaRPr lang="en-US" dirty="0"/>
          </a:p>
        </p:txBody>
      </p:sp>
      <p:pic>
        <p:nvPicPr>
          <p:cNvPr id="8" name="Resim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42"/>
          <a:stretch/>
        </p:blipFill>
        <p:spPr bwMode="auto">
          <a:xfrm>
            <a:off x="8867571" y="4660190"/>
            <a:ext cx="1579766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0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 for Dynamics Identification</a:t>
            </a:r>
            <a:endParaRPr lang="en-US" dirty="0"/>
          </a:p>
        </p:txBody>
      </p:sp>
      <p:graphicFrame>
        <p:nvGraphicFramePr>
          <p:cNvPr id="5" name="Nesne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27495"/>
              </p:ext>
            </p:extLst>
          </p:nvPr>
        </p:nvGraphicFramePr>
        <p:xfrm>
          <a:off x="2769936" y="1276600"/>
          <a:ext cx="62134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" name="Equation" r:id="rId3" imgW="2705100" imgH="254000" progId="Equation.DSMT4">
                  <p:embed/>
                </p:oleObj>
              </mc:Choice>
              <mc:Fallback>
                <p:oleObj name="Equation" r:id="rId3" imgW="2705100" imgH="254000" progId="Equation.DSMT4">
                  <p:embed/>
                  <p:pic>
                    <p:nvPicPr>
                      <p:cNvPr id="4" name="Nesn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936" y="1276600"/>
                        <a:ext cx="621347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Nesne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489454"/>
              </p:ext>
            </p:extLst>
          </p:nvPr>
        </p:nvGraphicFramePr>
        <p:xfrm>
          <a:off x="4441574" y="2452938"/>
          <a:ext cx="204470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7" name="Equation" r:id="rId5" imgW="888614" imgH="253890" progId="Equation.DSMT4">
                  <p:embed/>
                </p:oleObj>
              </mc:Choice>
              <mc:Fallback>
                <p:oleObj name="Equation" r:id="rId5" imgW="888614" imgH="253890" progId="Equation.DSMT4">
                  <p:embed/>
                  <p:pic>
                    <p:nvPicPr>
                      <p:cNvPr id="5" name="Nesn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1574" y="2452938"/>
                        <a:ext cx="2044700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ağ Ayraç 5"/>
          <p:cNvSpPr/>
          <p:nvPr/>
        </p:nvSpPr>
        <p:spPr>
          <a:xfrm rot="5400000">
            <a:off x="5289299" y="-766512"/>
            <a:ext cx="350837" cy="5329237"/>
          </a:xfrm>
          <a:prstGeom prst="rightBrace">
            <a:avLst>
              <a:gd name="adj1" fmla="val 60333"/>
              <a:gd name="adj2" fmla="val 50000"/>
            </a:avLst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8" name="Nesne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905112"/>
              </p:ext>
            </p:extLst>
          </p:nvPr>
        </p:nvGraphicFramePr>
        <p:xfrm>
          <a:off x="5297236" y="2092575"/>
          <a:ext cx="3635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8" name="Equation" r:id="rId7" imgW="139639" imgH="203112" progId="Equation.DSMT4">
                  <p:embed/>
                </p:oleObj>
              </mc:Choice>
              <mc:Fallback>
                <p:oleObj name="Equation" r:id="rId7" imgW="139639" imgH="203112" progId="Equation.DSMT4">
                  <p:embed/>
                  <p:pic>
                    <p:nvPicPr>
                      <p:cNvPr id="8" name="Nesn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7236" y="2092575"/>
                        <a:ext cx="3635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Nesne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234281"/>
              </p:ext>
            </p:extLst>
          </p:nvPr>
        </p:nvGraphicFramePr>
        <p:xfrm>
          <a:off x="5544009" y="2168776"/>
          <a:ext cx="29210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" name="Equation" r:id="rId9" imgW="126720" imgH="126720" progId="Equation.DSMT4">
                  <p:embed/>
                </p:oleObj>
              </mc:Choice>
              <mc:Fallback>
                <p:oleObj name="Equation" r:id="rId9" imgW="126720" imgH="126720" progId="Equation.DSMT4">
                  <p:embed/>
                  <p:pic>
                    <p:nvPicPr>
                      <p:cNvPr id="9" name="Nesn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009" y="2168776"/>
                        <a:ext cx="29210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Resim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4" y="3395913"/>
            <a:ext cx="5948363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2843009" y="3940426"/>
            <a:ext cx="1527175" cy="1044575"/>
          </a:xfrm>
          <a:prstGeom prst="ellipse">
            <a:avLst/>
          </a:prstGeom>
          <a:noFill/>
          <a:ln w="2222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2" name="Resim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48" y="4126421"/>
            <a:ext cx="1485437" cy="900000"/>
          </a:xfrm>
          <a:prstGeom prst="roundRect">
            <a:avLst/>
          </a:prstGeom>
          <a:ln w="12700">
            <a:solidFill>
              <a:schemeClr val="tx1"/>
            </a:solidFill>
            <a:prstDash val="dash"/>
          </a:ln>
        </p:spPr>
      </p:pic>
      <p:pic>
        <p:nvPicPr>
          <p:cNvPr id="13" name="Resim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47" y="3209242"/>
            <a:ext cx="1485438" cy="900000"/>
          </a:xfrm>
          <a:prstGeom prst="roundRect">
            <a:avLst/>
          </a:prstGeom>
          <a:ln w="12700">
            <a:solidFill>
              <a:schemeClr val="tx1"/>
            </a:solidFill>
            <a:prstDash val="dash"/>
          </a:ln>
        </p:spPr>
      </p:pic>
      <p:pic>
        <p:nvPicPr>
          <p:cNvPr id="14" name="Resim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48" y="5043600"/>
            <a:ext cx="1485437" cy="900000"/>
          </a:xfrm>
          <a:prstGeom prst="roundRect">
            <a:avLst/>
          </a:prstGeom>
          <a:ln w="12700">
            <a:solidFill>
              <a:schemeClr val="tx1"/>
            </a:solidFill>
            <a:prstDash val="dash"/>
          </a:ln>
        </p:spPr>
      </p:pic>
      <p:pic>
        <p:nvPicPr>
          <p:cNvPr id="15" name="Resim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28" y="3209242"/>
            <a:ext cx="1485437" cy="900000"/>
          </a:xfrm>
          <a:prstGeom prst="roundRect">
            <a:avLst/>
          </a:prstGeom>
          <a:ln w="12700">
            <a:solidFill>
              <a:schemeClr val="tx1"/>
            </a:solidFill>
            <a:prstDash val="dash"/>
          </a:ln>
        </p:spPr>
      </p:pic>
      <p:pic>
        <p:nvPicPr>
          <p:cNvPr id="16" name="Resim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28" y="4126421"/>
            <a:ext cx="1485437" cy="900000"/>
          </a:xfrm>
          <a:prstGeom prst="roundRect">
            <a:avLst/>
          </a:prstGeom>
          <a:ln w="12700">
            <a:solidFill>
              <a:schemeClr val="tx1"/>
            </a:solidFill>
            <a:prstDash val="dash"/>
          </a:ln>
        </p:spPr>
      </p:pic>
      <p:pic>
        <p:nvPicPr>
          <p:cNvPr id="17" name="Resim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28" y="5043600"/>
            <a:ext cx="1485437" cy="900000"/>
          </a:xfrm>
          <a:prstGeom prst="roundRect">
            <a:avLst/>
          </a:prstGeom>
          <a:ln w="12700">
            <a:solidFill>
              <a:schemeClr val="tx1"/>
            </a:solidFill>
            <a:prstDash val="dash"/>
          </a:ln>
        </p:spPr>
      </p:pic>
      <p:cxnSp>
        <p:nvCxnSpPr>
          <p:cNvPr id="18" name="Dirsek Bağlayıcısı 24"/>
          <p:cNvCxnSpPr>
            <a:stCxn id="11" idx="4"/>
            <a:endCxn id="12" idx="1"/>
          </p:cNvCxnSpPr>
          <p:nvPr/>
        </p:nvCxnSpPr>
        <p:spPr>
          <a:xfrm rot="5400000" flipH="1" flipV="1">
            <a:off x="5670282" y="2512735"/>
            <a:ext cx="408580" cy="4535951"/>
          </a:xfrm>
          <a:prstGeom prst="bentConnector4">
            <a:avLst>
              <a:gd name="adj1" fmla="val -131698"/>
              <a:gd name="adj2" fmla="val 81057"/>
            </a:avLst>
          </a:prstGeom>
          <a:ln w="2222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İçerik Yer Tutucusu 2"/>
          <p:cNvSpPr txBox="1">
            <a:spLocks/>
          </p:cNvSpPr>
          <p:nvPr/>
        </p:nvSpPr>
        <p:spPr>
          <a:xfrm>
            <a:off x="8186034" y="2783155"/>
            <a:ext cx="3036010" cy="504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200" b="1" i="1" dirty="0" smtClean="0"/>
              <a:t>1 NN for each joint</a:t>
            </a:r>
            <a:endParaRPr lang="en-US" altLang="en-US" sz="2200" b="1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E60080-E5D5-4804-9EEE-BB14F33B8499}"/>
              </a:ext>
            </a:extLst>
          </p:cNvPr>
          <p:cNvSpPr txBox="1"/>
          <p:nvPr/>
        </p:nvSpPr>
        <p:spPr>
          <a:xfrm>
            <a:off x="533400" y="5845293"/>
            <a:ext cx="7086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smtClean="0">
                <a:effectLst/>
                <a:latin typeface="Arial" panose="020B0604020202020204" pitchFamily="34" charset="0"/>
              </a:rPr>
              <a:t>N.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Yilmaz, 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J.Y.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Wu, 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P.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Kazanzides, 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U. </a:t>
            </a:r>
            <a:r>
              <a:rPr lang="en-US" sz="1200" b="0" i="0" dirty="0" err="1" smtClean="0">
                <a:effectLst/>
                <a:latin typeface="Arial" panose="020B0604020202020204" pitchFamily="34" charset="0"/>
              </a:rPr>
              <a:t>Tumerdem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 “Neural network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based 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inverse dynamics identification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and 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external force estimation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on the da Vinci Research 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Kit”, ICRA 2020.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63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Estimation for dVRK</a:t>
            </a:r>
            <a:endParaRPr lang="en-US" dirty="0"/>
          </a:p>
        </p:txBody>
      </p:sp>
      <p:pic>
        <p:nvPicPr>
          <p:cNvPr id="6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1"/>
            <a:ext cx="5726427" cy="2285999"/>
          </a:xfrm>
          <a:prstGeom prst="rect">
            <a:avLst/>
          </a:prstGeom>
        </p:spPr>
      </p:pic>
      <p:pic>
        <p:nvPicPr>
          <p:cNvPr id="12" name="Resim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47801"/>
            <a:ext cx="3886200" cy="2483886"/>
          </a:xfrm>
          <a:prstGeom prst="rect">
            <a:avLst/>
          </a:prstGeom>
        </p:spPr>
      </p:pic>
      <p:pic>
        <p:nvPicPr>
          <p:cNvPr id="13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318500"/>
            <a:ext cx="3474720" cy="1737360"/>
          </a:xfrm>
          <a:prstGeom prst="rect">
            <a:avLst/>
          </a:prstGeom>
        </p:spPr>
      </p:pic>
      <p:pic>
        <p:nvPicPr>
          <p:cNvPr id="14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4305800"/>
            <a:ext cx="3474720" cy="1737360"/>
          </a:xfrm>
          <a:prstGeom prst="rect">
            <a:avLst/>
          </a:prstGeom>
        </p:spPr>
      </p:pic>
      <p:pic>
        <p:nvPicPr>
          <p:cNvPr id="15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318500"/>
            <a:ext cx="347472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Teleoperation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733425"/>
          </a:xfrm>
        </p:spPr>
        <p:txBody>
          <a:bodyPr/>
          <a:lstStyle/>
          <a:p>
            <a:r>
              <a:rPr lang="en-US" sz="2000" dirty="0"/>
              <a:t>Improved low-level control (e.g., added disturbance observer)</a:t>
            </a:r>
          </a:p>
          <a:p>
            <a:r>
              <a:rPr lang="en-US" sz="2000" dirty="0" smtClean="0"/>
              <a:t>Implemented 4-channel architecture for bilateral teleoperation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0072"/>
            <a:ext cx="5557764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5410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channel architecture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5410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Low-level control improvements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105025"/>
            <a:ext cx="4700401" cy="3224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4500" y="6019800"/>
            <a:ext cx="102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N. Yilmaz, B. Burkhart, A. </a:t>
            </a:r>
            <a:r>
              <a:rPr lang="en-US" sz="1400" i="1" dirty="0" err="1" smtClean="0"/>
              <a:t>Deguet</a:t>
            </a:r>
            <a:r>
              <a:rPr lang="en-US" sz="1400" i="1" dirty="0" smtClean="0"/>
              <a:t>, P. Kazanzides, U. </a:t>
            </a:r>
            <a:r>
              <a:rPr lang="en-US" sz="1400" i="1" dirty="0" err="1" smtClean="0"/>
              <a:t>Tumerdem</a:t>
            </a:r>
            <a:r>
              <a:rPr lang="en-US" sz="1400" i="1" dirty="0"/>
              <a:t>, “</a:t>
            </a:r>
            <a:r>
              <a:rPr lang="en-US" sz="1400" i="1" dirty="0" err="1"/>
              <a:t>Sensorless</a:t>
            </a:r>
            <a:r>
              <a:rPr lang="en-US" sz="1400" i="1" dirty="0"/>
              <a:t> Transparency Optimized Haptic </a:t>
            </a:r>
            <a:r>
              <a:rPr lang="en-US" sz="1400" i="1" dirty="0" smtClean="0"/>
              <a:t>Teleoperation on </a:t>
            </a:r>
            <a:r>
              <a:rPr lang="en-US" sz="1400" i="1" dirty="0"/>
              <a:t>the da Vinci Research </a:t>
            </a:r>
            <a:r>
              <a:rPr lang="en-US" sz="1400" i="1" dirty="0" smtClean="0"/>
              <a:t>Kit”, </a:t>
            </a:r>
            <a:r>
              <a:rPr lang="en-US" sz="1400" i="1" dirty="0" smtClean="0"/>
              <a:t>IEEE RA-L 2023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7944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Evaluation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4500" y="6019800"/>
            <a:ext cx="102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N. Yilmaz, B. Burkhart, A. </a:t>
            </a:r>
            <a:r>
              <a:rPr lang="en-US" sz="1400" i="1" dirty="0" err="1" smtClean="0"/>
              <a:t>Deguet</a:t>
            </a:r>
            <a:r>
              <a:rPr lang="en-US" sz="1400" i="1" dirty="0" smtClean="0"/>
              <a:t>, P. Kazanzides, U. </a:t>
            </a:r>
            <a:r>
              <a:rPr lang="en-US" sz="1400" i="1" dirty="0" err="1" smtClean="0"/>
              <a:t>Tumerdem</a:t>
            </a:r>
            <a:r>
              <a:rPr lang="en-US" sz="1400" i="1" dirty="0"/>
              <a:t>, “Enhancing Robotic </a:t>
            </a:r>
            <a:r>
              <a:rPr lang="en-US" sz="1400" i="1" dirty="0" err="1"/>
              <a:t>Telesurgery</a:t>
            </a:r>
            <a:r>
              <a:rPr lang="en-US" sz="1400" i="1" dirty="0"/>
              <a:t> with </a:t>
            </a:r>
            <a:r>
              <a:rPr lang="en-US" sz="1400" i="1" dirty="0" err="1" smtClean="0"/>
              <a:t>Sensorless</a:t>
            </a:r>
            <a:r>
              <a:rPr lang="en-US" sz="1400" i="1" dirty="0" smtClean="0"/>
              <a:t> Haptic Feedback”, IJCARS (IPCAI) 2024</a:t>
            </a:r>
            <a:endParaRPr lang="en-US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29389"/>
            <a:ext cx="1676400" cy="1845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185300"/>
            <a:ext cx="7172401" cy="905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1248422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Percentage of correct results when palpating phantom to identify stiffest one (12 subjects)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97226"/>
              </p:ext>
            </p:extLst>
          </p:nvPr>
        </p:nvGraphicFramePr>
        <p:xfrm>
          <a:off x="1295400" y="3581400"/>
          <a:ext cx="9306001" cy="2194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7844">
                  <a:extLst>
                    <a:ext uri="{9D8B030D-6E8A-4147-A177-3AD203B41FA5}">
                      <a16:colId xmlns:a16="http://schemas.microsoft.com/office/drawing/2014/main" val="3127806238"/>
                    </a:ext>
                  </a:extLst>
                </a:gridCol>
                <a:gridCol w="8288157">
                  <a:extLst>
                    <a:ext uri="{9D8B030D-6E8A-4147-A177-3AD203B41FA5}">
                      <a16:colId xmlns:a16="http://schemas.microsoft.com/office/drawing/2014/main" val="19457323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Hand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Direct palpation with human hand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542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Inst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Palpating with hand-held instrument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546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Bilateral teleoperation with force sensor feedback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213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Dyn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Bilateral teleoperation with estimated force, with dynamic compensation (NN)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255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nDyn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Bilateral teleoperation with estimated force, without dynamic compensation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741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Uni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Unilateral teleoperation (no force feedback)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845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7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Estimation: Practical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089213" cy="4876800"/>
          </a:xfrm>
        </p:spPr>
        <p:txBody>
          <a:bodyPr/>
          <a:lstStyle/>
          <a:p>
            <a:r>
              <a:rPr lang="en-US" sz="2400" dirty="0" smtClean="0"/>
              <a:t>Dynamics identification network was trained in free space</a:t>
            </a:r>
          </a:p>
          <a:p>
            <a:r>
              <a:rPr lang="en-US" sz="2400" dirty="0" smtClean="0"/>
              <a:t>Patient-specific </a:t>
            </a:r>
            <a:r>
              <a:rPr lang="en-US" sz="2400" dirty="0"/>
              <a:t>points of contact </a:t>
            </a:r>
            <a:r>
              <a:rPr lang="en-US" sz="2400" dirty="0" smtClean="0"/>
              <a:t>include </a:t>
            </a:r>
            <a:r>
              <a:rPr lang="en-US" sz="2400" dirty="0"/>
              <a:t>trocar and cannula </a:t>
            </a:r>
            <a:r>
              <a:rPr lang="en-US" sz="2400" dirty="0" smtClean="0"/>
              <a:t>seal</a:t>
            </a:r>
          </a:p>
          <a:p>
            <a:r>
              <a:rPr lang="en-US" sz="2400" dirty="0" smtClean="0"/>
              <a:t>Not feasible to collect a large amount of intraoperative training data</a:t>
            </a:r>
          </a:p>
          <a:p>
            <a:endParaRPr lang="en-US" sz="2400" dirty="0"/>
          </a:p>
          <a:p>
            <a:r>
              <a:rPr lang="en-US" sz="2400" dirty="0" smtClean="0"/>
              <a:t>Possible solutions:</a:t>
            </a:r>
          </a:p>
          <a:p>
            <a:pPr lvl="1"/>
            <a:r>
              <a:rPr lang="en-US" sz="2400" dirty="0" smtClean="0"/>
              <a:t>Two-stage network</a:t>
            </a:r>
          </a:p>
          <a:p>
            <a:pPr lvl="1"/>
            <a:r>
              <a:rPr lang="en-US" sz="2400" dirty="0" smtClean="0"/>
              <a:t>Transfer learning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A981E1CC-5E27-44C9-8CEA-B70CC62C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99" y="1758938"/>
            <a:ext cx="3292114" cy="439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F33C-EE6F-4114-953C-AFA150979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52516"/>
            <a:ext cx="1907613" cy="25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dVRK Research Review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97927"/>
            <a:ext cx="7764193" cy="37255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1165398"/>
            <a:ext cx="9448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C. </a:t>
            </a:r>
            <a:r>
              <a:rPr lang="en-US" sz="1400" dirty="0" err="1"/>
              <a:t>D’Ettorre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 </a:t>
            </a:r>
            <a:r>
              <a:rPr lang="en-US" sz="1400" dirty="0" smtClean="0"/>
              <a:t>“Accelerating </a:t>
            </a:r>
            <a:r>
              <a:rPr lang="en-US" sz="1400" dirty="0"/>
              <a:t>Surgical Robotics Research: A Review of 10 Years With the da Vinci Research Kit</a:t>
            </a:r>
            <a:r>
              <a:rPr lang="en-US" sz="1400" dirty="0" smtClean="0"/>
              <a:t>,” </a:t>
            </a:r>
            <a:r>
              <a:rPr lang="en-US" sz="1400" i="1" dirty="0" smtClean="0"/>
              <a:t>IEEE </a:t>
            </a:r>
            <a:r>
              <a:rPr lang="en-US" sz="1400" i="1" dirty="0"/>
              <a:t>Robotics &amp; Automation Magazine</a:t>
            </a:r>
            <a:r>
              <a:rPr lang="en-US" sz="1400" dirty="0"/>
              <a:t>, </a:t>
            </a:r>
            <a:r>
              <a:rPr lang="en-US" sz="1400" dirty="0" smtClean="0"/>
              <a:t>Dec</a:t>
            </a:r>
            <a:r>
              <a:rPr lang="en-US" sz="1400" dirty="0"/>
              <a:t>. </a:t>
            </a:r>
            <a:r>
              <a:rPr lang="en-US" sz="1400" dirty="0" smtClean="0"/>
              <a:t>2021.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015625" y="350473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253 total publications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5625" y="3016732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+14 review papers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542168"/>
            <a:ext cx="5562600" cy="1140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05275" y="5765511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Google scholar,</a:t>
            </a:r>
          </a:p>
          <a:p>
            <a:r>
              <a:rPr lang="en-US" sz="1600" dirty="0" smtClean="0"/>
              <a:t>July 14, 2024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5867400" y="5943599"/>
            <a:ext cx="457200" cy="228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Two-Stage Force Estimation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4F0A0F-760F-46CE-98B0-0DF3B5DD8730}"/>
              </a:ext>
            </a:extLst>
          </p:cNvPr>
          <p:cNvGrpSpPr/>
          <p:nvPr/>
        </p:nvGrpSpPr>
        <p:grpSpPr>
          <a:xfrm>
            <a:off x="1444534" y="2103722"/>
            <a:ext cx="1250090" cy="998069"/>
            <a:chOff x="1033671" y="1288111"/>
            <a:chExt cx="1598212" cy="747423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A6A20C6-D8C4-4229-8526-40C3B66BA059}"/>
                </a:ext>
              </a:extLst>
            </p:cNvPr>
            <p:cNvSpPr/>
            <p:nvPr/>
          </p:nvSpPr>
          <p:spPr>
            <a:xfrm>
              <a:off x="1033671" y="1288111"/>
              <a:ext cx="1598212" cy="747423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DAE513-D9B4-4071-A0B5-0B42EA53B170}"/>
                </a:ext>
              </a:extLst>
            </p:cNvPr>
            <p:cNvSpPr txBox="1"/>
            <p:nvPr/>
          </p:nvSpPr>
          <p:spPr>
            <a:xfrm>
              <a:off x="1062211" y="1359142"/>
              <a:ext cx="1541133" cy="5329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Joint position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7ABAFB-01FF-45CF-BCA3-05374B883B0D}"/>
              </a:ext>
            </a:extLst>
          </p:cNvPr>
          <p:cNvGrpSpPr/>
          <p:nvPr/>
        </p:nvGrpSpPr>
        <p:grpSpPr>
          <a:xfrm>
            <a:off x="1444534" y="3462935"/>
            <a:ext cx="1250090" cy="998069"/>
            <a:chOff x="1033671" y="1288111"/>
            <a:chExt cx="1598212" cy="747423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C642C52-1EC0-4473-AEC0-DD4B3677C76B}"/>
                </a:ext>
              </a:extLst>
            </p:cNvPr>
            <p:cNvSpPr/>
            <p:nvPr/>
          </p:nvSpPr>
          <p:spPr>
            <a:xfrm>
              <a:off x="1033671" y="1288111"/>
              <a:ext cx="1598212" cy="747423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9EE025-BCC7-4029-AE7C-3E144D4DC3C2}"/>
                </a:ext>
              </a:extLst>
            </p:cNvPr>
            <p:cNvSpPr txBox="1"/>
            <p:nvPr/>
          </p:nvSpPr>
          <p:spPr>
            <a:xfrm>
              <a:off x="1062211" y="1359142"/>
              <a:ext cx="1541133" cy="5329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Joint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velocity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928335-0CE9-4789-9205-09BBDAF8568A}"/>
              </a:ext>
            </a:extLst>
          </p:cNvPr>
          <p:cNvGrpSpPr/>
          <p:nvPr/>
        </p:nvGrpSpPr>
        <p:grpSpPr>
          <a:xfrm>
            <a:off x="3392880" y="2790470"/>
            <a:ext cx="1915176" cy="1016656"/>
            <a:chOff x="1033671" y="1274191"/>
            <a:chExt cx="1598212" cy="773435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BBD4DA-C077-439C-8A01-20E61D23C272}"/>
                </a:ext>
              </a:extLst>
            </p:cNvPr>
            <p:cNvSpPr/>
            <p:nvPr/>
          </p:nvSpPr>
          <p:spPr>
            <a:xfrm>
              <a:off x="1033671" y="1288111"/>
              <a:ext cx="1598212" cy="747423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855E19-4DB2-43ED-A336-2DD516D5281B}"/>
                </a:ext>
              </a:extLst>
            </p:cNvPr>
            <p:cNvSpPr txBox="1"/>
            <p:nvPr/>
          </p:nvSpPr>
          <p:spPr>
            <a:xfrm>
              <a:off x="1213488" y="1274191"/>
              <a:ext cx="1238577" cy="773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Torque Estimation Network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C6FCBDA-5689-44EB-B791-3D36645C805D}"/>
              </a:ext>
            </a:extLst>
          </p:cNvPr>
          <p:cNvGrpSpPr/>
          <p:nvPr/>
        </p:nvGrpSpPr>
        <p:grpSpPr>
          <a:xfrm>
            <a:off x="1444534" y="4822148"/>
            <a:ext cx="1250090" cy="998069"/>
            <a:chOff x="1033671" y="1288111"/>
            <a:chExt cx="1598212" cy="747423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FACF05-222C-451E-8516-B9FE6770742F}"/>
                </a:ext>
              </a:extLst>
            </p:cNvPr>
            <p:cNvSpPr/>
            <p:nvPr/>
          </p:nvSpPr>
          <p:spPr>
            <a:xfrm>
              <a:off x="1033671" y="1288111"/>
              <a:ext cx="1598212" cy="747423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C17F94-5614-494E-9D6D-DD60E5BDB258}"/>
                </a:ext>
              </a:extLst>
            </p:cNvPr>
            <p:cNvSpPr txBox="1"/>
            <p:nvPr/>
          </p:nvSpPr>
          <p:spPr>
            <a:xfrm>
              <a:off x="1062211" y="1359142"/>
              <a:ext cx="1541133" cy="5329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Joint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torque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C551E4-8E81-40B2-8EB6-67DCA7A65B74}"/>
              </a:ext>
            </a:extLst>
          </p:cNvPr>
          <p:cNvGrpSpPr/>
          <p:nvPr/>
        </p:nvGrpSpPr>
        <p:grpSpPr>
          <a:xfrm>
            <a:off x="7528944" y="2791673"/>
            <a:ext cx="1915176" cy="1016656"/>
            <a:chOff x="1033671" y="1274191"/>
            <a:chExt cx="1598212" cy="773435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60C838-FAB2-41BF-B878-AEF3E5401987}"/>
                </a:ext>
              </a:extLst>
            </p:cNvPr>
            <p:cNvSpPr/>
            <p:nvPr/>
          </p:nvSpPr>
          <p:spPr>
            <a:xfrm>
              <a:off x="1033671" y="1288111"/>
              <a:ext cx="1598212" cy="74742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721707-A63C-4C66-A327-2785B3CE2B1A}"/>
                </a:ext>
              </a:extLst>
            </p:cNvPr>
            <p:cNvSpPr txBox="1"/>
            <p:nvPr/>
          </p:nvSpPr>
          <p:spPr>
            <a:xfrm>
              <a:off x="1213488" y="1274191"/>
              <a:ext cx="1238577" cy="773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Trocar Correction Network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285935-D216-4D37-B7C1-4DEFC6D07E1E}"/>
              </a:ext>
            </a:extLst>
          </p:cNvPr>
          <p:cNvGrpSpPr/>
          <p:nvPr/>
        </p:nvGrpSpPr>
        <p:grpSpPr>
          <a:xfrm>
            <a:off x="5637933" y="4183736"/>
            <a:ext cx="858291" cy="1016657"/>
            <a:chOff x="1100569" y="1274191"/>
            <a:chExt cx="1531313" cy="1714851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568AB3-E7B7-450C-9251-F9701D937CEA}"/>
                </a:ext>
              </a:extLst>
            </p:cNvPr>
            <p:cNvSpPr/>
            <p:nvPr/>
          </p:nvSpPr>
          <p:spPr>
            <a:xfrm>
              <a:off x="1100569" y="1288111"/>
              <a:ext cx="1531313" cy="1133117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38E448-9F41-4A4B-B46A-07B3D8EE3783}"/>
                </a:ext>
              </a:extLst>
            </p:cNvPr>
            <p:cNvSpPr txBox="1"/>
            <p:nvPr/>
          </p:nvSpPr>
          <p:spPr>
            <a:xfrm>
              <a:off x="1213489" y="1274191"/>
              <a:ext cx="1238575" cy="17148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L2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Loss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8338F3-590F-466D-8364-981F00C2E34A}"/>
              </a:ext>
            </a:extLst>
          </p:cNvPr>
          <p:cNvGrpSpPr/>
          <p:nvPr/>
        </p:nvGrpSpPr>
        <p:grpSpPr>
          <a:xfrm>
            <a:off x="6973404" y="4817771"/>
            <a:ext cx="555540" cy="585884"/>
            <a:chOff x="7880298" y="3754264"/>
            <a:chExt cx="486277" cy="53210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C7EC924-815D-4CBD-B0A7-0A4BF08E62C6}"/>
                </a:ext>
              </a:extLst>
            </p:cNvPr>
            <p:cNvSpPr/>
            <p:nvPr/>
          </p:nvSpPr>
          <p:spPr>
            <a:xfrm>
              <a:off x="7880298" y="3800088"/>
              <a:ext cx="486277" cy="48627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EBFF9E-9CBF-424E-983A-12681602FAFC}"/>
                </a:ext>
              </a:extLst>
            </p:cNvPr>
            <p:cNvSpPr txBox="1"/>
            <p:nvPr/>
          </p:nvSpPr>
          <p:spPr>
            <a:xfrm>
              <a:off x="8055447" y="3754264"/>
              <a:ext cx="136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FD0AB2-E79F-49CD-99B0-1494A35CA966}"/>
              </a:ext>
            </a:extLst>
          </p:cNvPr>
          <p:cNvGrpSpPr/>
          <p:nvPr/>
        </p:nvGrpSpPr>
        <p:grpSpPr>
          <a:xfrm>
            <a:off x="9922269" y="4119285"/>
            <a:ext cx="929193" cy="1016657"/>
            <a:chOff x="1033671" y="1274191"/>
            <a:chExt cx="1598211" cy="1714851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E5C3CF8-9A12-49E9-945C-41C706BF05A6}"/>
                </a:ext>
              </a:extLst>
            </p:cNvPr>
            <p:cNvSpPr/>
            <p:nvPr/>
          </p:nvSpPr>
          <p:spPr>
            <a:xfrm>
              <a:off x="1033671" y="1288109"/>
              <a:ext cx="1598211" cy="1200396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85B2CA-9038-4617-B202-CB25AF2380FB}"/>
                </a:ext>
              </a:extLst>
            </p:cNvPr>
            <p:cNvSpPr txBox="1"/>
            <p:nvPr/>
          </p:nvSpPr>
          <p:spPr>
            <a:xfrm>
              <a:off x="1213487" y="1274191"/>
              <a:ext cx="1238577" cy="171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L2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Loss</a:t>
              </a:r>
            </a:p>
          </p:txBody>
        </p:sp>
      </p:grpSp>
      <p:cxnSp>
        <p:nvCxnSpPr>
          <p:cNvPr id="13" name="Connector: Elbow 56">
            <a:extLst>
              <a:ext uri="{FF2B5EF4-FFF2-40B4-BE49-F238E27FC236}">
                <a16:creationId xmlns:a16="http://schemas.microsoft.com/office/drawing/2014/main" id="{242EBA2B-BDEF-4C43-888E-3A1C58090678}"/>
              </a:ext>
            </a:extLst>
          </p:cNvPr>
          <p:cNvCxnSpPr>
            <a:cxnSpLocks/>
            <a:stCxn id="36" idx="3"/>
            <a:endCxn id="30" idx="1"/>
          </p:cNvCxnSpPr>
          <p:nvPr/>
        </p:nvCxnSpPr>
        <p:spPr>
          <a:xfrm>
            <a:off x="9444120" y="3301202"/>
            <a:ext cx="478149" cy="118216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154B42-BB18-46A0-9239-2115C29F6B64}"/>
              </a:ext>
            </a:extLst>
          </p:cNvPr>
          <p:cNvSpPr txBox="1"/>
          <p:nvPr/>
        </p:nvSpPr>
        <p:spPr>
          <a:xfrm>
            <a:off x="1181100" y="1219200"/>
            <a:ext cx="1925778" cy="101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 Measurements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C5B76-CE74-4E69-B45F-E4EA746E9FFA}"/>
              </a:ext>
            </a:extLst>
          </p:cNvPr>
          <p:cNvSpPr txBox="1"/>
          <p:nvPr/>
        </p:nvSpPr>
        <p:spPr>
          <a:xfrm>
            <a:off x="3043752" y="1182979"/>
            <a:ext cx="408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Train with free space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(no time limit)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F6B5C-4BC8-4044-8293-AB09E8520150}"/>
              </a:ext>
            </a:extLst>
          </p:cNvPr>
          <p:cNvSpPr txBox="1"/>
          <p:nvPr/>
        </p:nvSpPr>
        <p:spPr>
          <a:xfrm>
            <a:off x="6767009" y="1190887"/>
            <a:ext cx="408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 2: Train trocar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</a:p>
          <a:p>
            <a:r>
              <a:rPr lang="en-US" dirty="0" smtClean="0">
                <a:cs typeface="Arial" panose="020B0604020202020204" pitchFamily="34" charset="0"/>
              </a:rPr>
              <a:t>(&lt; 5 minutes to collect and train)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B758A6-46F5-485D-97D6-55DF29902565}"/>
              </a:ext>
            </a:extLst>
          </p:cNvPr>
          <p:cNvSpPr/>
          <p:nvPr/>
        </p:nvSpPr>
        <p:spPr>
          <a:xfrm>
            <a:off x="1281021" y="1919867"/>
            <a:ext cx="1635094" cy="41761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or: Elbow 61">
            <a:extLst>
              <a:ext uri="{FF2B5EF4-FFF2-40B4-BE49-F238E27FC236}">
                <a16:creationId xmlns:a16="http://schemas.microsoft.com/office/drawing/2014/main" id="{33027158-5BF3-4E15-BC50-8933276D729D}"/>
              </a:ext>
            </a:extLst>
          </p:cNvPr>
          <p:cNvCxnSpPr>
            <a:cxnSpLocks/>
            <a:stCxn id="38" idx="3"/>
            <a:endCxn id="32" idx="2"/>
          </p:cNvCxnSpPr>
          <p:nvPr/>
        </p:nvCxnSpPr>
        <p:spPr>
          <a:xfrm flipV="1">
            <a:off x="2694624" y="5135942"/>
            <a:ext cx="4278780" cy="18524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62">
            <a:extLst>
              <a:ext uri="{FF2B5EF4-FFF2-40B4-BE49-F238E27FC236}">
                <a16:creationId xmlns:a16="http://schemas.microsoft.com/office/drawing/2014/main" id="{F37DC3E1-F169-4457-8D08-6C94C8AF96A7}"/>
              </a:ext>
            </a:extLst>
          </p:cNvPr>
          <p:cNvCxnSpPr>
            <a:cxnSpLocks/>
            <a:stCxn id="40" idx="3"/>
            <a:endCxn id="32" idx="0"/>
          </p:cNvCxnSpPr>
          <p:nvPr/>
        </p:nvCxnSpPr>
        <p:spPr>
          <a:xfrm>
            <a:off x="5308056" y="3300001"/>
            <a:ext cx="1943119" cy="156822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63">
            <a:extLst>
              <a:ext uri="{FF2B5EF4-FFF2-40B4-BE49-F238E27FC236}">
                <a16:creationId xmlns:a16="http://schemas.microsoft.com/office/drawing/2014/main" id="{8F808C31-B62E-46F5-A8D3-3ADDD77652B0}"/>
              </a:ext>
            </a:extLst>
          </p:cNvPr>
          <p:cNvCxnSpPr>
            <a:cxnSpLocks/>
            <a:stCxn id="38" idx="3"/>
            <a:endCxn id="34" idx="1"/>
          </p:cNvCxnSpPr>
          <p:nvPr/>
        </p:nvCxnSpPr>
        <p:spPr>
          <a:xfrm flipV="1">
            <a:off x="2694624" y="4527875"/>
            <a:ext cx="2943309" cy="79330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64">
            <a:extLst>
              <a:ext uri="{FF2B5EF4-FFF2-40B4-BE49-F238E27FC236}">
                <a16:creationId xmlns:a16="http://schemas.microsoft.com/office/drawing/2014/main" id="{981B972A-DA1E-455A-8660-EA507DC85B25}"/>
              </a:ext>
            </a:extLst>
          </p:cNvPr>
          <p:cNvCxnSpPr>
            <a:cxnSpLocks/>
            <a:stCxn id="44" idx="3"/>
            <a:endCxn id="36" idx="1"/>
          </p:cNvCxnSpPr>
          <p:nvPr/>
        </p:nvCxnSpPr>
        <p:spPr>
          <a:xfrm>
            <a:off x="2694624" y="2602757"/>
            <a:ext cx="4834320" cy="698446"/>
          </a:xfrm>
          <a:prstGeom prst="bentConnector3">
            <a:avLst>
              <a:gd name="adj1" fmla="val 966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7427A9F-08C6-4D26-8EAB-7D097C878300}"/>
              </a:ext>
            </a:extLst>
          </p:cNvPr>
          <p:cNvSpPr/>
          <p:nvPr/>
        </p:nvSpPr>
        <p:spPr>
          <a:xfrm>
            <a:off x="3089779" y="1919867"/>
            <a:ext cx="3603664" cy="379513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64D074-4EF7-4BD7-B03C-F2E21C4F2E1D}"/>
              </a:ext>
            </a:extLst>
          </p:cNvPr>
          <p:cNvSpPr/>
          <p:nvPr/>
        </p:nvSpPr>
        <p:spPr>
          <a:xfrm>
            <a:off x="6826102" y="1919868"/>
            <a:ext cx="4184798" cy="3795132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or: Elbow 67">
            <a:extLst>
              <a:ext uri="{FF2B5EF4-FFF2-40B4-BE49-F238E27FC236}">
                <a16:creationId xmlns:a16="http://schemas.microsoft.com/office/drawing/2014/main" id="{3C861A02-419A-441B-B987-89F7EE962F98}"/>
              </a:ext>
            </a:extLst>
          </p:cNvPr>
          <p:cNvCxnSpPr>
            <a:cxnSpLocks/>
            <a:stCxn id="32" idx="6"/>
            <a:endCxn id="30" idx="1"/>
          </p:cNvCxnSpPr>
          <p:nvPr/>
        </p:nvCxnSpPr>
        <p:spPr>
          <a:xfrm flipV="1">
            <a:off x="7528944" y="4483367"/>
            <a:ext cx="2393325" cy="652575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Elbow 68">
            <a:extLst>
              <a:ext uri="{FF2B5EF4-FFF2-40B4-BE49-F238E27FC236}">
                <a16:creationId xmlns:a16="http://schemas.microsoft.com/office/drawing/2014/main" id="{FEA48D21-571B-489D-9614-5A22664C97E8}"/>
              </a:ext>
            </a:extLst>
          </p:cNvPr>
          <p:cNvCxnSpPr>
            <a:cxnSpLocks/>
            <a:stCxn id="42" idx="3"/>
            <a:endCxn id="36" idx="1"/>
          </p:cNvCxnSpPr>
          <p:nvPr/>
        </p:nvCxnSpPr>
        <p:spPr>
          <a:xfrm flipV="1">
            <a:off x="2694624" y="3301202"/>
            <a:ext cx="4834320" cy="660767"/>
          </a:xfrm>
          <a:prstGeom prst="bentConnector3">
            <a:avLst>
              <a:gd name="adj1" fmla="val 96788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69">
            <a:extLst>
              <a:ext uri="{FF2B5EF4-FFF2-40B4-BE49-F238E27FC236}">
                <a16:creationId xmlns:a16="http://schemas.microsoft.com/office/drawing/2014/main" id="{A361F668-A205-4F53-9E35-1A11565F6786}"/>
              </a:ext>
            </a:extLst>
          </p:cNvPr>
          <p:cNvCxnSpPr>
            <a:cxnSpLocks/>
            <a:stCxn id="40" idx="3"/>
            <a:endCxn id="34" idx="1"/>
          </p:cNvCxnSpPr>
          <p:nvPr/>
        </p:nvCxnSpPr>
        <p:spPr>
          <a:xfrm>
            <a:off x="5308056" y="3300001"/>
            <a:ext cx="329877" cy="122787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70">
            <a:extLst>
              <a:ext uri="{FF2B5EF4-FFF2-40B4-BE49-F238E27FC236}">
                <a16:creationId xmlns:a16="http://schemas.microsoft.com/office/drawing/2014/main" id="{1231E194-E2A3-4EA0-B579-92FEA065C5CF}"/>
              </a:ext>
            </a:extLst>
          </p:cNvPr>
          <p:cNvCxnSpPr>
            <a:cxnSpLocks/>
            <a:stCxn id="44" idx="3"/>
            <a:endCxn id="40" idx="1"/>
          </p:cNvCxnSpPr>
          <p:nvPr/>
        </p:nvCxnSpPr>
        <p:spPr>
          <a:xfrm>
            <a:off x="2694624" y="2602757"/>
            <a:ext cx="698256" cy="697245"/>
          </a:xfrm>
          <a:prstGeom prst="bentConnector3">
            <a:avLst>
              <a:gd name="adj1" fmla="val 74718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71">
            <a:extLst>
              <a:ext uri="{FF2B5EF4-FFF2-40B4-BE49-F238E27FC236}">
                <a16:creationId xmlns:a16="http://schemas.microsoft.com/office/drawing/2014/main" id="{73F79354-0D9E-478F-8F92-46AB34EAD9DF}"/>
              </a:ext>
            </a:extLst>
          </p:cNvPr>
          <p:cNvCxnSpPr>
            <a:cxnSpLocks/>
            <a:stCxn id="42" idx="3"/>
            <a:endCxn id="40" idx="1"/>
          </p:cNvCxnSpPr>
          <p:nvPr/>
        </p:nvCxnSpPr>
        <p:spPr>
          <a:xfrm flipV="1">
            <a:off x="2694624" y="3300001"/>
            <a:ext cx="698256" cy="661968"/>
          </a:xfrm>
          <a:prstGeom prst="bentConnector3">
            <a:avLst>
              <a:gd name="adj1" fmla="val 74718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or: Elbow 72">
            <a:extLst>
              <a:ext uri="{FF2B5EF4-FFF2-40B4-BE49-F238E27FC236}">
                <a16:creationId xmlns:a16="http://schemas.microsoft.com/office/drawing/2014/main" id="{3B401403-88DF-4A43-A9E0-E4A0876CB3C0}"/>
              </a:ext>
            </a:extLst>
          </p:cNvPr>
          <p:cNvCxnSpPr>
            <a:cxnSpLocks/>
            <a:stCxn id="40" idx="3"/>
            <a:endCxn id="36" idx="1"/>
          </p:cNvCxnSpPr>
          <p:nvPr/>
        </p:nvCxnSpPr>
        <p:spPr>
          <a:xfrm>
            <a:off x="5308056" y="3300001"/>
            <a:ext cx="2220888" cy="120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5E60080-E5D5-4804-9EEE-BB14F33B8499}"/>
              </a:ext>
            </a:extLst>
          </p:cNvPr>
          <p:cNvSpPr txBox="1"/>
          <p:nvPr/>
        </p:nvSpPr>
        <p:spPr>
          <a:xfrm>
            <a:off x="3608359" y="5865454"/>
            <a:ext cx="6666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smtClean="0">
                <a:effectLst/>
                <a:latin typeface="Arial" panose="020B0604020202020204" pitchFamily="34" charset="0"/>
              </a:rPr>
              <a:t>J.Y. Wu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200" dirty="0" smtClean="0"/>
              <a:t>N. </a:t>
            </a:r>
            <a:r>
              <a:rPr lang="en-US" sz="1200" dirty="0"/>
              <a:t>Yilmaz, 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U. </a:t>
            </a:r>
            <a:r>
              <a:rPr lang="en-US" sz="1200" b="0" i="0" dirty="0" err="1" smtClean="0">
                <a:effectLst/>
                <a:latin typeface="Arial" panose="020B0604020202020204" pitchFamily="34" charset="0"/>
              </a:rPr>
              <a:t>Tumerdem</a:t>
            </a:r>
            <a:r>
              <a:rPr lang="en-US" sz="1200" b="0" i="0" dirty="0" smtClean="0">
                <a:effectLst/>
                <a:latin typeface="Arial" panose="020B0604020202020204" pitchFamily="34" charset="0"/>
              </a:rPr>
              <a:t>, P. Kazanzides </a:t>
            </a:r>
            <a:r>
              <a:rPr lang="en-US" sz="1200" dirty="0"/>
              <a:t>“Robot Force </a:t>
            </a:r>
            <a:r>
              <a:rPr lang="en-US" sz="1200" dirty="0" smtClean="0"/>
              <a:t>Estimation </a:t>
            </a:r>
            <a:r>
              <a:rPr lang="en-US" sz="1200" dirty="0"/>
              <a:t>with Learned Intraoperative </a:t>
            </a:r>
            <a:r>
              <a:rPr lang="en-US" sz="1200" dirty="0" smtClean="0"/>
              <a:t>Correction”, ISMR 2021.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33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Learning at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10165"/>
            <a:ext cx="6037028" cy="415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3755359" cy="4027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081548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 How well does this approach scale to different robots, different instruments, different clinical setups (PSM orientation and trocar)?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5955268"/>
            <a:ext cx="1028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MR10"/>
              </a:rPr>
              <a:t>N. Yilmaz, J. Zhang, P. Kazanzides, and U. </a:t>
            </a:r>
            <a:r>
              <a:rPr lang="en-US" sz="1400" dirty="0" err="1">
                <a:latin typeface="CMR10"/>
              </a:rPr>
              <a:t>Tumerdem</a:t>
            </a:r>
            <a:r>
              <a:rPr lang="en-US" sz="1400" dirty="0" smtClean="0">
                <a:latin typeface="CMR10"/>
              </a:rPr>
              <a:t>,”Transfer of learned </a:t>
            </a:r>
            <a:r>
              <a:rPr lang="en-US" sz="1400" dirty="0">
                <a:latin typeface="CMR10"/>
              </a:rPr>
              <a:t>dynamics between </a:t>
            </a:r>
            <a:r>
              <a:rPr lang="en-US" sz="1400" dirty="0" smtClean="0">
                <a:latin typeface="CMR10"/>
              </a:rPr>
              <a:t>different </a:t>
            </a:r>
            <a:r>
              <a:rPr lang="en-US" sz="1400" dirty="0">
                <a:latin typeface="CMR10"/>
              </a:rPr>
              <a:t>surgical robots </a:t>
            </a:r>
            <a:r>
              <a:rPr lang="en-US" sz="1400" dirty="0" smtClean="0">
                <a:latin typeface="CMR10"/>
              </a:rPr>
              <a:t>and operative configurations</a:t>
            </a:r>
            <a:r>
              <a:rPr lang="en-US" sz="1400" dirty="0">
                <a:latin typeface="CMR10"/>
              </a:rPr>
              <a:t>," </a:t>
            </a:r>
            <a:r>
              <a:rPr lang="en-US" sz="1400" i="1" dirty="0">
                <a:latin typeface="CMTI10"/>
              </a:rPr>
              <a:t>Intl. Journal of Computer Assisted Radiology and </a:t>
            </a:r>
            <a:r>
              <a:rPr lang="en-US" sz="1400" i="1" dirty="0" smtClean="0">
                <a:latin typeface="CMTI10"/>
              </a:rPr>
              <a:t>Surgery (IJCARS)</a:t>
            </a:r>
            <a:r>
              <a:rPr lang="en-US" sz="1400" dirty="0" smtClean="0">
                <a:latin typeface="CMTI10"/>
              </a:rPr>
              <a:t>, 2022.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30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Different Robots and Configurations</a:t>
            </a:r>
            <a:endParaRPr lang="en-US" dirty="0"/>
          </a:p>
        </p:txBody>
      </p:sp>
      <p:sp>
        <p:nvSpPr>
          <p:cNvPr id="4" name="Left Brace 3"/>
          <p:cNvSpPr/>
          <p:nvPr/>
        </p:nvSpPr>
        <p:spPr>
          <a:xfrm rot="16200000">
            <a:off x="3776664" y="5508664"/>
            <a:ext cx="219074" cy="1066802"/>
          </a:xfrm>
          <a:prstGeom prst="leftBrace">
            <a:avLst>
              <a:gd name="adj1" fmla="val 8333"/>
              <a:gd name="adj2" fmla="val 5083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62325" y="6151602"/>
            <a:ext cx="1028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Train (config1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6" name="Left Brace 5"/>
          <p:cNvSpPr/>
          <p:nvPr/>
        </p:nvSpPr>
        <p:spPr>
          <a:xfrm rot="16200000">
            <a:off x="4786314" y="5680116"/>
            <a:ext cx="219076" cy="723896"/>
          </a:xfrm>
          <a:prstGeom prst="leftBrace">
            <a:avLst>
              <a:gd name="adj1" fmla="val 8333"/>
              <a:gd name="adj2" fmla="val 5083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616112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Test (JHU)</a:t>
            </a:r>
            <a:endParaRPr lang="en-US" sz="1400" dirty="0"/>
          </a:p>
        </p:txBody>
      </p:sp>
      <p:pic>
        <p:nvPicPr>
          <p:cNvPr id="8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341479"/>
            <a:ext cx="7354344" cy="454336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1847974" cy="2462187"/>
          </a:xfrm>
          <a:prstGeom prst="rect">
            <a:avLst/>
          </a:prstGeom>
        </p:spPr>
      </p:pic>
      <p:pic>
        <p:nvPicPr>
          <p:cNvPr id="10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08" y="3929034"/>
            <a:ext cx="1896166" cy="24908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1371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config1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402946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config2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Augmented reality for First Assistant (or laparoscopy)</a:t>
            </a:r>
          </a:p>
          <a:p>
            <a:r>
              <a:rPr lang="en-US" dirty="0" smtClean="0"/>
              <a:t>Force estimation for bilateral teleoperation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Autonomous camera motion</a:t>
            </a:r>
          </a:p>
          <a:p>
            <a:r>
              <a:rPr lang="en-US" dirty="0" err="1" smtClean="0"/>
              <a:t>AccelNet</a:t>
            </a:r>
            <a:r>
              <a:rPr lang="en-US" dirty="0" smtClean="0"/>
              <a:t> surgical robotics challenge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</a:t>
            </a:r>
            <a:r>
              <a:rPr lang="en-US" dirty="0"/>
              <a:t>: System for Camera Autonomous Navigation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533230"/>
            <a:ext cx="58674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920" indent="-19656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PMingLiU"/>
              </a:rPr>
              <a:t>Autonomous endoscope navigation based on instruments kinematic tracking for the dVRK surgical </a:t>
            </a:r>
            <a:r>
              <a:rPr lang="en-US" sz="2000" spc="-1" dirty="0" smtClean="0">
                <a:solidFill>
                  <a:srgbClr val="000000"/>
                </a:solidFill>
                <a:latin typeface="Arial"/>
                <a:ea typeface="PMingLiU"/>
              </a:rPr>
              <a:t>robot</a:t>
            </a:r>
          </a:p>
          <a:p>
            <a:pPr marL="654120" lvl="1" indent="-196560">
              <a:spcBef>
                <a:spcPts val="12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2000" spc="-1" dirty="0" smtClean="0">
                <a:solidFill>
                  <a:srgbClr val="000000"/>
                </a:solidFill>
                <a:latin typeface="Arial"/>
                <a:ea typeface="PMingLiU"/>
              </a:rPr>
              <a:t>Center on left, right or midpoint between instruments</a:t>
            </a:r>
            <a:endParaRPr lang="en-US" sz="2000" spc="-1" dirty="0">
              <a:solidFill>
                <a:srgbClr val="000000"/>
              </a:solidFill>
              <a:latin typeface="Arial"/>
              <a:ea typeface="PMingLiU"/>
            </a:endParaRPr>
          </a:p>
          <a:p>
            <a:pPr marL="196920" indent="-19656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PMingLiU"/>
              </a:rPr>
              <a:t>Comparison study between the classic endoscope teleoperation approach and the autonomous </a:t>
            </a:r>
            <a:r>
              <a:rPr lang="en-US" sz="2000" spc="-1" dirty="0" smtClean="0">
                <a:solidFill>
                  <a:srgbClr val="000000"/>
                </a:solidFill>
                <a:latin typeface="Arial"/>
                <a:ea typeface="PMingLiU"/>
              </a:rPr>
              <a:t>system</a:t>
            </a:r>
            <a:endParaRPr lang="en-US" sz="2000" spc="-1" dirty="0">
              <a:latin typeface="Arial"/>
            </a:endParaRPr>
          </a:p>
          <a:p>
            <a:pPr marL="196920" indent="-19656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altLang="de-DE" sz="2000" dirty="0">
                <a:solidFill>
                  <a:srgbClr val="000000"/>
                </a:solidFill>
                <a:ea typeface="新細明體" panose="02020500000000000000" pitchFamily="18" charset="-120"/>
              </a:rPr>
              <a:t>Better objective performances and higher user confidence using the autonomous </a:t>
            </a:r>
            <a:r>
              <a:rPr lang="en-US" altLang="de-DE" sz="20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camera</a:t>
            </a:r>
            <a:endParaRPr lang="en-US" altLang="de-DE" sz="2000" dirty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1C15F-05C7-2448-9274-AE9CA00754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00" y="1493057"/>
            <a:ext cx="4320000" cy="2900571"/>
          </a:xfrm>
          <a:prstGeom prst="rect">
            <a:avLst/>
          </a:prstGeom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022778A1-CAC6-504A-9F57-443B1613A1D6}"/>
              </a:ext>
            </a:extLst>
          </p:cNvPr>
          <p:cNvSpPr/>
          <p:nvPr/>
        </p:nvSpPr>
        <p:spPr>
          <a:xfrm>
            <a:off x="6771690" y="4724602"/>
            <a:ext cx="4691820" cy="64487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PMingLiU"/>
              </a:rPr>
              <a:t>One of the SCAN modalities: field of view centered on the tools </a:t>
            </a:r>
            <a:r>
              <a:rPr lang="en-US" spc="-1" dirty="0" smtClean="0">
                <a:solidFill>
                  <a:srgbClr val="000000"/>
                </a:solidFill>
                <a:latin typeface="Arial"/>
                <a:ea typeface="PMingLiU"/>
              </a:rPr>
              <a:t>midpoint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8610" y="5791200"/>
            <a:ext cx="10014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T. Da Col, A. </a:t>
            </a:r>
            <a:r>
              <a:rPr lang="en-AU" altLang="de-DE" sz="1400" dirty="0" err="1" smtClean="0">
                <a:solidFill>
                  <a:srgbClr val="000000"/>
                </a:solidFill>
                <a:ea typeface="新細明體" panose="02020500000000000000" pitchFamily="18" charset="-120"/>
              </a:rPr>
              <a:t>Mariani</a:t>
            </a:r>
            <a:r>
              <a:rPr lang="en-AU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, A. </a:t>
            </a:r>
            <a:r>
              <a:rPr lang="en-AU" altLang="de-DE" sz="1400" dirty="0" err="1" smtClean="0">
                <a:solidFill>
                  <a:srgbClr val="000000"/>
                </a:solidFill>
                <a:ea typeface="新細明體" panose="02020500000000000000" pitchFamily="18" charset="-120"/>
              </a:rPr>
              <a:t>Deguet</a:t>
            </a:r>
            <a:r>
              <a:rPr lang="es-ES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, A. </a:t>
            </a:r>
            <a:r>
              <a:rPr lang="es-ES" altLang="de-DE" sz="1400" dirty="0" err="1" smtClean="0">
                <a:solidFill>
                  <a:srgbClr val="000000"/>
                </a:solidFill>
                <a:ea typeface="新細明體" panose="02020500000000000000" pitchFamily="18" charset="-120"/>
              </a:rPr>
              <a:t>Menciassi</a:t>
            </a:r>
            <a:r>
              <a:rPr lang="es-ES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, P. Kazanzides</a:t>
            </a:r>
            <a:r>
              <a:rPr lang="en-AU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,</a:t>
            </a:r>
            <a:r>
              <a:rPr lang="es-ES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 E. </a:t>
            </a:r>
            <a:r>
              <a:rPr lang="es-ES" altLang="de-DE" sz="1400" dirty="0">
                <a:solidFill>
                  <a:srgbClr val="000000"/>
                </a:solidFill>
                <a:ea typeface="新細明體" panose="02020500000000000000" pitchFamily="18" charset="-120"/>
              </a:rPr>
              <a:t>De </a:t>
            </a:r>
            <a:r>
              <a:rPr lang="es-ES" altLang="de-DE" sz="1400" dirty="0" err="1" smtClean="0">
                <a:solidFill>
                  <a:srgbClr val="000000"/>
                </a:solidFill>
                <a:ea typeface="新細明體" panose="02020500000000000000" pitchFamily="18" charset="-120"/>
              </a:rPr>
              <a:t>Momi</a:t>
            </a:r>
            <a:r>
              <a:rPr lang="es-ES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,</a:t>
            </a:r>
            <a:r>
              <a:rPr lang="en-US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 “SCAN</a:t>
            </a:r>
            <a:r>
              <a:rPr lang="en-US" altLang="de-DE" sz="1400" dirty="0">
                <a:solidFill>
                  <a:srgbClr val="000000"/>
                </a:solidFill>
                <a:ea typeface="新細明體" panose="02020500000000000000" pitchFamily="18" charset="-120"/>
              </a:rPr>
              <a:t>: System for Camera Autonomous Navigation in Robotic-Assisted </a:t>
            </a:r>
            <a:r>
              <a:rPr lang="en-US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Surgery</a:t>
            </a:r>
            <a:r>
              <a:rPr lang="es-ES" altLang="de-DE" sz="1400" dirty="0" smtClean="0">
                <a:solidFill>
                  <a:srgbClr val="000000"/>
                </a:solidFill>
                <a:ea typeface="新細明體" panose="02020500000000000000" pitchFamily="18" charset="-120"/>
              </a:rPr>
              <a:t>,” IROS 2020.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050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GRACE: </a:t>
            </a:r>
            <a:r>
              <a:rPr lang="en-US" sz="2800" dirty="0" smtClean="0"/>
              <a:t>Gesture </a:t>
            </a:r>
            <a:r>
              <a:rPr lang="en-US" sz="2800" dirty="0"/>
              <a:t>Recognition for Autonomous </a:t>
            </a:r>
            <a:r>
              <a:rPr lang="en-US" sz="2800" dirty="0" smtClean="0"/>
              <a:t>Camera-motion Enhancement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325867"/>
            <a:ext cx="7162800" cy="3017534"/>
          </a:xfrm>
        </p:spPr>
        <p:txBody>
          <a:bodyPr/>
          <a:lstStyle/>
          <a:p>
            <a:r>
              <a:rPr lang="en-US" sz="2400" dirty="0" smtClean="0"/>
              <a:t>Camera control modality based on gesture:</a:t>
            </a:r>
          </a:p>
          <a:p>
            <a:pPr lvl="1"/>
            <a:r>
              <a:rPr lang="en-US" sz="2000" dirty="0" smtClean="0"/>
              <a:t>Reaching for needle: camera holds steady position</a:t>
            </a:r>
          </a:p>
          <a:p>
            <a:pPr lvl="1"/>
            <a:r>
              <a:rPr lang="en-US" sz="2000" dirty="0" smtClean="0"/>
              <a:t>Needle positioning: camera tracks scene center, weighted toward PSM1</a:t>
            </a:r>
          </a:p>
          <a:p>
            <a:pPr lvl="1"/>
            <a:r>
              <a:rPr lang="en-US" sz="2000" dirty="0" smtClean="0"/>
              <a:t>Tissue bite: camera holds a steady zoomed-in position</a:t>
            </a:r>
          </a:p>
          <a:p>
            <a:pPr lvl="1"/>
            <a:r>
              <a:rPr lang="en-US" sz="2000" dirty="0" smtClean="0"/>
              <a:t>Suture throw: </a:t>
            </a:r>
            <a:r>
              <a:rPr lang="en-US" sz="2000" dirty="0"/>
              <a:t>camera tracks weighted </a:t>
            </a:r>
            <a:r>
              <a:rPr lang="en-US" sz="2000" dirty="0" smtClean="0"/>
              <a:t>scene center, weighted toward PSM2</a:t>
            </a:r>
            <a:endParaRPr lang="en-US" sz="2000" dirty="0"/>
          </a:p>
          <a:p>
            <a:pPr lvl="1"/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325867"/>
            <a:ext cx="3341007" cy="2636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6137558"/>
            <a:ext cx="982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N. </a:t>
            </a:r>
            <a:r>
              <a:rPr lang="en-US" sz="1400" i="1" dirty="0" err="1" smtClean="0"/>
              <a:t>Pasini</a:t>
            </a:r>
            <a:r>
              <a:rPr lang="en-US" sz="1400" i="1" dirty="0" smtClean="0"/>
              <a:t>, A. </a:t>
            </a:r>
            <a:r>
              <a:rPr lang="en-US" sz="1400" i="1" dirty="0" err="1" smtClean="0"/>
              <a:t>Mariani</a:t>
            </a:r>
            <a:r>
              <a:rPr lang="en-US" sz="1400" i="1" dirty="0" smtClean="0"/>
              <a:t>, A. </a:t>
            </a:r>
            <a:r>
              <a:rPr lang="en-US" sz="1400" i="1" dirty="0" err="1" smtClean="0"/>
              <a:t>Munawar</a:t>
            </a:r>
            <a:r>
              <a:rPr lang="en-US" sz="1400" i="1" dirty="0" smtClean="0"/>
              <a:t>, E. De </a:t>
            </a:r>
            <a:r>
              <a:rPr lang="en-US" sz="1400" i="1" dirty="0" err="1" smtClean="0"/>
              <a:t>Momi</a:t>
            </a:r>
            <a:r>
              <a:rPr lang="en-US" sz="1400" i="1" dirty="0"/>
              <a:t>, P. Kazanzides, “A virtual suturing task: proof of concept for awareness in </a:t>
            </a:r>
            <a:r>
              <a:rPr lang="en-US" sz="1400" i="1" dirty="0" smtClean="0"/>
              <a:t>autonomous camera motion”, IEEE Robotic Computing, 2022.</a:t>
            </a:r>
            <a:endParaRPr lang="en-US" sz="1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024245"/>
            <a:ext cx="7335601" cy="196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GRACE: </a:t>
            </a:r>
            <a:r>
              <a:rPr lang="en-US" sz="2800" dirty="0" smtClean="0"/>
              <a:t>Implementation on dVRK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455401"/>
            <a:ext cx="9677400" cy="579133"/>
          </a:xfrm>
        </p:spPr>
        <p:txBody>
          <a:bodyPr/>
          <a:lstStyle/>
          <a:p>
            <a:r>
              <a:rPr lang="en-US" sz="2400" dirty="0" smtClean="0"/>
              <a:t>LSTM to recognize gestures (within task)</a:t>
            </a:r>
          </a:p>
          <a:p>
            <a:pPr lvl="1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14625"/>
            <a:ext cx="10192143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6010275"/>
            <a:ext cx="982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N. </a:t>
            </a:r>
            <a:r>
              <a:rPr lang="en-US" sz="1400" i="1" dirty="0" err="1" smtClean="0"/>
              <a:t>Pasini</a:t>
            </a:r>
            <a:r>
              <a:rPr lang="en-US" sz="1400" i="1" dirty="0" smtClean="0"/>
              <a:t>, A. </a:t>
            </a:r>
            <a:r>
              <a:rPr lang="en-US" sz="1400" i="1" dirty="0" err="1" smtClean="0"/>
              <a:t>Mariani</a:t>
            </a:r>
            <a:r>
              <a:rPr lang="en-US" sz="1400" i="1" dirty="0" smtClean="0"/>
              <a:t>, A. </a:t>
            </a:r>
            <a:r>
              <a:rPr lang="en-US" sz="1400" i="1" dirty="0" err="1" smtClean="0"/>
              <a:t>Deguet</a:t>
            </a:r>
            <a:r>
              <a:rPr lang="en-US" sz="1400" i="1" dirty="0" smtClean="0"/>
              <a:t>, P. Kazanzides, E. De </a:t>
            </a:r>
            <a:r>
              <a:rPr lang="en-US" sz="1400" i="1" dirty="0" err="1" smtClean="0"/>
              <a:t>Momi</a:t>
            </a:r>
            <a:r>
              <a:rPr lang="en-US" sz="1400" i="1" dirty="0"/>
              <a:t>, “GRACE: online Gesture Recognition for Autonomous </a:t>
            </a:r>
            <a:r>
              <a:rPr lang="en-US" sz="1400" i="1" dirty="0" smtClean="0"/>
              <a:t>Camera-motion Enhancement </a:t>
            </a:r>
            <a:r>
              <a:rPr lang="en-US" sz="1400" i="1" dirty="0"/>
              <a:t>in robot-assisted </a:t>
            </a:r>
            <a:r>
              <a:rPr lang="en-US" sz="1400" i="1" dirty="0" smtClean="0"/>
              <a:t>surgery”, IEEE RA-L, 2023.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523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 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1600200"/>
          </a:xfrm>
        </p:spPr>
        <p:txBody>
          <a:bodyPr/>
          <a:lstStyle/>
          <a:p>
            <a:r>
              <a:rPr lang="en-US" sz="2400" dirty="0" smtClean="0"/>
              <a:t>Compared conventional </a:t>
            </a:r>
            <a:r>
              <a:rPr lang="en-US" sz="2400" dirty="0" err="1" smtClean="0"/>
              <a:t>footpedal</a:t>
            </a:r>
            <a:r>
              <a:rPr lang="en-US" sz="2400" dirty="0" smtClean="0"/>
              <a:t> control (P), SCAN autonomous camera motion (S), and GRACE (A)</a:t>
            </a:r>
          </a:p>
          <a:p>
            <a:r>
              <a:rPr lang="en-US" sz="2400" dirty="0"/>
              <a:t>10 subjects (non-medical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86000"/>
            <a:ext cx="4777801" cy="3969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3200400"/>
            <a:ext cx="5753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 trial performed first, with data used to train LSTM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 and </a:t>
            </a:r>
            <a:r>
              <a:rPr lang="en-US" sz="2400" dirty="0" smtClean="0"/>
              <a:t>A </a:t>
            </a:r>
            <a:r>
              <a:rPr lang="en-US" sz="2400" dirty="0"/>
              <a:t>trials performed two weeks later</a:t>
            </a:r>
          </a:p>
        </p:txBody>
      </p:sp>
    </p:spTree>
    <p:extLst>
      <p:ext uri="{BB962C8B-B14F-4D97-AF65-F5344CB8AC3E}">
        <p14:creationId xmlns:p14="http://schemas.microsoft.com/office/powerpoint/2010/main" val="36142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 User Study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P: conventional </a:t>
            </a:r>
            <a:r>
              <a:rPr lang="en-US" sz="2000" dirty="0" err="1" smtClean="0"/>
              <a:t>footpedal</a:t>
            </a:r>
            <a:r>
              <a:rPr lang="en-US" sz="2000" dirty="0" smtClean="0"/>
              <a:t> control</a:t>
            </a:r>
          </a:p>
          <a:p>
            <a:r>
              <a:rPr lang="en-US" sz="2000" dirty="0" smtClean="0"/>
              <a:t>S: SCAN (autonomous camera motion)</a:t>
            </a:r>
          </a:p>
          <a:p>
            <a:r>
              <a:rPr lang="en-US" sz="2000" dirty="0" smtClean="0"/>
              <a:t>A: GRACE (autonomous camera motion with situation awareness)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99" y="2584599"/>
            <a:ext cx="10578001" cy="35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Augmented reality for First Assistant (or laparoscopy)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Force estimation and bilateral teleoperation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Autonomous camera motion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AccelNet</a:t>
            </a:r>
            <a:r>
              <a:rPr lang="en-US" dirty="0" smtClean="0"/>
              <a:t> surgical robotics challenge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Augmented reality for First Assistant (or laparoscopy)</a:t>
            </a:r>
          </a:p>
          <a:p>
            <a:r>
              <a:rPr lang="en-US" dirty="0" smtClean="0"/>
              <a:t>Force estimation for bilateral teleoperation</a:t>
            </a:r>
          </a:p>
          <a:p>
            <a:r>
              <a:rPr lang="en-US" dirty="0"/>
              <a:t>Autonomous camera motion</a:t>
            </a:r>
          </a:p>
          <a:p>
            <a:r>
              <a:rPr lang="en-US" dirty="0" err="1" smtClean="0"/>
              <a:t>AccelNet</a:t>
            </a:r>
            <a:r>
              <a:rPr lang="en-US" dirty="0" smtClean="0"/>
              <a:t> surgical robotics challenge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AccelNet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NSF </a:t>
            </a:r>
            <a:r>
              <a:rPr lang="en-US" sz="2400" i="1" dirty="0" err="1">
                <a:solidFill>
                  <a:srgbClr val="000000"/>
                </a:solidFill>
              </a:rPr>
              <a:t>AccelNet</a:t>
            </a:r>
            <a:r>
              <a:rPr lang="en-US" sz="2400" i="1" dirty="0">
                <a:solidFill>
                  <a:srgbClr val="000000"/>
                </a:solidFill>
              </a:rPr>
              <a:t> Program:  “Aimed at fostering connections among research networks to address pressing scientific challenges, rather than supporting primarily research or research infrastructure.”</a:t>
            </a:r>
            <a:endParaRPr lang="en-US" sz="2400" dirty="0"/>
          </a:p>
          <a:p>
            <a:pPr marL="0" lvl="0" indent="0">
              <a:spcBef>
                <a:spcPts val="0"/>
              </a:spcBef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International Collaboration to Accelerate Research in Robotic Surgery</a:t>
            </a:r>
          </a:p>
          <a:p>
            <a:pPr marL="0" lv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Sept. 1, 2019 – Aug. 31,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3638"/>
          <a:stretch/>
        </p:blipFill>
        <p:spPr>
          <a:xfrm>
            <a:off x="1037603" y="5492400"/>
            <a:ext cx="1262270" cy="1126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9276" y="5732249"/>
            <a:ext cx="8193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cs typeface="Arial" panose="020B0604020202020204" pitchFamily="34" charset="0"/>
              </a:rPr>
              <a:t>AccelNet: </a:t>
            </a:r>
            <a:r>
              <a:rPr lang="en-US" b="1" dirty="0">
                <a:cs typeface="Arial" panose="020B0604020202020204" pitchFamily="34" charset="0"/>
              </a:rPr>
              <a:t>International Collaboration to Accelerate Research in Robotic </a:t>
            </a:r>
            <a:r>
              <a:rPr lang="en-US" b="1" dirty="0" smtClean="0">
                <a:cs typeface="Arial" panose="020B0604020202020204" pitchFamily="34" charset="0"/>
              </a:rPr>
              <a:t>Surgery</a:t>
            </a:r>
          </a:p>
          <a:p>
            <a:r>
              <a:rPr lang="en-US" dirty="0" smtClean="0"/>
              <a:t>OISE-1927354 (JHU, PI: </a:t>
            </a:r>
            <a:r>
              <a:rPr lang="en-US" dirty="0" err="1" smtClean="0"/>
              <a:t>Kazanzides</a:t>
            </a:r>
            <a:r>
              <a:rPr lang="en-US" dirty="0" smtClean="0"/>
              <a:t>), </a:t>
            </a:r>
            <a:r>
              <a:rPr lang="en-US" dirty="0" smtClean="0">
                <a:solidFill>
                  <a:schemeClr val="dk1"/>
                </a:solidFill>
              </a:rPr>
              <a:t>OISE-1927275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smtClean="0">
                <a:solidFill>
                  <a:schemeClr val="dk1"/>
                </a:solidFill>
              </a:rPr>
              <a:t>(WPI, PI: Fischer)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82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AccelNet</a:t>
            </a:r>
            <a:r>
              <a:rPr lang="en-US" dirty="0" smtClean="0"/>
              <a:t>: Original (Optimistic)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36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Engage community to obtain clinically-realistic data</a:t>
            </a:r>
          </a:p>
          <a:p>
            <a:r>
              <a:rPr lang="en-US" sz="2400" dirty="0"/>
              <a:t>Surgical robotics challenge</a:t>
            </a:r>
          </a:p>
          <a:p>
            <a:r>
              <a:rPr lang="en-US" sz="2400" dirty="0" smtClean="0"/>
              <a:t>Shared repository of data</a:t>
            </a:r>
          </a:p>
        </p:txBody>
      </p:sp>
      <p:pic>
        <p:nvPicPr>
          <p:cNvPr id="4" name="Google Shape;87;p18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9123"/>
          <a:stretch/>
        </p:blipFill>
        <p:spPr>
          <a:xfrm>
            <a:off x="5867399" y="4314824"/>
            <a:ext cx="3397733" cy="231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8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2478663"/>
            <a:ext cx="2309283" cy="173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5;p18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4611"/>
          <a:stretch/>
        </p:blipFill>
        <p:spPr>
          <a:xfrm>
            <a:off x="8986113" y="2478663"/>
            <a:ext cx="2206308" cy="17319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384417" y="5474579"/>
            <a:ext cx="1435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dirty="0" smtClean="0"/>
              <a:t>JHU</a:t>
            </a:r>
          </a:p>
          <a:p>
            <a:r>
              <a:rPr lang="en-US" dirty="0" smtClean="0"/>
              <a:t>Feb 2020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84417" y="4295773"/>
            <a:ext cx="215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Hydrogel phantom, Dr. Ahmed Ghazi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3295650"/>
            <a:ext cx="490991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Early challenges: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Surgeons use electro-cautery; most dVRK systems do not have that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Surgical fellow had never used first-generation da Vinci (only Si and Xi)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dVRK was not robust enough (frequent loss of motor power)</a:t>
            </a:r>
          </a:p>
        </p:txBody>
      </p:sp>
    </p:spTree>
    <p:extLst>
      <p:ext uri="{BB962C8B-B14F-4D97-AF65-F5344CB8AC3E}">
        <p14:creationId xmlns:p14="http://schemas.microsoft.com/office/powerpoint/2010/main" val="20284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AccelNet</a:t>
            </a:r>
            <a:r>
              <a:rPr lang="en-US" dirty="0" smtClean="0"/>
              <a:t>: Revised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5275"/>
            <a:ext cx="10515600" cy="2012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Pandemic forced shift to online challenge in simulation (2021-2022)</a:t>
            </a:r>
          </a:p>
          <a:p>
            <a:pPr lvl="1"/>
            <a:r>
              <a:rPr lang="en-US" sz="2000" dirty="0" smtClean="0"/>
              <a:t>Asynchronous Multi-Body Framework (AMBF)</a:t>
            </a:r>
          </a:p>
          <a:p>
            <a:pPr lvl="1"/>
            <a:r>
              <a:rPr lang="en-US" sz="2000" dirty="0" smtClean="0"/>
              <a:t>Did not attempt to model soft-tissue deformation</a:t>
            </a:r>
          </a:p>
          <a:p>
            <a:pPr lvl="1"/>
            <a:r>
              <a:rPr lang="en-US" sz="2000" dirty="0" smtClean="0"/>
              <a:t>Simulated suture using small rigid links</a:t>
            </a:r>
          </a:p>
          <a:p>
            <a:pPr lvl="1"/>
            <a:r>
              <a:rPr lang="en-US" sz="2000" dirty="0" smtClean="0"/>
              <a:t>Challenges: (1) detect needle, (2) suturing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task3_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6975" y="3549650"/>
            <a:ext cx="5181600" cy="2914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733800"/>
            <a:ext cx="54102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Did not focus on shared data </a:t>
            </a:r>
            <a:r>
              <a:rPr lang="en-US" sz="2400" dirty="0" smtClean="0"/>
              <a:t>because </a:t>
            </a:r>
            <a:r>
              <a:rPr lang="en-US" sz="2400" dirty="0"/>
              <a:t>simulation data is cheap and easy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Autonomy </a:t>
            </a:r>
            <a:r>
              <a:rPr lang="en-US" sz="2400" dirty="0"/>
              <a:t>is difficult, even in </a:t>
            </a:r>
            <a:r>
              <a:rPr lang="en-US" sz="2400" dirty="0" smtClean="0"/>
              <a:t>simulation!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AccelNet</a:t>
            </a:r>
            <a:r>
              <a:rPr lang="en-US" dirty="0" smtClean="0"/>
              <a:t>: Current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86700" cy="4351338"/>
          </a:xfrm>
        </p:spPr>
        <p:txBody>
          <a:bodyPr/>
          <a:lstStyle/>
          <a:p>
            <a:r>
              <a:rPr lang="en-US" sz="2400" dirty="0" smtClean="0"/>
              <a:t>Continue with (online) simulation-based challenge</a:t>
            </a:r>
          </a:p>
          <a:p>
            <a:r>
              <a:rPr lang="en-US" sz="2400" dirty="0" smtClean="0"/>
              <a:t>Culminate with an (in-person) physical challenge</a:t>
            </a:r>
          </a:p>
          <a:p>
            <a:r>
              <a:rPr lang="en-US" sz="2400" dirty="0" smtClean="0"/>
              <a:t>Focus on reducing sim-to-real gap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000" kern="0" dirty="0" smtClean="0"/>
              <a:t>More realistic models</a:t>
            </a:r>
            <a:endParaRPr lang="en-US" sz="2000" kern="0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000" kern="0" dirty="0"/>
              <a:t>Similar robot behavior (including position error)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000" kern="0" dirty="0"/>
              <a:t>Similar video </a:t>
            </a:r>
            <a:r>
              <a:rPr lang="en-US" sz="2000" kern="0" dirty="0" smtClean="0"/>
              <a:t>quality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kern="0" dirty="0" smtClean="0"/>
              <a:t>Improve simulator deployment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000" kern="0" dirty="0" smtClean="0"/>
              <a:t>Cloud-based solution</a:t>
            </a:r>
            <a:endParaRPr lang="en-US" sz="2000" kern="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612723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https://surgical-robotics-ai.github.io/surgical-robotics-challenge-2023/challenge-2023.html</a:t>
            </a:r>
          </a:p>
        </p:txBody>
      </p:sp>
      <p:pic>
        <p:nvPicPr>
          <p:cNvPr id="6" name="SRC_latest_test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8068" y="3048000"/>
            <a:ext cx="3659532" cy="28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Realistic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3206"/>
            <a:ext cx="10515600" cy="2667794"/>
          </a:xfrm>
        </p:spPr>
        <p:txBody>
          <a:bodyPr>
            <a:noAutofit/>
          </a:bodyPr>
          <a:lstStyle/>
          <a:p>
            <a:r>
              <a:rPr lang="en-US" sz="2400" dirty="0" smtClean="0"/>
              <a:t>MRI of physical phantoms (3-Dmed)</a:t>
            </a:r>
          </a:p>
          <a:p>
            <a:r>
              <a:rPr lang="en-US" sz="2400" dirty="0" smtClean="0"/>
              <a:t>Suture needle</a:t>
            </a:r>
          </a:p>
          <a:p>
            <a:r>
              <a:rPr lang="en-US" sz="2400" dirty="0" smtClean="0"/>
              <a:t>More realistic model of surgical instrument</a:t>
            </a:r>
          </a:p>
          <a:p>
            <a:pPr lvl="1"/>
            <a:r>
              <a:rPr lang="en-US" sz="2000" dirty="0" smtClean="0"/>
              <a:t>Obtained CAD models from Intuitive Surgical, and authorization for public release after removing internal details</a:t>
            </a:r>
          </a:p>
          <a:p>
            <a:pPr lvl="1"/>
            <a:r>
              <a:rPr lang="en-US" sz="2000" dirty="0"/>
              <a:t>https://</a:t>
            </a:r>
            <a:r>
              <a:rPr lang="en-US" sz="2000" dirty="0" smtClean="0"/>
              <a:t>github.com/jhu-dvrk/instrument-cad</a:t>
            </a:r>
          </a:p>
        </p:txBody>
      </p:sp>
      <p:pic>
        <p:nvPicPr>
          <p:cNvPr id="14" name="Picture 13" descr="A pink and black pen drawing a pink object&#10;&#10;Description automatically generated with medium confidence">
            <a:extLst>
              <a:ext uri="{FF2B5EF4-FFF2-40B4-BE49-F238E27FC236}">
                <a16:creationId xmlns:a16="http://schemas.microsoft.com/office/drawing/2014/main" id="{A10DB185-7FA5-0F1D-76E8-8E77645B6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25" y="4306887"/>
            <a:ext cx="3067150" cy="2300362"/>
          </a:xfrm>
          <a:prstGeom prst="rect">
            <a:avLst/>
          </a:prstGeom>
        </p:spPr>
      </p:pic>
      <p:pic>
        <p:nvPicPr>
          <p:cNvPr id="15" name="Picture 14" descr="A close-up of a sculpture&#10;&#10;Description automatically generated">
            <a:extLst>
              <a:ext uri="{FF2B5EF4-FFF2-40B4-BE49-F238E27FC236}">
                <a16:creationId xmlns:a16="http://schemas.microsoft.com/office/drawing/2014/main" id="{3EEA6FCA-541B-D12F-9B2C-AA7BA4AED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06887"/>
            <a:ext cx="3067148" cy="2300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88" y="4306887"/>
            <a:ext cx="2897532" cy="23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194199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/>
              <a:t>da Vinci (and dVRK) is not accurate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>
                <a:sym typeface="Wingdings" panose="05000000000000000000" pitchFamily="2" charset="2"/>
              </a:rPr>
              <a:t>Surgeons compensate by closing loop based on visual feedback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Simulated robot has high accuracy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One solution: Train neural networks to add realistic error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741278"/>
            <a:ext cx="6712464" cy="3316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48400"/>
            <a:ext cx="11734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</a:pPr>
            <a:r>
              <a:rPr lang="en-US" sz="1400" dirty="0"/>
              <a:t>J. Barragan et al., “Improving the Realism of Robotic Surgery Simulation through Injection of Learning-Based Estimated Errors”, ISMR 2024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352263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Endoscope Video: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3124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Simulation:</a:t>
            </a:r>
          </a:p>
          <a:p>
            <a:pPr lvl="1"/>
            <a:r>
              <a:rPr lang="en-US" sz="2000" dirty="0" smtClean="0"/>
              <a:t>High image quality, but usually not photo-realistic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/>
              <a:t>One solution: </a:t>
            </a:r>
            <a:r>
              <a:rPr lang="en-US" sz="2000" dirty="0"/>
              <a:t>Collect interactive data with low-fidelity </a:t>
            </a:r>
            <a:r>
              <a:rPr lang="en-US" sz="2000" dirty="0" smtClean="0"/>
              <a:t>rendering, and replay </a:t>
            </a:r>
            <a:r>
              <a:rPr lang="en-US" sz="2000" dirty="0"/>
              <a:t>with high-fidelity rendering (and different viewpoints, lighting conditions, etc</a:t>
            </a:r>
            <a:r>
              <a:rPr lang="en-US" sz="2000" dirty="0" smtClean="0"/>
              <a:t>.)</a:t>
            </a:r>
          </a:p>
          <a:p>
            <a:r>
              <a:rPr lang="en-US" sz="2400" dirty="0" smtClean="0"/>
              <a:t>Research platforms (dVRK):</a:t>
            </a:r>
          </a:p>
          <a:p>
            <a:pPr lvl="1"/>
            <a:r>
              <a:rPr lang="en-US" sz="2000" dirty="0" smtClean="0"/>
              <a:t>Low (dVRK) or medium (dVRK-Si) image quality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No single widely-adopted </a:t>
            </a:r>
            <a:r>
              <a:rPr lang="en-US" sz="2000" dirty="0" smtClean="0"/>
              <a:t>solution; many </a:t>
            </a:r>
            <a:r>
              <a:rPr lang="en-US" sz="2000" dirty="0"/>
              <a:t>use standard cameras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19600"/>
            <a:ext cx="2539999" cy="190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2332" y="5410200"/>
            <a:ext cx="4753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https://github.com/jhu-dvrk/dvrk_camera_registration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3282" y="4730234"/>
            <a:ext cx="564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Standard hand-eye calibration (instrument to camera)</a:t>
            </a:r>
          </a:p>
        </p:txBody>
      </p:sp>
    </p:spTree>
    <p:extLst>
      <p:ext uri="{BB962C8B-B14F-4D97-AF65-F5344CB8AC3E}">
        <p14:creationId xmlns:p14="http://schemas.microsoft.com/office/powerpoint/2010/main" val="397368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da Vinci Research Kit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Community infrastructure to enable medical robotics research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Current available at about 40 institutions worldwide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Some research examples: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Mixed reality visualization for the assistant </a:t>
            </a:r>
            <a:r>
              <a:rPr lang="en-US" sz="2000" dirty="0" smtClean="0"/>
              <a:t>surgeon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Force estimation and bilateral teleoperation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Autonomous camera motion</a:t>
            </a:r>
            <a:endParaRPr lang="en-US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Surgical robotics challenge (autonomous suturing)</a:t>
            </a:r>
          </a:p>
        </p:txBody>
      </p:sp>
      <p:pic>
        <p:nvPicPr>
          <p:cNvPr id="4" name="Google Shape;90;p14" descr="dVRK-square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5070" y="4191000"/>
            <a:ext cx="1672530" cy="1672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5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23154"/>
              </p:ext>
            </p:extLst>
          </p:nvPr>
        </p:nvGraphicFramePr>
        <p:xfrm>
          <a:off x="914400" y="1219200"/>
          <a:ext cx="10363200" cy="530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428334501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955112064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262943348"/>
                    </a:ext>
                  </a:extLst>
                </a:gridCol>
              </a:tblGrid>
              <a:tr h="5105400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JHU Contributors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Russell Taylor</a:t>
                      </a:r>
                    </a:p>
                    <a:p>
                      <a:r>
                        <a:rPr lang="en-US" dirty="0" smtClean="0"/>
                        <a:t>Anton </a:t>
                      </a:r>
                      <a:r>
                        <a:rPr lang="en-US" dirty="0" err="1" smtClean="0"/>
                        <a:t>Deguet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Adnan </a:t>
                      </a:r>
                      <a:r>
                        <a:rPr lang="en-US" dirty="0" err="1" smtClean="0"/>
                        <a:t>Munawar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Jie</a:t>
                      </a:r>
                      <a:r>
                        <a:rPr lang="en-US" dirty="0" smtClean="0"/>
                        <a:t> Ying Wu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Keshuai</a:t>
                      </a:r>
                      <a:r>
                        <a:rPr lang="en-US" dirty="0" smtClean="0"/>
                        <a:t> Xu</a:t>
                      </a:r>
                    </a:p>
                    <a:p>
                      <a:r>
                        <a:rPr lang="en-US" dirty="0" err="1" smtClean="0"/>
                        <a:t>Zihan</a:t>
                      </a:r>
                      <a:r>
                        <a:rPr lang="en-US" dirty="0" smtClean="0"/>
                        <a:t> Chen</a:t>
                      </a:r>
                    </a:p>
                    <a:p>
                      <a:r>
                        <a:rPr lang="en-US" dirty="0" err="1" smtClean="0"/>
                        <a:t>Jintan</a:t>
                      </a:r>
                      <a:r>
                        <a:rPr lang="en-US" dirty="0" smtClean="0"/>
                        <a:t> Zhang</a:t>
                      </a:r>
                    </a:p>
                    <a:p>
                      <a:r>
                        <a:rPr lang="en-US" dirty="0" smtClean="0"/>
                        <a:t>Brendan B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urkhart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Juan</a:t>
                      </a:r>
                      <a:r>
                        <a:rPr lang="en-US" baseline="0" dirty="0" smtClean="0"/>
                        <a:t> Barragan</a:t>
                      </a:r>
                    </a:p>
                    <a:p>
                      <a:r>
                        <a:rPr lang="en-US" baseline="0" dirty="0" err="1" smtClean="0"/>
                        <a:t>Hisashi</a:t>
                      </a:r>
                      <a:r>
                        <a:rPr lang="en-US" baseline="0" dirty="0" smtClean="0"/>
                        <a:t> Ishida</a:t>
                      </a:r>
                    </a:p>
                    <a:p>
                      <a:r>
                        <a:rPr lang="en-US" baseline="0" dirty="0" smtClean="0"/>
                        <a:t>Irene Kim</a:t>
                      </a:r>
                    </a:p>
                    <a:p>
                      <a:r>
                        <a:rPr lang="en-US" baseline="0" dirty="0" smtClean="0"/>
                        <a:t>Nick Greene</a:t>
                      </a:r>
                    </a:p>
                    <a:p>
                      <a:r>
                        <a:rPr lang="en-US" baseline="0" dirty="0" smtClean="0"/>
                        <a:t>Long Qian</a:t>
                      </a:r>
                    </a:p>
                    <a:p>
                      <a:r>
                        <a:rPr lang="en-US" baseline="0" dirty="0" smtClean="0"/>
                        <a:t>Ehsan </a:t>
                      </a:r>
                      <a:r>
                        <a:rPr lang="en-US" baseline="0" dirty="0" err="1" smtClean="0"/>
                        <a:t>Azimi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Paul </a:t>
                      </a:r>
                      <a:r>
                        <a:rPr lang="en-US" baseline="0" dirty="0" err="1" smtClean="0"/>
                        <a:t>Thienphrapa</a:t>
                      </a:r>
                      <a:endParaRPr lang="en-US" baseline="0" dirty="0" smtClean="0"/>
                    </a:p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Xiran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Zhang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Visitors &amp; Collaborators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Greg Fischer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Simon </a:t>
                      </a:r>
                      <a:r>
                        <a:rPr lang="en-US" dirty="0" err="1" smtClean="0"/>
                        <a:t>DiMaio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Ugur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Tumerdem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Nural</a:t>
                      </a:r>
                      <a:r>
                        <a:rPr lang="en-US" dirty="0" smtClean="0"/>
                        <a:t> Yilmaz</a:t>
                      </a:r>
                    </a:p>
                    <a:p>
                      <a:r>
                        <a:rPr lang="en-US" dirty="0" smtClean="0"/>
                        <a:t>Elena De </a:t>
                      </a:r>
                      <a:r>
                        <a:rPr lang="en-US" dirty="0" err="1" smtClean="0"/>
                        <a:t>Momi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Zerui</a:t>
                      </a:r>
                      <a:r>
                        <a:rPr lang="en-US" dirty="0" smtClean="0"/>
                        <a:t> Wang</a:t>
                      </a:r>
                    </a:p>
                    <a:p>
                      <a:r>
                        <a:rPr lang="en-US" dirty="0" err="1" smtClean="0"/>
                        <a:t>Yunhui</a:t>
                      </a:r>
                      <a:r>
                        <a:rPr lang="en-US" baseline="0" dirty="0" smtClean="0"/>
                        <a:t> Liu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Philip W. Chiu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Zheng Li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Xin Ma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Qi Luo</a:t>
                      </a:r>
                    </a:p>
                    <a:p>
                      <a:r>
                        <a:rPr lang="en-US" baseline="0" dirty="0" smtClean="0"/>
                        <a:t>Arianna </a:t>
                      </a:r>
                      <a:r>
                        <a:rPr lang="en-US" baseline="0" dirty="0" err="1" smtClean="0"/>
                        <a:t>Menciassi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Loris </a:t>
                      </a:r>
                      <a:r>
                        <a:rPr lang="en-US" baseline="0" dirty="0" err="1" smtClean="0"/>
                        <a:t>Fichera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Haoying</a:t>
                      </a:r>
                      <a:r>
                        <a:rPr lang="en-US" baseline="0" dirty="0" smtClean="0"/>
                        <a:t> (Jack) Zhou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Yiwei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Jiang</a:t>
                      </a:r>
                      <a:endParaRPr lang="en-US" dirty="0" smtClean="0"/>
                    </a:p>
                    <a:p>
                      <a:endParaRPr lang="en-US" baseline="0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Nicolo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Pasini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Chengzhi</a:t>
                      </a:r>
                      <a:r>
                        <a:rPr lang="en-US" dirty="0" smtClean="0"/>
                        <a:t> Song</a:t>
                      </a:r>
                    </a:p>
                    <a:p>
                      <a:r>
                        <a:rPr lang="en-US" dirty="0" err="1" smtClean="0"/>
                        <a:t>Tommaso</a:t>
                      </a:r>
                      <a:r>
                        <a:rPr lang="en-US" dirty="0" smtClean="0"/>
                        <a:t> Da Col</a:t>
                      </a:r>
                    </a:p>
                    <a:p>
                      <a:r>
                        <a:rPr lang="en-US" dirty="0" smtClean="0"/>
                        <a:t>Andrea </a:t>
                      </a:r>
                      <a:r>
                        <a:rPr lang="en-US" dirty="0" err="1" smtClean="0"/>
                        <a:t>Mariani</a:t>
                      </a:r>
                      <a:endParaRPr lang="en-US" dirty="0" smtClean="0"/>
                    </a:p>
                    <a:p>
                      <a:endParaRPr lang="en-US" u="sng" dirty="0" smtClean="0"/>
                    </a:p>
                    <a:p>
                      <a:endParaRPr lang="en-US" u="sng" dirty="0" smtClean="0"/>
                    </a:p>
                    <a:p>
                      <a:endParaRPr lang="en-US" u="sng" dirty="0" smtClean="0"/>
                    </a:p>
                    <a:p>
                      <a:endParaRPr lang="en-US" u="sng" dirty="0" smtClean="0"/>
                    </a:p>
                    <a:p>
                      <a:r>
                        <a:rPr lang="en-US" u="sng" dirty="0" smtClean="0"/>
                        <a:t>Support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NSF</a:t>
                      </a:r>
                    </a:p>
                    <a:p>
                      <a:r>
                        <a:rPr lang="en-US" dirty="0" smtClean="0"/>
                        <a:t>Intuitive Foundation</a:t>
                      </a:r>
                    </a:p>
                    <a:p>
                      <a:r>
                        <a:rPr lang="en-US" dirty="0" smtClean="0"/>
                        <a:t>dVRK</a:t>
                      </a:r>
                      <a:r>
                        <a:rPr lang="en-US" baseline="0" dirty="0" smtClean="0"/>
                        <a:t> Consortium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30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35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838200"/>
          </a:xfrm>
        </p:spPr>
        <p:txBody>
          <a:bodyPr/>
          <a:lstStyle/>
          <a:p>
            <a:r>
              <a:rPr lang="en-US" dirty="0" err="1" smtClean="0"/>
              <a:t>ARssist</a:t>
            </a:r>
            <a:r>
              <a:rPr lang="en-US" dirty="0" smtClean="0"/>
              <a:t>: Augmented Reality Assistance for Robotic Surgery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00"/>
            <a:ext cx="97741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on da </a:t>
            </a:r>
            <a:r>
              <a:rPr lang="en-US" dirty="0" smtClean="0"/>
              <a:t>Vinci Console</a:t>
            </a:r>
            <a:endParaRPr lang="en-US" dirty="0"/>
          </a:p>
        </p:txBody>
      </p:sp>
      <p:pic>
        <p:nvPicPr>
          <p:cNvPr id="4" name="SAW-MICCAI09-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1228725"/>
            <a:ext cx="6502400" cy="4876800"/>
          </a:xfrm>
        </p:spPr>
      </p:pic>
      <p:pic>
        <p:nvPicPr>
          <p:cNvPr id="5" name="Picture 3" descr="IMG_25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8725"/>
            <a:ext cx="2819400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25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11562"/>
            <a:ext cx="2819400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4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048" y="228600"/>
            <a:ext cx="10547552" cy="838200"/>
          </a:xfrm>
        </p:spPr>
        <p:txBody>
          <a:bodyPr/>
          <a:lstStyle/>
          <a:p>
            <a:r>
              <a:rPr lang="en-US" dirty="0" smtClean="0"/>
              <a:t>Augmented Reality for da Vinci Assistant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6" y="1611312"/>
            <a:ext cx="4146550" cy="3113088"/>
          </a:xfrm>
        </p:spPr>
      </p:pic>
      <p:sp>
        <p:nvSpPr>
          <p:cNvPr id="8" name="TextBox 7"/>
          <p:cNvSpPr txBox="1"/>
          <p:nvPr/>
        </p:nvSpPr>
        <p:spPr>
          <a:xfrm>
            <a:off x="7010400" y="4872292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View through HMD (HoloLens)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048" y="4872292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Setup with transparent abdominal phantom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5410201"/>
            <a:ext cx="11049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/>
              <a:t>L. Qian, A. </a:t>
            </a:r>
            <a:r>
              <a:rPr lang="en-US" sz="1200" dirty="0" err="1"/>
              <a:t>Deguet</a:t>
            </a:r>
            <a:r>
              <a:rPr lang="en-US" sz="1200" dirty="0"/>
              <a:t>, P. </a:t>
            </a:r>
            <a:r>
              <a:rPr lang="en-US" sz="1200" dirty="0" err="1"/>
              <a:t>Kazanzides</a:t>
            </a:r>
            <a:r>
              <a:rPr lang="en-US" sz="1200" dirty="0"/>
              <a:t>, “</a:t>
            </a:r>
            <a:r>
              <a:rPr lang="en-US" sz="1200" dirty="0" err="1"/>
              <a:t>ARssist</a:t>
            </a:r>
            <a:r>
              <a:rPr lang="en-US" sz="1200" dirty="0"/>
              <a:t>: Augmented Reality on a Head-Mounted Display for the First Assistant in Robotic Surgery”, </a:t>
            </a:r>
            <a:r>
              <a:rPr lang="en-US" sz="1200" i="1" dirty="0"/>
              <a:t>IET Healthcare Technology Letters</a:t>
            </a:r>
            <a:r>
              <a:rPr lang="en-US" sz="1200" dirty="0"/>
              <a:t>, Oct. 2018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L. Qian, A. </a:t>
            </a:r>
            <a:r>
              <a:rPr lang="en-US" sz="1200" dirty="0" err="1"/>
              <a:t>Deguet</a:t>
            </a:r>
            <a:r>
              <a:rPr lang="en-US" sz="1200" dirty="0"/>
              <a:t>, Z. Wang, Y. Liu, P. </a:t>
            </a:r>
            <a:r>
              <a:rPr lang="en-US" sz="1200" dirty="0" err="1"/>
              <a:t>Kazanzides</a:t>
            </a:r>
            <a:r>
              <a:rPr lang="en-US" sz="1200" dirty="0"/>
              <a:t>, “Augmented Reality Assisted Instrument Insertion and Tool Manipulation for the First Assistant in Robotic Surgery”, </a:t>
            </a:r>
            <a:r>
              <a:rPr lang="en-US" sz="1200" i="1" dirty="0"/>
              <a:t>IEEE ICRA</a:t>
            </a:r>
            <a:r>
              <a:rPr lang="en-US" sz="1200" dirty="0"/>
              <a:t>, May 2019.</a:t>
            </a:r>
          </a:p>
        </p:txBody>
      </p:sp>
      <p:pic>
        <p:nvPicPr>
          <p:cNvPr id="3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1651657"/>
            <a:ext cx="5435731" cy="3057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2197" y="6397823"/>
            <a:ext cx="5381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Supported by Intuitive Surgical Technology Research Grant, 2018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31806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ARssist</a:t>
            </a:r>
            <a:r>
              <a:rPr lang="en-US" dirty="0" smtClean="0"/>
              <a:t> Evaluation</a:t>
            </a:r>
            <a:endParaRPr lang="en-US" dirty="0"/>
          </a:p>
        </p:txBody>
      </p:sp>
      <p:pic>
        <p:nvPicPr>
          <p:cNvPr id="3074" name="Picture 2" descr="ii_setup_annot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562100"/>
            <a:ext cx="290353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8867" y="1189703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 Insertion</a:t>
            </a:r>
            <a:endParaRPr lang="en-US" dirty="0"/>
          </a:p>
        </p:txBody>
      </p:sp>
      <p:pic>
        <p:nvPicPr>
          <p:cNvPr id="3075" name="Picture 3" descr="tm_setup_annot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" y="4114800"/>
            <a:ext cx="293370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8867" y="3763297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Tool Manipulation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1224722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Endoscope Positions:  EP1, EP2, EP3 (easy to hard)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22" y="1851626"/>
            <a:ext cx="3254477" cy="232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343399"/>
            <a:ext cx="3048000" cy="1996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68" y="3811579"/>
            <a:ext cx="1675800" cy="7587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9218" y="2267634"/>
            <a:ext cx="182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Experts (N=10)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9218" y="5113670"/>
            <a:ext cx="198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Novices (N=20)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038600" y="2636966"/>
            <a:ext cx="923617" cy="2239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51786" y="4876800"/>
            <a:ext cx="901214" cy="421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5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ARssist</a:t>
            </a:r>
            <a:r>
              <a:rPr lang="en-US" dirty="0" smtClean="0"/>
              <a:t>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2286000"/>
          </a:xfrm>
        </p:spPr>
        <p:txBody>
          <a:bodyPr/>
          <a:lstStyle/>
          <a:p>
            <a:r>
              <a:rPr lang="en-US" dirty="0" smtClean="0"/>
              <a:t>Requires markers to be attached to da Vinci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progress toward </a:t>
            </a:r>
            <a:r>
              <a:rPr lang="en-US" dirty="0" err="1" smtClean="0">
                <a:sym typeface="Wingdings" panose="05000000000000000000" pitchFamily="2" charset="2"/>
              </a:rPr>
              <a:t>markerless</a:t>
            </a:r>
            <a:r>
              <a:rPr lang="en-US" dirty="0" smtClean="0">
                <a:sym typeface="Wingdings" panose="05000000000000000000" pitchFamily="2" charset="2"/>
              </a:rPr>
              <a:t> tracking (ISMR 2023)</a:t>
            </a:r>
            <a:endParaRPr lang="en-US" dirty="0" smtClean="0"/>
          </a:p>
          <a:p>
            <a:r>
              <a:rPr lang="en-US" dirty="0" smtClean="0"/>
              <a:t>3D visualization of overlays (instrument models, endoscope frustum), but 2D visualization of anatomy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29025"/>
            <a:ext cx="4048125" cy="276225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981701" y="4524375"/>
            <a:ext cx="1295400" cy="3048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29600" y="420558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ARAMIS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482548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(3D visualization of anatomy)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37EF19F5-7686-476B-9B86-7B44F173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ARAMIS: System </a:t>
            </a:r>
            <a:r>
              <a:rPr lang="en-US" dirty="0"/>
              <a:t>Pipeline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187DC36-5254-422B-A859-4ABDD732AD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39" y="1232449"/>
            <a:ext cx="1687553" cy="230655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C4911B8E-B81D-4726-A7EA-BF81EB04AE9E}"/>
              </a:ext>
            </a:extLst>
          </p:cNvPr>
          <p:cNvSpPr/>
          <p:nvPr/>
        </p:nvSpPr>
        <p:spPr>
          <a:xfrm>
            <a:off x="2760729" y="3724120"/>
            <a:ext cx="1506188" cy="601954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Copy Raw Image to GPU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C67E855-DCEC-4AF3-8C72-A8D2C713D8C8}"/>
              </a:ext>
            </a:extLst>
          </p:cNvPr>
          <p:cNvSpPr/>
          <p:nvPr/>
        </p:nvSpPr>
        <p:spPr>
          <a:xfrm>
            <a:off x="4636634" y="3726707"/>
            <a:ext cx="1366984" cy="368194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Rectification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A9D620A-1EB2-476C-8EB4-E1313AE975C6}"/>
              </a:ext>
            </a:extLst>
          </p:cNvPr>
          <p:cNvSpPr/>
          <p:nvPr/>
        </p:nvSpPr>
        <p:spPr>
          <a:xfrm>
            <a:off x="742250" y="3840406"/>
            <a:ext cx="1634835" cy="368194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Frame Grabber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4A454A1-B600-49F7-935C-C5EDD9E2C868}"/>
              </a:ext>
            </a:extLst>
          </p:cNvPr>
          <p:cNvCxnSpPr>
            <a:cxnSpLocks/>
          </p:cNvCxnSpPr>
          <p:nvPr/>
        </p:nvCxnSpPr>
        <p:spPr>
          <a:xfrm flipV="1">
            <a:off x="4274537" y="4024503"/>
            <a:ext cx="362097" cy="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B29E5B2D-104B-4A95-9353-2CD0B140C1D7}"/>
              </a:ext>
            </a:extLst>
          </p:cNvPr>
          <p:cNvSpPr/>
          <p:nvPr/>
        </p:nvSpPr>
        <p:spPr>
          <a:xfrm>
            <a:off x="6859003" y="3231715"/>
            <a:ext cx="1363547" cy="642117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Semi-Global Matching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BD013D8-B2FF-498D-B3F2-3F9464C527F5}"/>
              </a:ext>
            </a:extLst>
          </p:cNvPr>
          <p:cNvSpPr/>
          <p:nvPr/>
        </p:nvSpPr>
        <p:spPr>
          <a:xfrm>
            <a:off x="9254030" y="3290441"/>
            <a:ext cx="1449618" cy="385058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Scaling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9D15CE0-8056-4895-8CBF-09D84328A94A}"/>
              </a:ext>
            </a:extLst>
          </p:cNvPr>
          <p:cNvSpPr/>
          <p:nvPr/>
        </p:nvSpPr>
        <p:spPr>
          <a:xfrm>
            <a:off x="4873078" y="4054076"/>
            <a:ext cx="1366983" cy="368194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Grayscaling</a:t>
            </a:r>
            <a:endParaRPr lang="en-US" sz="1600" dirty="0">
              <a:solidFill>
                <a:schemeClr val="tx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C4E6EF7-D5FF-4A6D-BF75-98E6D0B1BDA0}"/>
              </a:ext>
            </a:extLst>
          </p:cNvPr>
          <p:cNvSpPr/>
          <p:nvPr/>
        </p:nvSpPr>
        <p:spPr>
          <a:xfrm>
            <a:off x="5113688" y="4390095"/>
            <a:ext cx="1259170" cy="368194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Smoothing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C61B7A-5331-4097-A78F-245326F5234F}"/>
              </a:ext>
            </a:extLst>
          </p:cNvPr>
          <p:cNvSpPr/>
          <p:nvPr/>
        </p:nvSpPr>
        <p:spPr>
          <a:xfrm>
            <a:off x="7080420" y="3835447"/>
            <a:ext cx="1363547" cy="577469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Subpixel Refinement</a:t>
            </a:r>
          </a:p>
        </p:txBody>
      </p:sp>
      <p:cxnSp>
        <p:nvCxnSpPr>
          <p:cNvPr id="65" name="Connector: Elbow 34">
            <a:extLst>
              <a:ext uri="{FF2B5EF4-FFF2-40B4-BE49-F238E27FC236}">
                <a16:creationId xmlns:a16="http://schemas.microsoft.com/office/drawing/2014/main" id="{F0F0064C-E389-443F-A333-2AB2C37156F4}"/>
              </a:ext>
            </a:extLst>
          </p:cNvPr>
          <p:cNvCxnSpPr>
            <a:cxnSpLocks/>
            <a:stCxn id="62" idx="3"/>
            <a:endCxn id="58" idx="1"/>
          </p:cNvCxnSpPr>
          <p:nvPr/>
        </p:nvCxnSpPr>
        <p:spPr>
          <a:xfrm flipV="1">
            <a:off x="6372858" y="3552774"/>
            <a:ext cx="486145" cy="102141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35">
            <a:extLst>
              <a:ext uri="{FF2B5EF4-FFF2-40B4-BE49-F238E27FC236}">
                <a16:creationId xmlns:a16="http://schemas.microsoft.com/office/drawing/2014/main" id="{ED12C926-D5E5-4AD9-A80C-23B4DD8D98D0}"/>
              </a:ext>
            </a:extLst>
          </p:cNvPr>
          <p:cNvCxnSpPr>
            <a:cxnSpLocks/>
            <a:stCxn id="71" idx="3"/>
            <a:endCxn id="59" idx="1"/>
          </p:cNvCxnSpPr>
          <p:nvPr/>
        </p:nvCxnSpPr>
        <p:spPr>
          <a:xfrm flipV="1">
            <a:off x="8579320" y="3482970"/>
            <a:ext cx="674710" cy="108750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9E7F23D-C38F-4736-AC5A-51FFD873CEAA}"/>
              </a:ext>
            </a:extLst>
          </p:cNvPr>
          <p:cNvCxnSpPr>
            <a:cxnSpLocks/>
            <a:stCxn id="54" idx="3"/>
            <a:endCxn id="51" idx="1"/>
          </p:cNvCxnSpPr>
          <p:nvPr/>
        </p:nvCxnSpPr>
        <p:spPr>
          <a:xfrm>
            <a:off x="2377085" y="4024503"/>
            <a:ext cx="383644" cy="5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1B7455E-7900-4869-BC92-4F1AAE8B1D23}"/>
              </a:ext>
            </a:extLst>
          </p:cNvPr>
          <p:cNvCxnSpPr>
            <a:cxnSpLocks/>
          </p:cNvCxnSpPr>
          <p:nvPr/>
        </p:nvCxnSpPr>
        <p:spPr>
          <a:xfrm>
            <a:off x="1890887" y="3212619"/>
            <a:ext cx="0" cy="6228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3D8C4A8-7D6E-4E0A-AA42-86498009D1FD}"/>
              </a:ext>
            </a:extLst>
          </p:cNvPr>
          <p:cNvSpPr/>
          <p:nvPr/>
        </p:nvSpPr>
        <p:spPr>
          <a:xfrm>
            <a:off x="7228243" y="4386382"/>
            <a:ext cx="1351077" cy="368194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Smoothing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2BDA7B5F-6F8E-4CE1-BFF2-21DAF712F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56" y="1234786"/>
            <a:ext cx="1950720" cy="10972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1A3B13D-AD79-48DB-B756-63F12E412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56" y="2444056"/>
            <a:ext cx="1950720" cy="109728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4130AD7-973F-4F8E-BDDA-CC44853CD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38" y="1232449"/>
            <a:ext cx="1950720" cy="109728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63776A7-AC36-49DD-881B-EE14350D9A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84" y="2445365"/>
            <a:ext cx="1950720" cy="109728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3D3610E-1CC9-4E83-9262-3FFAC997F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68" y="1988957"/>
            <a:ext cx="1889760" cy="109728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A19924C-D3A5-4ACA-AA89-F99941A0A6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/>
          <a:stretch/>
        </p:blipFill>
        <p:spPr>
          <a:xfrm>
            <a:off x="8543538" y="1246578"/>
            <a:ext cx="3205176" cy="1922353"/>
          </a:xfrm>
          <a:prstGeom prst="rect">
            <a:avLst/>
          </a:prstGeom>
        </p:spPr>
      </p:pic>
      <p:cxnSp>
        <p:nvCxnSpPr>
          <p:cNvPr id="79" name="Connector: Elbow 45">
            <a:extLst>
              <a:ext uri="{FF2B5EF4-FFF2-40B4-BE49-F238E27FC236}">
                <a16:creationId xmlns:a16="http://schemas.microsoft.com/office/drawing/2014/main" id="{D41BAE2A-8FDA-41A2-8943-7BBAEBDDF522}"/>
              </a:ext>
            </a:extLst>
          </p:cNvPr>
          <p:cNvCxnSpPr>
            <a:cxnSpLocks/>
            <a:stCxn id="77" idx="0"/>
          </p:cNvCxnSpPr>
          <p:nvPr/>
        </p:nvCxnSpPr>
        <p:spPr>
          <a:xfrm rot="5400000" flipH="1" flipV="1">
            <a:off x="8037637" y="1268512"/>
            <a:ext cx="198156" cy="124273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D03C321-9319-4544-A12E-B9EBDE6B1AA7}"/>
              </a:ext>
            </a:extLst>
          </p:cNvPr>
          <p:cNvCxnSpPr>
            <a:cxnSpLocks/>
          </p:cNvCxnSpPr>
          <p:nvPr/>
        </p:nvCxnSpPr>
        <p:spPr>
          <a:xfrm>
            <a:off x="6465995" y="1567402"/>
            <a:ext cx="229208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43222901-8F38-475D-89C1-2A7F084EC6A8}"/>
              </a:ext>
            </a:extLst>
          </p:cNvPr>
          <p:cNvSpPr/>
          <p:nvPr/>
        </p:nvSpPr>
        <p:spPr>
          <a:xfrm>
            <a:off x="9427250" y="3639365"/>
            <a:ext cx="1527647" cy="455535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Cropping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09015DB-13A5-4A94-87A5-7048E0CA54DC}"/>
              </a:ext>
            </a:extLst>
          </p:cNvPr>
          <p:cNvSpPr/>
          <p:nvPr/>
        </p:nvSpPr>
        <p:spPr>
          <a:xfrm>
            <a:off x="9651957" y="4054076"/>
            <a:ext cx="1527647" cy="630161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Point Cloud Generation</a:t>
            </a:r>
          </a:p>
        </p:txBody>
      </p:sp>
      <p:pic>
        <p:nvPicPr>
          <p:cNvPr id="83" name="Picture 2" descr="Image result for hololens">
            <a:extLst>
              <a:ext uri="{FF2B5EF4-FFF2-40B4-BE49-F238E27FC236}">
                <a16:creationId xmlns:a16="http://schemas.microsoft.com/office/drawing/2014/main" id="{9078ED25-8D97-4A8B-8884-1571F416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25" y="4836391"/>
            <a:ext cx="2428024" cy="13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D5A0C920-10BD-4BF3-A7F0-9BD89B579055}"/>
              </a:ext>
            </a:extLst>
          </p:cNvPr>
          <p:cNvSpPr/>
          <p:nvPr/>
        </p:nvSpPr>
        <p:spPr>
          <a:xfrm>
            <a:off x="7896884" y="5247144"/>
            <a:ext cx="1527647" cy="630161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Point Cloud Streaming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B4E707C-8328-4F09-8461-B457B4FE405C}"/>
              </a:ext>
            </a:extLst>
          </p:cNvPr>
          <p:cNvCxnSpPr>
            <a:cxnSpLocks/>
            <a:stCxn id="84" idx="1"/>
            <a:endCxn id="87" idx="3"/>
          </p:cNvCxnSpPr>
          <p:nvPr/>
        </p:nvCxnSpPr>
        <p:spPr>
          <a:xfrm flipH="1">
            <a:off x="7222921" y="5562225"/>
            <a:ext cx="67396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60">
            <a:extLst>
              <a:ext uri="{FF2B5EF4-FFF2-40B4-BE49-F238E27FC236}">
                <a16:creationId xmlns:a16="http://schemas.microsoft.com/office/drawing/2014/main" id="{0C2D274E-44FA-4D3C-B1E8-A1858BA2A8AB}"/>
              </a:ext>
            </a:extLst>
          </p:cNvPr>
          <p:cNvCxnSpPr>
            <a:cxnSpLocks/>
            <a:stCxn id="82" idx="2"/>
            <a:endCxn id="84" idx="3"/>
          </p:cNvCxnSpPr>
          <p:nvPr/>
        </p:nvCxnSpPr>
        <p:spPr>
          <a:xfrm rot="5400000">
            <a:off x="9481162" y="4627606"/>
            <a:ext cx="877988" cy="99125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2F8FC572-CF89-4B02-88FF-011D6D95BCAA}"/>
              </a:ext>
            </a:extLst>
          </p:cNvPr>
          <p:cNvSpPr/>
          <p:nvPr/>
        </p:nvSpPr>
        <p:spPr>
          <a:xfrm>
            <a:off x="5695274" y="5247144"/>
            <a:ext cx="1527647" cy="630161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Point Cloud Rendering</a:t>
            </a:r>
          </a:p>
        </p:txBody>
      </p:sp>
      <p:pic>
        <p:nvPicPr>
          <p:cNvPr id="88" name="Picture 4" descr="Image result for router icon">
            <a:extLst>
              <a:ext uri="{FF2B5EF4-FFF2-40B4-BE49-F238E27FC236}">
                <a16:creationId xmlns:a16="http://schemas.microsoft.com/office/drawing/2014/main" id="{243B7C91-89BF-444F-9B04-E98F4E9F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58" y="4876046"/>
            <a:ext cx="617636" cy="61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EACE812F-9AA7-47F8-9483-FCC46BDED323}"/>
              </a:ext>
            </a:extLst>
          </p:cNvPr>
          <p:cNvSpPr/>
          <p:nvPr/>
        </p:nvSpPr>
        <p:spPr>
          <a:xfrm>
            <a:off x="1405323" y="5255747"/>
            <a:ext cx="1417648" cy="630161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tx1">
                <a:alpha val="99000"/>
              </a:schemeClr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Endoscope Tracking</a:t>
            </a:r>
          </a:p>
        </p:txBody>
      </p:sp>
      <p:cxnSp>
        <p:nvCxnSpPr>
          <p:cNvPr id="90" name="Connector: Elbow 73">
            <a:extLst>
              <a:ext uri="{FF2B5EF4-FFF2-40B4-BE49-F238E27FC236}">
                <a16:creationId xmlns:a16="http://schemas.microsoft.com/office/drawing/2014/main" id="{8ED1F347-3991-4181-B736-546CAAFD61CF}"/>
              </a:ext>
            </a:extLst>
          </p:cNvPr>
          <p:cNvCxnSpPr>
            <a:cxnSpLocks/>
            <a:endCxn id="89" idx="1"/>
          </p:cNvCxnSpPr>
          <p:nvPr/>
        </p:nvCxnSpPr>
        <p:spPr>
          <a:xfrm rot="5400000">
            <a:off x="47558" y="3907355"/>
            <a:ext cx="3021239" cy="305707"/>
          </a:xfrm>
          <a:prstGeom prst="bentConnector4">
            <a:avLst>
              <a:gd name="adj1" fmla="val 5163"/>
              <a:gd name="adj2" fmla="val 39703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7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C-Talk">
  <a:themeElements>
    <a:clrScheme name="ERC-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RC-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RC-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C-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C-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7423</TotalTime>
  <Words>1920</Words>
  <Application>Microsoft Office PowerPoint</Application>
  <PresentationFormat>Widescreen</PresentationFormat>
  <Paragraphs>302</Paragraphs>
  <Slides>38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CMR10</vt:lpstr>
      <vt:lpstr>CMTI10</vt:lpstr>
      <vt:lpstr>Gadugi</vt:lpstr>
      <vt:lpstr>新細明體</vt:lpstr>
      <vt:lpstr>新細明體</vt:lpstr>
      <vt:lpstr>Symbol</vt:lpstr>
      <vt:lpstr>Wingdings</vt:lpstr>
      <vt:lpstr>ERC-Talk</vt:lpstr>
      <vt:lpstr>Equation</vt:lpstr>
      <vt:lpstr>The da Vinci Research Kit (dVRK):   Research Highlights</vt:lpstr>
      <vt:lpstr>dVRK Research Review</vt:lpstr>
      <vt:lpstr>Outline</vt:lpstr>
      <vt:lpstr>ARssist: Augmented Reality Assistance for Robotic Surgery</vt:lpstr>
      <vt:lpstr>Augmented Reality on da Vinci Console</vt:lpstr>
      <vt:lpstr>Augmented Reality for da Vinci Assistant</vt:lpstr>
      <vt:lpstr>ARssist Evaluation</vt:lpstr>
      <vt:lpstr>ARssist Limitations</vt:lpstr>
      <vt:lpstr>ARAMIS: System Pipeline</vt:lpstr>
      <vt:lpstr>ARAMIS: Augmented Reality Assistance for MIS</vt:lpstr>
      <vt:lpstr>ARAMIS Limitations</vt:lpstr>
      <vt:lpstr>AR Control of a Flexible Endoscope</vt:lpstr>
      <vt:lpstr>Outline</vt:lpstr>
      <vt:lpstr>Force Estimation for dVRK</vt:lpstr>
      <vt:lpstr>Neural Network for Dynamics Identification</vt:lpstr>
      <vt:lpstr>Force Estimation for dVRK</vt:lpstr>
      <vt:lpstr>Bilateral Teleoperation</vt:lpstr>
      <vt:lpstr>Experimental Evaluation</vt:lpstr>
      <vt:lpstr>Force Estimation: Practical Considerations</vt:lpstr>
      <vt:lpstr>Two-Stage Force Estimation</vt:lpstr>
      <vt:lpstr>Transfer Learning at Scale</vt:lpstr>
      <vt:lpstr>Results: Different Robots and Configurations</vt:lpstr>
      <vt:lpstr>Outline</vt:lpstr>
      <vt:lpstr>SCAN: System for Camera Autonomous Navigation </vt:lpstr>
      <vt:lpstr>GRACE: Gesture Recognition for Autonomous Camera-motion Enhancement</vt:lpstr>
      <vt:lpstr>GRACE: Implementation on dVRK</vt:lpstr>
      <vt:lpstr>GRACE User Study</vt:lpstr>
      <vt:lpstr>GRACE User Study Results</vt:lpstr>
      <vt:lpstr>Outline</vt:lpstr>
      <vt:lpstr>AccelNet</vt:lpstr>
      <vt:lpstr>AccelNet: Original (Optimistic) Plan</vt:lpstr>
      <vt:lpstr>AccelNet: Revised Plan</vt:lpstr>
      <vt:lpstr>AccelNet: Current Plan</vt:lpstr>
      <vt:lpstr>Realistic Models</vt:lpstr>
      <vt:lpstr>Robot Accuracy</vt:lpstr>
      <vt:lpstr>Endoscope Video: Challenges</vt:lpstr>
      <vt:lpstr>Summary</vt:lpstr>
      <vt:lpstr>Acknowledgments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Centralized Processing and Distributed I/O for Robot Control</dc:title>
  <dc:creator>Peter Kazanzides</dc:creator>
  <cp:lastModifiedBy>Peter Kazanzides</cp:lastModifiedBy>
  <cp:revision>542</cp:revision>
  <dcterms:created xsi:type="dcterms:W3CDTF">2012-02-15T21:04:43Z</dcterms:created>
  <dcterms:modified xsi:type="dcterms:W3CDTF">2024-07-22T21:44:35Z</dcterms:modified>
</cp:coreProperties>
</file>