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42" r:id="rId2"/>
    <p:sldId id="554" r:id="rId3"/>
    <p:sldId id="537" r:id="rId4"/>
    <p:sldId id="525" r:id="rId5"/>
    <p:sldId id="584" r:id="rId6"/>
    <p:sldId id="585" r:id="rId7"/>
    <p:sldId id="587" r:id="rId8"/>
    <p:sldId id="589" r:id="rId9"/>
    <p:sldId id="590" r:id="rId10"/>
    <p:sldId id="588" r:id="rId11"/>
    <p:sldId id="526" r:id="rId12"/>
    <p:sldId id="544" r:id="rId13"/>
    <p:sldId id="529" r:id="rId14"/>
    <p:sldId id="531" r:id="rId15"/>
    <p:sldId id="574" r:id="rId16"/>
    <p:sldId id="575" r:id="rId17"/>
    <p:sldId id="576" r:id="rId18"/>
    <p:sldId id="591" r:id="rId19"/>
    <p:sldId id="592" r:id="rId20"/>
    <p:sldId id="577" r:id="rId21"/>
    <p:sldId id="578" r:id="rId22"/>
    <p:sldId id="579" r:id="rId23"/>
    <p:sldId id="580" r:id="rId24"/>
    <p:sldId id="581" r:id="rId25"/>
    <p:sldId id="582" r:id="rId26"/>
    <p:sldId id="583" r:id="rId27"/>
    <p:sldId id="595" r:id="rId28"/>
    <p:sldId id="593" r:id="rId29"/>
    <p:sldId id="594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80" d="100"/>
          <a:sy n="80" d="100"/>
        </p:scale>
        <p:origin x="6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0A9F5E-6176-4464-92A4-2261E0AF5A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A9F5E-6176-4464-92A4-2261E0AF5A4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71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68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501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6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mtClean="0"/>
              <a:t>Copyright © Peter Kazanzides,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1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dirty="0" smtClean="0"/>
              <a:t>Copyright © Peter Kazanzides,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5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mtClean="0"/>
              <a:t>Copyright © Peter Kazanzides,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0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mtClean="0"/>
              <a:t>Copyright © Peter Kazanzides,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5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smtClean="0"/>
              <a:t>Copyright © Peter Kazanzides,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8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67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363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Peter Kazanzides, 2023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043416"/>
            <a:ext cx="9220200" cy="187135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The da Vinci Research Kit (dVRK):</a:t>
            </a:r>
            <a:br>
              <a:rPr lang="en-US" dirty="0" smtClean="0"/>
            </a:br>
            <a:r>
              <a:rPr lang="en-US" sz="1800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System </a:t>
            </a:r>
            <a:r>
              <a:rPr lang="en-US" sz="2800" dirty="0" smtClean="0"/>
              <a:t>Description: Mechatronics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676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Peter Kazanzides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Research Professor</a:t>
            </a:r>
          </a:p>
          <a:p>
            <a:pPr>
              <a:spcBef>
                <a:spcPts val="600"/>
              </a:spcBef>
            </a:pPr>
            <a:endParaRPr lang="en-US" sz="12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July 15, 2024</a:t>
            </a:r>
            <a:endParaRPr lang="en-US" sz="2400" dirty="0"/>
          </a:p>
        </p:txBody>
      </p:sp>
      <p:pic>
        <p:nvPicPr>
          <p:cNvPr id="4" name="Picture 5" descr="lcsr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62427"/>
            <a:ext cx="2705100" cy="102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ERC-NewLogo-Xp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220279"/>
            <a:ext cx="1019589" cy="114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whiting.logo.small.horizontal.blu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278132"/>
            <a:ext cx="3317875" cy="912416"/>
          </a:xfrm>
          <a:prstGeom prst="rect">
            <a:avLst/>
          </a:prstGeom>
        </p:spPr>
      </p:pic>
      <p:pic>
        <p:nvPicPr>
          <p:cNvPr id="8" name="Google Shape;90;p14" descr="dVRK-square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3085" y="2914773"/>
            <a:ext cx="1672530" cy="1672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Generation: Distributed I/O</a:t>
            </a:r>
            <a:endParaRPr lang="en-US" dirty="0"/>
          </a:p>
        </p:txBody>
      </p:sp>
      <p:pic>
        <p:nvPicPr>
          <p:cNvPr id="3" name="Picture 3" descr="P100035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9766"/>
          <a:stretch/>
        </p:blipFill>
        <p:spPr>
          <a:xfrm>
            <a:off x="1752600" y="1701044"/>
            <a:ext cx="2622274" cy="229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93530"/>
            <a:ext cx="4381433" cy="2037366"/>
          </a:xfrm>
          <a:prstGeom prst="rect">
            <a:avLst/>
          </a:prstGeom>
        </p:spPr>
      </p:pic>
      <p:pic>
        <p:nvPicPr>
          <p:cNvPr id="5" name="Google Shape;251;p26" descr="C:\Peter\JHU\Hardware\Miccai13Workshop\figs\FirewireController.jpg"/>
          <p:cNvPicPr preferRelativeResize="0"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240852"/>
            <a:ext cx="5029200" cy="26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00116" y="126313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IEEE1394 Snake Controller, 2008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226691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IEEE1394 general-purpose controller, 2010</a:t>
            </a:r>
          </a:p>
          <a:p>
            <a:pPr algn="ctr"/>
            <a:r>
              <a:rPr lang="en-US" b="1" dirty="0" smtClean="0"/>
              <a:t>FPGA/QLA (V1)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5855" y="4020087"/>
            <a:ext cx="503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P. </a:t>
            </a:r>
            <a:r>
              <a:rPr lang="en-US" sz="1400" dirty="0" err="1" smtClean="0"/>
              <a:t>Thienphrapa</a:t>
            </a:r>
            <a:r>
              <a:rPr lang="en-US" sz="1400" dirty="0"/>
              <a:t>, </a:t>
            </a:r>
            <a:r>
              <a:rPr lang="en-US" sz="1400" dirty="0" smtClean="0"/>
              <a:t>P. Kazanzides</a:t>
            </a:r>
            <a:r>
              <a:rPr lang="en-US" sz="1400" dirty="0"/>
              <a:t>, “A Scalable System for Real-Time Control of </a:t>
            </a:r>
            <a:r>
              <a:rPr lang="en-US" sz="1400" dirty="0" smtClean="0"/>
              <a:t>Dexterous Surgical Robots”, </a:t>
            </a:r>
            <a:r>
              <a:rPr lang="en-US" sz="1400" dirty="0" err="1" smtClean="0"/>
              <a:t>TePRA</a:t>
            </a:r>
            <a:r>
              <a:rPr lang="en-US" sz="1400" dirty="0" smtClean="0"/>
              <a:t> 2009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5024843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NSF </a:t>
            </a:r>
            <a:r>
              <a:rPr lang="nn-NO" dirty="0"/>
              <a:t>MRI 0722943 (2007</a:t>
            </a:r>
            <a:r>
              <a:rPr lang="nn-NO" dirty="0" smtClean="0"/>
              <a:t>)</a:t>
            </a:r>
          </a:p>
          <a:p>
            <a:r>
              <a:rPr lang="nn-NO" dirty="0" smtClean="0"/>
              <a:t>PI:  Allison Okamura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597136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dVRK firmware comes from here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5857461" y="6068630"/>
            <a:ext cx="990600" cy="174799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6" y="1031910"/>
            <a:ext cx="3815061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8775" y="5406688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Hardware/Firmware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1700" y="4357390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Fieldbus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3197815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Real-time Control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95489" y="197300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10550" y="1127159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Key Concerns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210550" y="1802108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Interoperability (ROS)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10550" y="3059316"/>
            <a:ext cx="21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Performance, ease of programming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33614" y="1193834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Layer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8210550" y="4309766"/>
            <a:ext cx="21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Scalability, performance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10551" y="5406688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latency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6358333"/>
            <a:ext cx="1097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+mn-lt"/>
              </a:rPr>
              <a:t>Z. Chen, A. </a:t>
            </a:r>
            <a:r>
              <a:rPr lang="en-US" sz="1400" i="1" dirty="0" err="1">
                <a:latin typeface="+mn-lt"/>
              </a:rPr>
              <a:t>Deguet</a:t>
            </a:r>
            <a:r>
              <a:rPr lang="en-US" sz="1400" i="1" dirty="0">
                <a:latin typeface="+mn-lt"/>
              </a:rPr>
              <a:t>, </a:t>
            </a:r>
            <a:r>
              <a:rPr lang="en-US" sz="1400" i="1" dirty="0" smtClean="0">
                <a:latin typeface="+mn-lt"/>
              </a:rPr>
              <a:t>R </a:t>
            </a:r>
            <a:r>
              <a:rPr lang="en-US" sz="1400" i="1" dirty="0">
                <a:latin typeface="+mn-lt"/>
              </a:rPr>
              <a:t>Taylor, </a:t>
            </a:r>
            <a:r>
              <a:rPr lang="en-US" sz="1400" i="1" dirty="0" smtClean="0">
                <a:latin typeface="+mn-lt"/>
              </a:rPr>
              <a:t>P</a:t>
            </a:r>
            <a:r>
              <a:rPr lang="en-US" sz="1400" i="1" dirty="0">
                <a:latin typeface="+mn-lt"/>
              </a:rPr>
              <a:t>. Kazanzides, </a:t>
            </a:r>
            <a:r>
              <a:rPr lang="en-US" sz="1400" i="1" dirty="0" smtClean="0">
                <a:latin typeface="+mn-lt"/>
              </a:rPr>
              <a:t>“Software architecture of </a:t>
            </a:r>
            <a:r>
              <a:rPr lang="en-US" sz="1400" i="1" dirty="0">
                <a:latin typeface="+mn-lt"/>
              </a:rPr>
              <a:t>the da Vinci Research Kit," </a:t>
            </a:r>
            <a:r>
              <a:rPr lang="en-US" sz="1400" i="1" dirty="0" smtClean="0">
                <a:latin typeface="+mn-lt"/>
              </a:rPr>
              <a:t>IEEE Robotic Computing</a:t>
            </a:r>
            <a:r>
              <a:rPr lang="en-US" sz="1400" i="1" dirty="0">
                <a:latin typeface="+mn-lt"/>
              </a:rPr>
              <a:t>, </a:t>
            </a:r>
            <a:r>
              <a:rPr lang="en-US" sz="1400" i="1" dirty="0" smtClean="0">
                <a:latin typeface="+mn-lt"/>
              </a:rPr>
              <a:t>2017</a:t>
            </a:r>
            <a:endParaRPr lang="en-US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58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" name="Google Shape;270;p29"/>
          <p:cNvCxnSpPr/>
          <p:nvPr/>
        </p:nvCxnSpPr>
        <p:spPr>
          <a:xfrm>
            <a:off x="8687956" y="3948259"/>
            <a:ext cx="0" cy="406402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1" name="Google Shape;271;p29"/>
          <p:cNvCxnSpPr/>
          <p:nvPr/>
        </p:nvCxnSpPr>
        <p:spPr>
          <a:xfrm>
            <a:off x="8991600" y="3927856"/>
            <a:ext cx="0" cy="426805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Hardware Block Diagram</a:t>
            </a:r>
            <a:endParaRPr/>
          </a:p>
        </p:txBody>
      </p:sp>
      <p:sp>
        <p:nvSpPr>
          <p:cNvPr id="273" name="Google Shape;273;p29"/>
          <p:cNvSpPr txBox="1"/>
          <p:nvPr/>
        </p:nvSpPr>
        <p:spPr>
          <a:xfrm>
            <a:off x="9677400" y="2362201"/>
            <a:ext cx="838200" cy="1217613"/>
          </a:xfrm>
          <a:prstGeom prst="rect">
            <a:avLst/>
          </a:prstGeom>
          <a:solidFill>
            <a:srgbClr val="FFCC99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900"/>
              </a:spcBef>
              <a:spcAft>
                <a:spcPts val="0"/>
              </a:spcAft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</a:t>
            </a:r>
            <a:endParaRPr/>
          </a:p>
          <a:p>
            <a:pPr algn="ctr">
              <a:spcBef>
                <a:spcPts val="90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9"/>
          <p:cNvSpPr txBox="1"/>
          <p:nvPr/>
        </p:nvSpPr>
        <p:spPr>
          <a:xfrm>
            <a:off x="6031842" y="4357835"/>
            <a:ext cx="952500" cy="53340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Amplifier</a:t>
            </a:r>
            <a:endParaRPr/>
          </a:p>
        </p:txBody>
      </p:sp>
      <p:sp>
        <p:nvSpPr>
          <p:cNvPr id="275" name="Google Shape;275;p29"/>
          <p:cNvSpPr txBox="1"/>
          <p:nvPr/>
        </p:nvSpPr>
        <p:spPr>
          <a:xfrm>
            <a:off x="3886200" y="4203700"/>
            <a:ext cx="685800" cy="376238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ADC</a:t>
            </a:r>
            <a:endParaRPr/>
          </a:p>
        </p:txBody>
      </p:sp>
      <p:sp>
        <p:nvSpPr>
          <p:cNvPr id="276" name="Google Shape;276;p29"/>
          <p:cNvSpPr txBox="1"/>
          <p:nvPr/>
        </p:nvSpPr>
        <p:spPr>
          <a:xfrm>
            <a:off x="3886200" y="2057400"/>
            <a:ext cx="685800" cy="376238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DAC</a:t>
            </a:r>
            <a:endParaRPr/>
          </a:p>
        </p:txBody>
      </p:sp>
      <p:sp>
        <p:nvSpPr>
          <p:cNvPr id="277" name="Google Shape;277;p29"/>
          <p:cNvSpPr txBox="1"/>
          <p:nvPr/>
        </p:nvSpPr>
        <p:spPr>
          <a:xfrm>
            <a:off x="4457700" y="5000626"/>
            <a:ext cx="762000" cy="34607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</a:t>
            </a:r>
            <a:endParaRPr/>
          </a:p>
        </p:txBody>
      </p:sp>
      <p:sp>
        <p:nvSpPr>
          <p:cNvPr id="278" name="Google Shape;278;p29"/>
          <p:cNvSpPr txBox="1"/>
          <p:nvPr/>
        </p:nvSpPr>
        <p:spPr>
          <a:xfrm>
            <a:off x="8363744" y="4361594"/>
            <a:ext cx="876300" cy="5270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Diff. Amplifier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4724400" y="5627335"/>
            <a:ext cx="1447800" cy="523220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Differential Receiver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1981200" y="2057401"/>
            <a:ext cx="1066800" cy="3687763"/>
          </a:xfrm>
          <a:prstGeom prst="rect">
            <a:avLst/>
          </a:prstGeom>
          <a:solidFill>
            <a:srgbClr val="FF99CC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90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90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90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90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90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90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90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90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29"/>
          <p:cNvCxnSpPr/>
          <p:nvPr/>
        </p:nvCxnSpPr>
        <p:spPr>
          <a:xfrm rot="10800000">
            <a:off x="6965291" y="4646496"/>
            <a:ext cx="1398453" cy="1705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2" name="Google Shape;282;p29"/>
          <p:cNvCxnSpPr/>
          <p:nvPr/>
        </p:nvCxnSpPr>
        <p:spPr>
          <a:xfrm>
            <a:off x="5181600" y="3597275"/>
            <a:ext cx="1333499" cy="0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83" name="Google Shape;283;p29"/>
          <p:cNvCxnSpPr/>
          <p:nvPr/>
        </p:nvCxnSpPr>
        <p:spPr>
          <a:xfrm rot="10800000">
            <a:off x="4572000" y="2209800"/>
            <a:ext cx="2590800" cy="0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84" name="Google Shape;284;p29"/>
          <p:cNvCxnSpPr/>
          <p:nvPr/>
        </p:nvCxnSpPr>
        <p:spPr>
          <a:xfrm rot="10800000">
            <a:off x="4572000" y="4321175"/>
            <a:ext cx="228600" cy="0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p29"/>
          <p:cNvCxnSpPr/>
          <p:nvPr/>
        </p:nvCxnSpPr>
        <p:spPr>
          <a:xfrm>
            <a:off x="4800600" y="3775075"/>
            <a:ext cx="0" cy="546100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29"/>
          <p:cNvCxnSpPr/>
          <p:nvPr/>
        </p:nvCxnSpPr>
        <p:spPr>
          <a:xfrm rot="10800000">
            <a:off x="6172200" y="5932135"/>
            <a:ext cx="3581400" cy="0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" name="Google Shape;287;p29"/>
          <p:cNvCxnSpPr/>
          <p:nvPr/>
        </p:nvCxnSpPr>
        <p:spPr>
          <a:xfrm flipH="1">
            <a:off x="5229225" y="5169354"/>
            <a:ext cx="4514850" cy="12244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8" name="Google Shape;288;p29"/>
          <p:cNvCxnSpPr/>
          <p:nvPr/>
        </p:nvCxnSpPr>
        <p:spPr>
          <a:xfrm>
            <a:off x="4800600" y="4473575"/>
            <a:ext cx="0" cy="527050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29"/>
          <p:cNvCxnSpPr/>
          <p:nvPr/>
        </p:nvCxnSpPr>
        <p:spPr>
          <a:xfrm rot="10800000">
            <a:off x="4572000" y="4473575"/>
            <a:ext cx="228600" cy="0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0" name="Google Shape;290;p29"/>
          <p:cNvCxnSpPr/>
          <p:nvPr/>
        </p:nvCxnSpPr>
        <p:spPr>
          <a:xfrm rot="10800000">
            <a:off x="8991600" y="2784475"/>
            <a:ext cx="6858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29"/>
          <p:cNvCxnSpPr/>
          <p:nvPr/>
        </p:nvCxnSpPr>
        <p:spPr>
          <a:xfrm>
            <a:off x="8991600" y="2315319"/>
            <a:ext cx="0" cy="469157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29"/>
          <p:cNvCxnSpPr/>
          <p:nvPr/>
        </p:nvCxnSpPr>
        <p:spPr>
          <a:xfrm>
            <a:off x="8889942" y="3023776"/>
            <a:ext cx="0" cy="402116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29"/>
          <p:cNvCxnSpPr/>
          <p:nvPr/>
        </p:nvCxnSpPr>
        <p:spPr>
          <a:xfrm flipH="1">
            <a:off x="8889942" y="3013075"/>
            <a:ext cx="787458" cy="1070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" name="Google Shape;294;p29"/>
          <p:cNvSpPr/>
          <p:nvPr/>
        </p:nvSpPr>
        <p:spPr>
          <a:xfrm>
            <a:off x="9744075" y="4888644"/>
            <a:ext cx="935966" cy="483456"/>
          </a:xfrm>
          <a:prstGeom prst="ellipse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</a:t>
            </a:r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9744075" y="5700714"/>
            <a:ext cx="935966" cy="412396"/>
          </a:xfrm>
          <a:prstGeom prst="ellipse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9"/>
          <p:cNvSpPr txBox="1"/>
          <p:nvPr/>
        </p:nvSpPr>
        <p:spPr>
          <a:xfrm>
            <a:off x="8363744" y="3425693"/>
            <a:ext cx="876300" cy="5270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Sense Resistor</a:t>
            </a:r>
            <a:endParaRPr/>
          </a:p>
        </p:txBody>
      </p:sp>
      <p:cxnSp>
        <p:nvCxnSpPr>
          <p:cNvPr id="297" name="Google Shape;297;p29"/>
          <p:cNvCxnSpPr/>
          <p:nvPr/>
        </p:nvCxnSpPr>
        <p:spPr>
          <a:xfrm rot="10800000">
            <a:off x="8153400" y="2315319"/>
            <a:ext cx="8382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29"/>
          <p:cNvCxnSpPr/>
          <p:nvPr/>
        </p:nvCxnSpPr>
        <p:spPr>
          <a:xfrm rot="10800000">
            <a:off x="8153400" y="3699620"/>
            <a:ext cx="210344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29"/>
          <p:cNvCxnSpPr/>
          <p:nvPr/>
        </p:nvCxnSpPr>
        <p:spPr>
          <a:xfrm rot="10800000">
            <a:off x="3543300" y="5932135"/>
            <a:ext cx="1181100" cy="0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29"/>
          <p:cNvCxnSpPr/>
          <p:nvPr/>
        </p:nvCxnSpPr>
        <p:spPr>
          <a:xfrm>
            <a:off x="3543300" y="5000625"/>
            <a:ext cx="0" cy="931510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29"/>
          <p:cNvCxnSpPr/>
          <p:nvPr/>
        </p:nvCxnSpPr>
        <p:spPr>
          <a:xfrm rot="10800000">
            <a:off x="3048000" y="5000625"/>
            <a:ext cx="495300" cy="0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2" name="Google Shape;302;p29"/>
          <p:cNvCxnSpPr/>
          <p:nvPr/>
        </p:nvCxnSpPr>
        <p:spPr>
          <a:xfrm rot="10800000">
            <a:off x="3048000" y="4397375"/>
            <a:ext cx="838200" cy="0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3" name="Google Shape;303;p29"/>
          <p:cNvCxnSpPr/>
          <p:nvPr/>
        </p:nvCxnSpPr>
        <p:spPr>
          <a:xfrm rot="10800000">
            <a:off x="3048000" y="2286000"/>
            <a:ext cx="838200" cy="0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04" name="Google Shape;304;p29"/>
          <p:cNvCxnSpPr/>
          <p:nvPr/>
        </p:nvCxnSpPr>
        <p:spPr>
          <a:xfrm flipH="1">
            <a:off x="6858000" y="3699620"/>
            <a:ext cx="324644" cy="836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05" name="Google Shape;305;p29"/>
          <p:cNvCxnSpPr/>
          <p:nvPr/>
        </p:nvCxnSpPr>
        <p:spPr>
          <a:xfrm>
            <a:off x="6858000" y="3048000"/>
            <a:ext cx="0" cy="651621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Google Shape;306;p29"/>
          <p:cNvCxnSpPr/>
          <p:nvPr/>
        </p:nvCxnSpPr>
        <p:spPr>
          <a:xfrm rot="10800000">
            <a:off x="6858000" y="3048000"/>
            <a:ext cx="17526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Google Shape;307;p29"/>
          <p:cNvCxnSpPr/>
          <p:nvPr/>
        </p:nvCxnSpPr>
        <p:spPr>
          <a:xfrm>
            <a:off x="8610600" y="2315319"/>
            <a:ext cx="0" cy="732681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8" name="Google Shape;308;p29"/>
          <p:cNvSpPr txBox="1"/>
          <p:nvPr/>
        </p:nvSpPr>
        <p:spPr>
          <a:xfrm>
            <a:off x="4419600" y="3429001"/>
            <a:ext cx="762000" cy="34607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</a:t>
            </a:r>
            <a:endParaRPr/>
          </a:p>
        </p:txBody>
      </p:sp>
      <p:sp>
        <p:nvSpPr>
          <p:cNvPr id="309" name="Google Shape;309;p29"/>
          <p:cNvSpPr txBox="1"/>
          <p:nvPr/>
        </p:nvSpPr>
        <p:spPr>
          <a:xfrm>
            <a:off x="6858000" y="1905000"/>
            <a:ext cx="3048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310" name="Google Shape;310;p29"/>
          <p:cNvSpPr txBox="1"/>
          <p:nvPr/>
        </p:nvSpPr>
        <p:spPr>
          <a:xfrm>
            <a:off x="4781550" y="4397375"/>
            <a:ext cx="7620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</a:t>
            </a:r>
            <a:endParaRPr/>
          </a:p>
        </p:txBody>
      </p:sp>
      <p:sp>
        <p:nvSpPr>
          <p:cNvPr id="311" name="Google Shape;311;p29"/>
          <p:cNvSpPr txBox="1"/>
          <p:nvPr/>
        </p:nvSpPr>
        <p:spPr>
          <a:xfrm>
            <a:off x="5151451" y="3256027"/>
            <a:ext cx="14793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 current</a:t>
            </a:r>
            <a:endParaRPr/>
          </a:p>
        </p:txBody>
      </p:sp>
      <p:cxnSp>
        <p:nvCxnSpPr>
          <p:cNvPr id="312" name="Google Shape;312;p29"/>
          <p:cNvCxnSpPr/>
          <p:nvPr/>
        </p:nvCxnSpPr>
        <p:spPr>
          <a:xfrm rot="10800000">
            <a:off x="6515100" y="2511425"/>
            <a:ext cx="647699" cy="3175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13" name="Google Shape;313;p29"/>
          <p:cNvCxnSpPr/>
          <p:nvPr/>
        </p:nvCxnSpPr>
        <p:spPr>
          <a:xfrm rot="10800000">
            <a:off x="6516701" y="2514600"/>
            <a:ext cx="1442" cy="1840060"/>
          </a:xfrm>
          <a:prstGeom prst="straightConnector1">
            <a:avLst/>
          </a:prstGeom>
          <a:noFill/>
          <a:ln w="1587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" name="Google Shape;314;p29"/>
          <p:cNvSpPr/>
          <p:nvPr/>
        </p:nvSpPr>
        <p:spPr>
          <a:xfrm>
            <a:off x="1981200" y="1219200"/>
            <a:ext cx="1066800" cy="685800"/>
          </a:xfrm>
          <a:prstGeom prst="rect">
            <a:avLst/>
          </a:prstGeom>
          <a:solidFill>
            <a:srgbClr val="FF99CC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1394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</a:t>
            </a:r>
            <a:endParaRPr/>
          </a:p>
        </p:txBody>
      </p:sp>
      <p:cxnSp>
        <p:nvCxnSpPr>
          <p:cNvPr id="315" name="Google Shape;315;p29"/>
          <p:cNvCxnSpPr>
            <a:stCxn id="314" idx="2"/>
            <a:endCxn id="280" idx="0"/>
          </p:cNvCxnSpPr>
          <p:nvPr/>
        </p:nvCxnSpPr>
        <p:spPr>
          <a:xfrm>
            <a:off x="2514600" y="1905000"/>
            <a:ext cx="0" cy="1524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29"/>
          <p:cNvSpPr txBox="1"/>
          <p:nvPr/>
        </p:nvSpPr>
        <p:spPr>
          <a:xfrm>
            <a:off x="3200400" y="2314575"/>
            <a:ext cx="5334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</a:t>
            </a:r>
            <a:endParaRPr/>
          </a:p>
        </p:txBody>
      </p:sp>
      <p:sp>
        <p:nvSpPr>
          <p:cNvPr id="317" name="Google Shape;317;p29"/>
          <p:cNvSpPr txBox="1"/>
          <p:nvPr/>
        </p:nvSpPr>
        <p:spPr>
          <a:xfrm>
            <a:off x="3200400" y="4066381"/>
            <a:ext cx="5334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</a:t>
            </a:r>
            <a:endParaRPr/>
          </a:p>
        </p:txBody>
      </p:sp>
      <p:sp>
        <p:nvSpPr>
          <p:cNvPr id="318" name="Google Shape;318;p29"/>
          <p:cNvSpPr/>
          <p:nvPr/>
        </p:nvSpPr>
        <p:spPr>
          <a:xfrm>
            <a:off x="2235859" y="4203700"/>
            <a:ext cx="812141" cy="376238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buffers</a:t>
            </a:r>
            <a:endParaRPr/>
          </a:p>
        </p:txBody>
      </p:sp>
      <p:sp>
        <p:nvSpPr>
          <p:cNvPr id="319" name="Google Shape;319;p29"/>
          <p:cNvSpPr/>
          <p:nvPr/>
        </p:nvSpPr>
        <p:spPr>
          <a:xfrm>
            <a:off x="2286000" y="4800600"/>
            <a:ext cx="762000" cy="381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quad.</a:t>
            </a:r>
            <a:endParaRPr/>
          </a:p>
        </p:txBody>
      </p:sp>
      <p:sp>
        <p:nvSpPr>
          <p:cNvPr id="320" name="Google Shape;320;p29"/>
          <p:cNvSpPr txBox="1"/>
          <p:nvPr/>
        </p:nvSpPr>
        <p:spPr>
          <a:xfrm>
            <a:off x="2133600" y="5334001"/>
            <a:ext cx="8382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FPGA</a:t>
            </a:r>
            <a:endParaRPr/>
          </a:p>
        </p:txBody>
      </p:sp>
      <p:grpSp>
        <p:nvGrpSpPr>
          <p:cNvPr id="321" name="Google Shape;321;p29"/>
          <p:cNvGrpSpPr/>
          <p:nvPr/>
        </p:nvGrpSpPr>
        <p:grpSpPr>
          <a:xfrm>
            <a:off x="2044700" y="2133600"/>
            <a:ext cx="850900" cy="2743200"/>
            <a:chOff x="376" y="1344"/>
            <a:chExt cx="536" cy="1728"/>
          </a:xfrm>
        </p:grpSpPr>
        <p:sp>
          <p:nvSpPr>
            <p:cNvPr id="322" name="Google Shape;322;p29"/>
            <p:cNvSpPr/>
            <p:nvPr/>
          </p:nvSpPr>
          <p:spPr>
            <a:xfrm>
              <a:off x="480" y="1344"/>
              <a:ext cx="152" cy="1304"/>
            </a:xfrm>
            <a:custGeom>
              <a:avLst/>
              <a:gdLst/>
              <a:ahLst/>
              <a:cxnLst/>
              <a:rect l="l" t="t" r="r" b="b"/>
              <a:pathLst>
                <a:path w="152" h="1152" extrusionOk="0">
                  <a:moveTo>
                    <a:pt x="104" y="1152"/>
                  </a:moveTo>
                  <a:cubicBezTo>
                    <a:pt x="52" y="960"/>
                    <a:pt x="0" y="768"/>
                    <a:pt x="8" y="576"/>
                  </a:cubicBezTo>
                  <a:cubicBezTo>
                    <a:pt x="16" y="384"/>
                    <a:pt x="84" y="192"/>
                    <a:pt x="152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376" y="1344"/>
              <a:ext cx="152" cy="1728"/>
            </a:xfrm>
            <a:custGeom>
              <a:avLst/>
              <a:gdLst/>
              <a:ahLst/>
              <a:cxnLst/>
              <a:rect l="l" t="t" r="r" b="b"/>
              <a:pathLst>
                <a:path w="152" h="1728" extrusionOk="0">
                  <a:moveTo>
                    <a:pt x="104" y="1728"/>
                  </a:moveTo>
                  <a:cubicBezTo>
                    <a:pt x="60" y="1532"/>
                    <a:pt x="16" y="1336"/>
                    <a:pt x="8" y="1104"/>
                  </a:cubicBezTo>
                  <a:cubicBezTo>
                    <a:pt x="0" y="872"/>
                    <a:pt x="32" y="520"/>
                    <a:pt x="56" y="336"/>
                  </a:cubicBezTo>
                  <a:cubicBezTo>
                    <a:pt x="80" y="152"/>
                    <a:pt x="116" y="76"/>
                    <a:pt x="152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9"/>
            <p:cNvSpPr txBox="1"/>
            <p:nvPr/>
          </p:nvSpPr>
          <p:spPr>
            <a:xfrm>
              <a:off x="480" y="1872"/>
              <a:ext cx="432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read</a:t>
              </a:r>
              <a:endParaRPr/>
            </a:p>
          </p:txBody>
        </p:sp>
      </p:grpSp>
      <p:grpSp>
        <p:nvGrpSpPr>
          <p:cNvPr id="325" name="Google Shape;325;p29"/>
          <p:cNvGrpSpPr/>
          <p:nvPr/>
        </p:nvGrpSpPr>
        <p:grpSpPr>
          <a:xfrm>
            <a:off x="2438400" y="2133600"/>
            <a:ext cx="685800" cy="565150"/>
            <a:chOff x="624" y="1344"/>
            <a:chExt cx="432" cy="356"/>
          </a:xfrm>
        </p:grpSpPr>
        <p:sp>
          <p:nvSpPr>
            <p:cNvPr id="326" name="Google Shape;326;p29"/>
            <p:cNvSpPr/>
            <p:nvPr/>
          </p:nvSpPr>
          <p:spPr>
            <a:xfrm>
              <a:off x="736" y="1344"/>
              <a:ext cx="224" cy="144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32" y="0"/>
                  </a:moveTo>
                  <a:cubicBezTo>
                    <a:pt x="16" y="36"/>
                    <a:pt x="0" y="72"/>
                    <a:pt x="32" y="96"/>
                  </a:cubicBezTo>
                  <a:cubicBezTo>
                    <a:pt x="64" y="120"/>
                    <a:pt x="144" y="132"/>
                    <a:pt x="224" y="14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9"/>
            <p:cNvSpPr txBox="1"/>
            <p:nvPr/>
          </p:nvSpPr>
          <p:spPr>
            <a:xfrm>
              <a:off x="624" y="1488"/>
              <a:ext cx="432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write</a:t>
              </a:r>
              <a:endParaRPr/>
            </a:p>
          </p:txBody>
        </p:sp>
      </p:grpSp>
      <p:grpSp>
        <p:nvGrpSpPr>
          <p:cNvPr id="328" name="Google Shape;328;p29"/>
          <p:cNvGrpSpPr/>
          <p:nvPr/>
        </p:nvGrpSpPr>
        <p:grpSpPr>
          <a:xfrm>
            <a:off x="7162800" y="1753345"/>
            <a:ext cx="965994" cy="1143000"/>
            <a:chOff x="3552" y="1057"/>
            <a:chExt cx="608" cy="767"/>
          </a:xfrm>
        </p:grpSpPr>
        <p:sp>
          <p:nvSpPr>
            <p:cNvPr id="329" name="Google Shape;329;p29"/>
            <p:cNvSpPr/>
            <p:nvPr/>
          </p:nvSpPr>
          <p:spPr>
            <a:xfrm rot="5400000">
              <a:off x="3479" y="1143"/>
              <a:ext cx="767" cy="596"/>
            </a:xfrm>
            <a:prstGeom prst="triangle">
              <a:avLst>
                <a:gd name="adj" fmla="val 49921"/>
              </a:avLst>
            </a:prstGeom>
            <a:solidFill>
              <a:srgbClr val="FF9900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30" name="Google Shape;330;p29"/>
            <p:cNvSpPr txBox="1"/>
            <p:nvPr/>
          </p:nvSpPr>
          <p:spPr>
            <a:xfrm>
              <a:off x="3552" y="1296"/>
              <a:ext cx="480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Power Op Amp</a:t>
              </a:r>
              <a:endParaRPr/>
            </a:p>
          </p:txBody>
        </p:sp>
      </p:grpSp>
      <p:sp>
        <p:nvSpPr>
          <p:cNvPr id="331" name="Google Shape;331;p29"/>
          <p:cNvSpPr txBox="1"/>
          <p:nvPr/>
        </p:nvSpPr>
        <p:spPr>
          <a:xfrm>
            <a:off x="6858000" y="2482850"/>
            <a:ext cx="3048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grpSp>
        <p:nvGrpSpPr>
          <p:cNvPr id="332" name="Google Shape;332;p29"/>
          <p:cNvGrpSpPr/>
          <p:nvPr/>
        </p:nvGrpSpPr>
        <p:grpSpPr>
          <a:xfrm>
            <a:off x="7162801" y="3140077"/>
            <a:ext cx="965995" cy="1114425"/>
            <a:chOff x="5638800" y="4115527"/>
            <a:chExt cx="965995" cy="1114425"/>
          </a:xfrm>
        </p:grpSpPr>
        <p:sp>
          <p:nvSpPr>
            <p:cNvPr id="333" name="Google Shape;333;p29"/>
            <p:cNvSpPr/>
            <p:nvPr/>
          </p:nvSpPr>
          <p:spPr>
            <a:xfrm rot="5400000">
              <a:off x="5574507" y="4199664"/>
              <a:ext cx="1114425" cy="946150"/>
            </a:xfrm>
            <a:prstGeom prst="triangle">
              <a:avLst>
                <a:gd name="adj" fmla="val 49921"/>
              </a:avLst>
            </a:prstGeom>
            <a:solidFill>
              <a:srgbClr val="FF9900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34" name="Google Shape;334;p29"/>
            <p:cNvSpPr txBox="1"/>
            <p:nvPr/>
          </p:nvSpPr>
          <p:spPr>
            <a:xfrm>
              <a:off x="5638800" y="4462059"/>
              <a:ext cx="762000" cy="418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Power Op Amp</a:t>
              </a:r>
              <a:endParaRPr/>
            </a:p>
          </p:txBody>
        </p:sp>
      </p:grpSp>
      <p:sp>
        <p:nvSpPr>
          <p:cNvPr id="335" name="Google Shape;335;p29"/>
          <p:cNvSpPr/>
          <p:nvPr/>
        </p:nvSpPr>
        <p:spPr>
          <a:xfrm>
            <a:off x="1752600" y="1066800"/>
            <a:ext cx="1447800" cy="5334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3695701" y="1502229"/>
            <a:ext cx="5753099" cy="486364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9"/>
          <p:cNvSpPr txBox="1"/>
          <p:nvPr/>
        </p:nvSpPr>
        <p:spPr>
          <a:xfrm>
            <a:off x="6897256" y="3688905"/>
            <a:ext cx="3048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338" name="Google Shape;338;p29"/>
          <p:cNvSpPr txBox="1"/>
          <p:nvPr/>
        </p:nvSpPr>
        <p:spPr>
          <a:xfrm>
            <a:off x="4679639" y="1878598"/>
            <a:ext cx="14793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Cmd current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32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 lvl="0" rtl="0">
              <a:buNone/>
            </a:pPr>
            <a:r>
              <a:rPr lang="en" dirty="0" smtClean="0"/>
              <a:t>da </a:t>
            </a:r>
            <a:r>
              <a:rPr lang="en" dirty="0"/>
              <a:t>Vinci Research Kit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20"/>
          <a:stretch/>
        </p:blipFill>
        <p:spPr>
          <a:xfrm>
            <a:off x="1962149" y="1187837"/>
            <a:ext cx="8010526" cy="49557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3513377"/>
            <a:ext cx="2772482" cy="29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668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Interface (V2)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81664" y="1215511"/>
            <a:ext cx="10628671" cy="144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Ethernet is supported everywhere, including RTOS, Simulink Real-Time (</a:t>
            </a:r>
            <a:r>
              <a:rPr lang="en-US" sz="2400" kern="0" dirty="0" err="1"/>
              <a:t>Matlab</a:t>
            </a:r>
            <a:r>
              <a:rPr lang="en-US" sz="2400" kern="0" dirty="0"/>
              <a:t> </a:t>
            </a:r>
            <a:r>
              <a:rPr lang="en-US" sz="2400" kern="0" dirty="0" err="1"/>
              <a:t>xPC</a:t>
            </a:r>
            <a:r>
              <a:rPr lang="en-US" sz="2400" kern="0" dirty="0"/>
              <a:t>)</a:t>
            </a:r>
          </a:p>
          <a:p>
            <a:r>
              <a:rPr lang="en-US" sz="2400" kern="0" dirty="0"/>
              <a:t>Real-time drivers for Ethernet readily available</a:t>
            </a:r>
          </a:p>
          <a:p>
            <a:endParaRPr lang="en-US" kern="0" dirty="0"/>
          </a:p>
        </p:txBody>
      </p:sp>
      <p:pic>
        <p:nvPicPr>
          <p:cNvPr id="4" name="Picture 2" descr="C:\Peter\JHU\Hardware\ControllerBuild\DVRK-Meeting-Hamlyn-2016\NewArch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52393"/>
            <a:ext cx="4419600" cy="162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460680"/>
            <a:ext cx="2819400" cy="227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4188" y="2653314"/>
            <a:ext cx="143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Linux</a:t>
            </a:r>
          </a:p>
          <a:p>
            <a:r>
              <a:rPr lang="en-US" sz="1600" dirty="0"/>
              <a:t>+ libraw1394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6399" y="265331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Xenomai</a:t>
            </a:r>
            <a:endParaRPr lang="en-US" sz="1600" dirty="0"/>
          </a:p>
          <a:p>
            <a:r>
              <a:rPr lang="en-US" sz="1600" dirty="0"/>
              <a:t>+ </a:t>
            </a:r>
            <a:r>
              <a:rPr lang="en-US" sz="1600" dirty="0" err="1"/>
              <a:t>Rtnet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7553326" y="3238088"/>
            <a:ext cx="1209675" cy="432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9601201" y="3238088"/>
            <a:ext cx="228599" cy="536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C:\Peter\JHU\Grants\NRI-2016\proposal\figs\FPGA1394E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31767"/>
            <a:ext cx="2514600" cy="12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66799" y="6049649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L. Qian</a:t>
            </a:r>
            <a:r>
              <a:rPr lang="en-US" sz="1200" dirty="0"/>
              <a:t>, </a:t>
            </a:r>
            <a:r>
              <a:rPr lang="en-US" sz="1200" dirty="0" smtClean="0"/>
              <a:t>Z. </a:t>
            </a:r>
            <a:r>
              <a:rPr lang="en-US" sz="1200" dirty="0"/>
              <a:t>Chen, </a:t>
            </a:r>
            <a:r>
              <a:rPr lang="en-US" sz="1200" dirty="0" smtClean="0"/>
              <a:t>P. </a:t>
            </a:r>
            <a:r>
              <a:rPr lang="en-US" sz="1200" dirty="0"/>
              <a:t>Kazanzides, </a:t>
            </a:r>
            <a:r>
              <a:rPr lang="en-US" sz="1200" dirty="0" smtClean="0"/>
              <a:t>“</a:t>
            </a:r>
            <a:r>
              <a:rPr lang="en-US" sz="1200" dirty="0"/>
              <a:t>An Ethernet to FireWire bridge for real-time control of the da Vinci Research Kit (dVRK)”, </a:t>
            </a:r>
            <a:r>
              <a:rPr lang="en-US" sz="1200" i="1" dirty="0"/>
              <a:t>IEEE Conf. on Emerging Technologies and Factory Automation (ETFA)</a:t>
            </a:r>
            <a:r>
              <a:rPr lang="en-US" sz="1200" dirty="0"/>
              <a:t>, 2015.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3053422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FPGA V2.1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 Vinci Research Kit (dVRK)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Next generation dVRK-Si and controller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Vinci Systems and dVRK Controllers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0399" y="3859608"/>
            <a:ext cx="3465867" cy="2064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1"/>
          <a:stretch/>
        </p:blipFill>
        <p:spPr bwMode="auto">
          <a:xfrm>
            <a:off x="4414946" y="3548201"/>
            <a:ext cx="3539446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5497" r="917" b="2670"/>
          <a:stretch/>
        </p:blipFill>
        <p:spPr>
          <a:xfrm>
            <a:off x="560913" y="3687420"/>
            <a:ext cx="3588026" cy="22363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68583" y="2000250"/>
            <a:ext cx="1466850" cy="1009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dVRK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7220967" y="2000250"/>
            <a:ext cx="1466850" cy="1009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dVRK-Si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887053" y="6204089"/>
            <a:ext cx="147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da Vinci S</a:t>
            </a: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32722" y="6204089"/>
            <a:ext cx="228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da Vinci “Classic”</a:t>
            </a:r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81706" y="6204089"/>
            <a:ext cx="147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da Vinci Si</a:t>
            </a:r>
            <a:endParaRPr lang="en-US" sz="18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470991" y="3009900"/>
            <a:ext cx="1397592" cy="1104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8" idx="2"/>
          </p:cNvCxnSpPr>
          <p:nvPr/>
        </p:nvCxnSpPr>
        <p:spPr>
          <a:xfrm flipV="1">
            <a:off x="3051313" y="3009900"/>
            <a:ext cx="550695" cy="849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331669" y="3009900"/>
            <a:ext cx="816702" cy="1025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076661" y="3009900"/>
            <a:ext cx="536713" cy="849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8497957" y="3009900"/>
            <a:ext cx="755374" cy="849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11167" y="3318088"/>
            <a:ext cx="9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(some)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68583" y="15464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(V1, V2, V3)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13374" y="1546434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(V3)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dVRK (V3)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1378745"/>
            <a:ext cx="10515600" cy="19248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Upgrade from Xilinx Spartan 6 FPGA to Xilinx </a:t>
            </a:r>
            <a:r>
              <a:rPr lang="en-US" sz="2400" dirty="0" err="1" smtClean="0"/>
              <a:t>Zynq</a:t>
            </a:r>
            <a:r>
              <a:rPr lang="en-US" sz="2400" dirty="0" smtClean="0"/>
              <a:t> 7000 </a:t>
            </a:r>
            <a:r>
              <a:rPr lang="en-US" sz="2400" dirty="0" err="1" smtClean="0"/>
              <a:t>SoC</a:t>
            </a:r>
            <a:r>
              <a:rPr lang="en-US" sz="2400" dirty="0" smtClean="0"/>
              <a:t> (FPGA + ARM processor)</a:t>
            </a:r>
          </a:p>
          <a:p>
            <a:pPr lvl="1"/>
            <a:r>
              <a:rPr lang="en-US" sz="2000" dirty="0" smtClean="0"/>
              <a:t>One FPGA can drive a full robot arm (up to 8 axes)</a:t>
            </a:r>
          </a:p>
          <a:p>
            <a:pPr lvl="1"/>
            <a:r>
              <a:rPr lang="en-US" sz="2000" dirty="0" smtClean="0"/>
              <a:t>Higher bandwidth access to low-level signals</a:t>
            </a:r>
          </a:p>
          <a:p>
            <a:pPr lvl="1"/>
            <a:r>
              <a:rPr lang="en-US" sz="2000" dirty="0" smtClean="0"/>
              <a:t>Could improve force estimation (and other) research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3303582"/>
            <a:ext cx="5800725" cy="2675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322681" y="3142964"/>
            <a:ext cx="2835382" cy="37805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0" y="6072887"/>
            <a:ext cx="4163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https://github.com/jhu-cisst/mechatronics-firmware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6380664"/>
            <a:ext cx="4322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smtClean="0"/>
              <a:t>github.com/jhu-cisst/mechatronics-embedded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19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dVRK Controllers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94452"/>
            <a:ext cx="5141589" cy="3799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94452"/>
            <a:ext cx="5082187" cy="3799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127008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V1, V2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62999" y="1270083"/>
            <a:ext cx="735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V3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908938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FPGA/QLA board sets</a:t>
            </a:r>
          </a:p>
          <a:p>
            <a:pPr algn="ctr"/>
            <a:r>
              <a:rPr lang="en-US" dirty="0" smtClean="0"/>
              <a:t>(could use FPGA V3, but a waste of resources)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82953" y="590893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FPGA, 2 QLAs (DQLA)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dVRK-Si Controller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88" y="1981200"/>
            <a:ext cx="4700423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da Vinci Research Kit (dVRK)</a:t>
            </a:r>
          </a:p>
          <a:p>
            <a:r>
              <a:rPr lang="en-US" dirty="0" smtClean="0"/>
              <a:t>Next generation dVRK-Si and controller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Revisiting the Controller Architecture</a:t>
            </a:r>
            <a:endParaRPr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800" y="3429000"/>
            <a:ext cx="8101776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6;p2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800" y="1531682"/>
            <a:ext cx="8101776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6;p2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600" y="5410200"/>
            <a:ext cx="4520376" cy="50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4800" y="208013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dVRK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84624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 dVRK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2400" y="26670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45720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106;p20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500" y="5410200"/>
            <a:ext cx="3581400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0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0;p29"/>
          <p:cNvSpPr txBox="1"/>
          <p:nvPr/>
        </p:nvSpPr>
        <p:spPr>
          <a:xfrm>
            <a:off x="3153784" y="2460236"/>
            <a:ext cx="1361283" cy="3320837"/>
          </a:xfrm>
          <a:prstGeom prst="rect">
            <a:avLst/>
          </a:prstGeom>
          <a:solidFill>
            <a:srgbClr val="FFCCCC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Google Shape;270;p29"/>
          <p:cNvCxnSpPr/>
          <p:nvPr/>
        </p:nvCxnSpPr>
        <p:spPr>
          <a:xfrm>
            <a:off x="9735708" y="3633546"/>
            <a:ext cx="0" cy="406402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" name="Google Shape;271;p29"/>
          <p:cNvCxnSpPr/>
          <p:nvPr/>
        </p:nvCxnSpPr>
        <p:spPr>
          <a:xfrm>
            <a:off x="10144127" y="3613142"/>
            <a:ext cx="0" cy="426805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Google Shape;273;p29"/>
          <p:cNvSpPr txBox="1"/>
          <p:nvPr/>
        </p:nvSpPr>
        <p:spPr>
          <a:xfrm>
            <a:off x="10829927" y="2037962"/>
            <a:ext cx="838200" cy="1217613"/>
          </a:xfrm>
          <a:prstGeom prst="rect">
            <a:avLst/>
          </a:prstGeom>
          <a:solidFill>
            <a:srgbClr val="FFCC99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75;p29"/>
          <p:cNvSpPr txBox="1"/>
          <p:nvPr/>
        </p:nvSpPr>
        <p:spPr>
          <a:xfrm>
            <a:off x="5519637" y="4118427"/>
            <a:ext cx="685800" cy="376238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ADC</a:t>
            </a:r>
            <a:endParaRPr dirty="0"/>
          </a:p>
        </p:txBody>
      </p:sp>
      <p:sp>
        <p:nvSpPr>
          <p:cNvPr id="8" name="Google Shape;276;p29"/>
          <p:cNvSpPr txBox="1"/>
          <p:nvPr/>
        </p:nvSpPr>
        <p:spPr>
          <a:xfrm>
            <a:off x="5514976" y="3371597"/>
            <a:ext cx="685800" cy="376238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DAC</a:t>
            </a:r>
            <a:endParaRPr dirty="0"/>
          </a:p>
        </p:txBody>
      </p:sp>
      <p:sp>
        <p:nvSpPr>
          <p:cNvPr id="9" name="Google Shape;278;p29"/>
          <p:cNvSpPr txBox="1"/>
          <p:nvPr/>
        </p:nvSpPr>
        <p:spPr>
          <a:xfrm>
            <a:off x="9516271" y="4046881"/>
            <a:ext cx="876300" cy="5270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Diff. Amplifier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79;p29"/>
          <p:cNvSpPr txBox="1"/>
          <p:nvPr/>
        </p:nvSpPr>
        <p:spPr>
          <a:xfrm>
            <a:off x="6800852" y="4923437"/>
            <a:ext cx="1231242" cy="523220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Differential Receiver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281;p29"/>
          <p:cNvCxnSpPr>
            <a:stCxn id="9" idx="1"/>
            <a:endCxn id="7" idx="3"/>
          </p:cNvCxnSpPr>
          <p:nvPr/>
        </p:nvCxnSpPr>
        <p:spPr>
          <a:xfrm flipH="1" flipV="1">
            <a:off x="6205437" y="4306546"/>
            <a:ext cx="3310834" cy="3860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286;p29"/>
          <p:cNvCxnSpPr>
            <a:stCxn id="17" idx="2"/>
            <a:endCxn id="10" idx="3"/>
          </p:cNvCxnSpPr>
          <p:nvPr/>
        </p:nvCxnSpPr>
        <p:spPr>
          <a:xfrm flipH="1">
            <a:off x="8032094" y="5185047"/>
            <a:ext cx="2797833" cy="0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290;p29"/>
          <p:cNvCxnSpPr/>
          <p:nvPr/>
        </p:nvCxnSpPr>
        <p:spPr>
          <a:xfrm rot="10800000">
            <a:off x="10144127" y="2460237"/>
            <a:ext cx="6858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291;p29"/>
          <p:cNvCxnSpPr/>
          <p:nvPr/>
        </p:nvCxnSpPr>
        <p:spPr>
          <a:xfrm>
            <a:off x="10144127" y="1991080"/>
            <a:ext cx="0" cy="46915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292;p29"/>
          <p:cNvCxnSpPr/>
          <p:nvPr/>
        </p:nvCxnSpPr>
        <p:spPr>
          <a:xfrm>
            <a:off x="10042469" y="2699538"/>
            <a:ext cx="0" cy="40211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293;p29"/>
          <p:cNvCxnSpPr/>
          <p:nvPr/>
        </p:nvCxnSpPr>
        <p:spPr>
          <a:xfrm flipH="1">
            <a:off x="10042469" y="2688837"/>
            <a:ext cx="787458" cy="10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295;p29"/>
          <p:cNvSpPr/>
          <p:nvPr/>
        </p:nvSpPr>
        <p:spPr>
          <a:xfrm>
            <a:off x="10829927" y="4994547"/>
            <a:ext cx="895350" cy="381000"/>
          </a:xfrm>
          <a:prstGeom prst="ellipse">
            <a:avLst/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96;p29"/>
          <p:cNvSpPr txBox="1"/>
          <p:nvPr/>
        </p:nvSpPr>
        <p:spPr>
          <a:xfrm>
            <a:off x="9516271" y="3110980"/>
            <a:ext cx="876300" cy="5270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Sense Resistor</a:t>
            </a:r>
            <a:endParaRPr/>
          </a:p>
        </p:txBody>
      </p:sp>
      <p:cxnSp>
        <p:nvCxnSpPr>
          <p:cNvPr id="19" name="Google Shape;297;p29"/>
          <p:cNvCxnSpPr>
            <a:endCxn id="33" idx="0"/>
          </p:cNvCxnSpPr>
          <p:nvPr/>
        </p:nvCxnSpPr>
        <p:spPr>
          <a:xfrm flipH="1">
            <a:off x="9177340" y="1990337"/>
            <a:ext cx="966787" cy="587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98;p29"/>
          <p:cNvCxnSpPr>
            <a:stCxn id="18" idx="1"/>
            <a:endCxn id="36" idx="0"/>
          </p:cNvCxnSpPr>
          <p:nvPr/>
        </p:nvCxnSpPr>
        <p:spPr>
          <a:xfrm flipH="1" flipV="1">
            <a:off x="9176547" y="3372170"/>
            <a:ext cx="339724" cy="233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302;p29"/>
          <p:cNvCxnSpPr>
            <a:stCxn id="7" idx="1"/>
            <a:endCxn id="47" idx="3"/>
          </p:cNvCxnSpPr>
          <p:nvPr/>
        </p:nvCxnSpPr>
        <p:spPr>
          <a:xfrm flipH="1">
            <a:off x="4388524" y="4306546"/>
            <a:ext cx="1131113" cy="1823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Google Shape;303;p29"/>
          <p:cNvCxnSpPr>
            <a:stCxn id="8" idx="1"/>
            <a:endCxn id="50" idx="3"/>
          </p:cNvCxnSpPr>
          <p:nvPr/>
        </p:nvCxnSpPr>
        <p:spPr>
          <a:xfrm flipH="1">
            <a:off x="4377743" y="3559716"/>
            <a:ext cx="1137233" cy="2883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3" name="Google Shape;304;p29"/>
          <p:cNvCxnSpPr/>
          <p:nvPr/>
        </p:nvCxnSpPr>
        <p:spPr>
          <a:xfrm flipH="1">
            <a:off x="7905752" y="3375382"/>
            <a:ext cx="324644" cy="836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4" name="Google Shape;305;p29"/>
          <p:cNvCxnSpPr/>
          <p:nvPr/>
        </p:nvCxnSpPr>
        <p:spPr>
          <a:xfrm>
            <a:off x="7905752" y="2723761"/>
            <a:ext cx="0" cy="65162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306;p29"/>
          <p:cNvCxnSpPr/>
          <p:nvPr/>
        </p:nvCxnSpPr>
        <p:spPr>
          <a:xfrm rot="10800000">
            <a:off x="7905752" y="2723762"/>
            <a:ext cx="17526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307;p29"/>
          <p:cNvCxnSpPr/>
          <p:nvPr/>
        </p:nvCxnSpPr>
        <p:spPr>
          <a:xfrm>
            <a:off x="9658352" y="1991080"/>
            <a:ext cx="0" cy="732681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309;p29"/>
          <p:cNvSpPr txBox="1"/>
          <p:nvPr/>
        </p:nvSpPr>
        <p:spPr>
          <a:xfrm>
            <a:off x="7867396" y="1666273"/>
            <a:ext cx="3048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dirty="0"/>
          </a:p>
        </p:txBody>
      </p:sp>
      <p:sp>
        <p:nvSpPr>
          <p:cNvPr id="28" name="Google Shape;311;p29"/>
          <p:cNvSpPr txBox="1"/>
          <p:nvPr/>
        </p:nvSpPr>
        <p:spPr>
          <a:xfrm>
            <a:off x="6434038" y="3974084"/>
            <a:ext cx="1829795" cy="46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easured 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</a:t>
            </a:r>
            <a:endParaRPr dirty="0"/>
          </a:p>
        </p:txBody>
      </p:sp>
      <p:sp>
        <p:nvSpPr>
          <p:cNvPr id="29" name="Google Shape;314;p29"/>
          <p:cNvSpPr/>
          <p:nvPr/>
        </p:nvSpPr>
        <p:spPr>
          <a:xfrm>
            <a:off x="1274278" y="2460237"/>
            <a:ext cx="1449283" cy="3320836"/>
          </a:xfrm>
          <a:prstGeom prst="rect">
            <a:avLst/>
          </a:prstGeom>
          <a:solidFill>
            <a:srgbClr val="FFCCCC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0" name="Google Shape;319;p29"/>
          <p:cNvSpPr/>
          <p:nvPr/>
        </p:nvSpPr>
        <p:spPr>
          <a:xfrm>
            <a:off x="3296585" y="4721826"/>
            <a:ext cx="903553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endParaRPr dirty="0"/>
          </a:p>
        </p:txBody>
      </p:sp>
      <p:sp>
        <p:nvSpPr>
          <p:cNvPr id="31" name="Google Shape;320;p29"/>
          <p:cNvSpPr txBox="1"/>
          <p:nvPr/>
        </p:nvSpPr>
        <p:spPr>
          <a:xfrm>
            <a:off x="3446772" y="5819887"/>
            <a:ext cx="8382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FPGA</a:t>
            </a:r>
            <a:endParaRPr sz="1600" dirty="0"/>
          </a:p>
        </p:txBody>
      </p:sp>
      <p:grpSp>
        <p:nvGrpSpPr>
          <p:cNvPr id="32" name="Google Shape;328;p29"/>
          <p:cNvGrpSpPr/>
          <p:nvPr/>
        </p:nvGrpSpPr>
        <p:grpSpPr>
          <a:xfrm>
            <a:off x="8210552" y="1419582"/>
            <a:ext cx="965994" cy="1143000"/>
            <a:chOff x="3552" y="1057"/>
            <a:chExt cx="608" cy="767"/>
          </a:xfrm>
        </p:grpSpPr>
        <p:sp>
          <p:nvSpPr>
            <p:cNvPr id="33" name="Google Shape;329;p29"/>
            <p:cNvSpPr/>
            <p:nvPr/>
          </p:nvSpPr>
          <p:spPr>
            <a:xfrm rot="5400000">
              <a:off x="3479" y="1143"/>
              <a:ext cx="767" cy="596"/>
            </a:xfrm>
            <a:prstGeom prst="triangle">
              <a:avLst>
                <a:gd name="adj" fmla="val 49921"/>
              </a:avLst>
            </a:prstGeom>
            <a:solidFill>
              <a:srgbClr val="FF9900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4" name="Google Shape;330;p29"/>
            <p:cNvSpPr txBox="1"/>
            <p:nvPr/>
          </p:nvSpPr>
          <p:spPr>
            <a:xfrm>
              <a:off x="3552" y="1296"/>
              <a:ext cx="480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Power Op Amp</a:t>
              </a:r>
              <a:endParaRPr dirty="0"/>
            </a:p>
          </p:txBody>
        </p:sp>
      </p:grpSp>
      <p:grpSp>
        <p:nvGrpSpPr>
          <p:cNvPr id="35" name="Google Shape;332;p29"/>
          <p:cNvGrpSpPr/>
          <p:nvPr/>
        </p:nvGrpSpPr>
        <p:grpSpPr>
          <a:xfrm>
            <a:off x="8210552" y="2815838"/>
            <a:ext cx="965995" cy="1114425"/>
            <a:chOff x="5638800" y="4115527"/>
            <a:chExt cx="965995" cy="1114425"/>
          </a:xfrm>
        </p:grpSpPr>
        <p:sp>
          <p:nvSpPr>
            <p:cNvPr id="36" name="Google Shape;333;p29"/>
            <p:cNvSpPr/>
            <p:nvPr/>
          </p:nvSpPr>
          <p:spPr>
            <a:xfrm rot="5400000">
              <a:off x="5574507" y="4199664"/>
              <a:ext cx="1114425" cy="946150"/>
            </a:xfrm>
            <a:prstGeom prst="triangle">
              <a:avLst>
                <a:gd name="adj" fmla="val 49921"/>
              </a:avLst>
            </a:prstGeom>
            <a:solidFill>
              <a:srgbClr val="FF9900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7" name="Google Shape;334;p29"/>
            <p:cNvSpPr txBox="1"/>
            <p:nvPr/>
          </p:nvSpPr>
          <p:spPr>
            <a:xfrm>
              <a:off x="5638800" y="4462059"/>
              <a:ext cx="762000" cy="418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Power Op Amp</a:t>
              </a:r>
              <a:endParaRPr/>
            </a:p>
          </p:txBody>
        </p:sp>
      </p:grpSp>
      <p:sp>
        <p:nvSpPr>
          <p:cNvPr id="38" name="Google Shape;335;p29"/>
          <p:cNvSpPr/>
          <p:nvPr/>
        </p:nvSpPr>
        <p:spPr>
          <a:xfrm>
            <a:off x="849259" y="2295137"/>
            <a:ext cx="3826989" cy="4202182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36;p29"/>
          <p:cNvSpPr/>
          <p:nvPr/>
        </p:nvSpPr>
        <p:spPr>
          <a:xfrm>
            <a:off x="5181600" y="838200"/>
            <a:ext cx="5419726" cy="565911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337;p29"/>
          <p:cNvSpPr txBox="1"/>
          <p:nvPr/>
        </p:nvSpPr>
        <p:spPr>
          <a:xfrm>
            <a:off x="7945008" y="3364667"/>
            <a:ext cx="3048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2000" dirty="0"/>
          </a:p>
        </p:txBody>
      </p:sp>
      <p:sp>
        <p:nvSpPr>
          <p:cNvPr id="41" name="Google Shape;338;p29"/>
          <p:cNvSpPr txBox="1"/>
          <p:nvPr/>
        </p:nvSpPr>
        <p:spPr>
          <a:xfrm>
            <a:off x="6275112" y="1616774"/>
            <a:ext cx="1573106" cy="48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ommanded voltage</a:t>
            </a:r>
            <a:endParaRPr dirty="0"/>
          </a:p>
        </p:txBody>
      </p:sp>
      <p:sp>
        <p:nvSpPr>
          <p:cNvPr id="42" name="Google Shape;311;p29"/>
          <p:cNvSpPr txBox="1"/>
          <p:nvPr/>
        </p:nvSpPr>
        <p:spPr>
          <a:xfrm>
            <a:off x="5250263" y="4858249"/>
            <a:ext cx="1199070" cy="36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quadrature</a:t>
            </a:r>
            <a:endParaRPr dirty="0"/>
          </a:p>
        </p:txBody>
      </p:sp>
      <p:sp>
        <p:nvSpPr>
          <p:cNvPr id="43" name="Google Shape;319;p29"/>
          <p:cNvSpPr/>
          <p:nvPr/>
        </p:nvSpPr>
        <p:spPr>
          <a:xfrm>
            <a:off x="3296583" y="5257844"/>
            <a:ext cx="903553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velocity</a:t>
            </a:r>
            <a:endParaRPr dirty="0"/>
          </a:p>
        </p:txBody>
      </p:sp>
      <p:cxnSp>
        <p:nvCxnSpPr>
          <p:cNvPr id="44" name="Elbow Connector 43"/>
          <p:cNvCxnSpPr>
            <a:endCxn id="30" idx="3"/>
          </p:cNvCxnSpPr>
          <p:nvPr/>
        </p:nvCxnSpPr>
        <p:spPr>
          <a:xfrm rot="16200000" flipV="1">
            <a:off x="4146793" y="4965671"/>
            <a:ext cx="313848" cy="207158"/>
          </a:xfrm>
          <a:prstGeom prst="bentConnector2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43" idx="3"/>
          </p:cNvCxnSpPr>
          <p:nvPr/>
        </p:nvCxnSpPr>
        <p:spPr>
          <a:xfrm rot="5400000">
            <a:off x="4185195" y="5226244"/>
            <a:ext cx="237042" cy="207159"/>
          </a:xfrm>
          <a:prstGeom prst="bentConnector2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1"/>
          </p:cNvCxnSpPr>
          <p:nvPr/>
        </p:nvCxnSpPr>
        <p:spPr>
          <a:xfrm flipH="1">
            <a:off x="4407296" y="5185047"/>
            <a:ext cx="239355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Google Shape;318;p29"/>
          <p:cNvSpPr/>
          <p:nvPr/>
        </p:nvSpPr>
        <p:spPr>
          <a:xfrm>
            <a:off x="3296583" y="4057723"/>
            <a:ext cx="1091941" cy="5012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eas. torque</a:t>
            </a:r>
            <a:endParaRPr dirty="0"/>
          </a:p>
        </p:txBody>
      </p:sp>
      <p:cxnSp>
        <p:nvCxnSpPr>
          <p:cNvPr id="48" name="Elbow Connector 47"/>
          <p:cNvCxnSpPr>
            <a:stCxn id="8" idx="3"/>
            <a:endCxn id="34" idx="1"/>
          </p:cNvCxnSpPr>
          <p:nvPr/>
        </p:nvCxnSpPr>
        <p:spPr>
          <a:xfrm flipV="1">
            <a:off x="6200776" y="1990337"/>
            <a:ext cx="2009776" cy="1569379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316;p29"/>
          <p:cNvSpPr txBox="1"/>
          <p:nvPr/>
        </p:nvSpPr>
        <p:spPr>
          <a:xfrm>
            <a:off x="5479180" y="6050110"/>
            <a:ext cx="49262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channel of Quad Linear Amplifier (QLA), V1.5+</a:t>
            </a:r>
            <a:endParaRPr i="1" dirty="0"/>
          </a:p>
        </p:txBody>
      </p:sp>
      <p:sp>
        <p:nvSpPr>
          <p:cNvPr id="50" name="Google Shape;318;p29"/>
          <p:cNvSpPr/>
          <p:nvPr/>
        </p:nvSpPr>
        <p:spPr>
          <a:xfrm>
            <a:off x="3305191" y="3310130"/>
            <a:ext cx="1072552" cy="5049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dirty="0"/>
          </a:p>
        </p:txBody>
      </p:sp>
      <p:sp>
        <p:nvSpPr>
          <p:cNvPr id="51" name="Google Shape;318;p29"/>
          <p:cNvSpPr/>
          <p:nvPr/>
        </p:nvSpPr>
        <p:spPr>
          <a:xfrm>
            <a:off x="3299012" y="2604227"/>
            <a:ext cx="1078731" cy="4748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cmd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torque</a:t>
            </a:r>
            <a:endParaRPr dirty="0"/>
          </a:p>
        </p:txBody>
      </p:sp>
      <p:sp>
        <p:nvSpPr>
          <p:cNvPr id="52" name="Google Shape;320;p29"/>
          <p:cNvSpPr txBox="1"/>
          <p:nvPr/>
        </p:nvSpPr>
        <p:spPr>
          <a:xfrm>
            <a:off x="1652191" y="5801897"/>
            <a:ext cx="8382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ARM</a:t>
            </a:r>
            <a:endParaRPr sz="1600" dirty="0"/>
          </a:p>
        </p:txBody>
      </p:sp>
      <p:cxnSp>
        <p:nvCxnSpPr>
          <p:cNvPr id="53" name="Google Shape;302;p29"/>
          <p:cNvCxnSpPr>
            <a:stCxn id="47" idx="0"/>
            <a:endCxn id="50" idx="2"/>
          </p:cNvCxnSpPr>
          <p:nvPr/>
        </p:nvCxnSpPr>
        <p:spPr>
          <a:xfrm flipH="1" flipV="1">
            <a:off x="3841467" y="3815067"/>
            <a:ext cx="1087" cy="242656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" name="Google Shape;302;p29"/>
          <p:cNvCxnSpPr>
            <a:endCxn id="50" idx="0"/>
          </p:cNvCxnSpPr>
          <p:nvPr/>
        </p:nvCxnSpPr>
        <p:spPr>
          <a:xfrm>
            <a:off x="3841467" y="3079106"/>
            <a:ext cx="0" cy="231024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" name="Google Shape;318;p29"/>
          <p:cNvSpPr/>
          <p:nvPr/>
        </p:nvSpPr>
        <p:spPr>
          <a:xfrm>
            <a:off x="1409412" y="3353948"/>
            <a:ext cx="1136414" cy="1345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Low-Level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dirty="0"/>
          </a:p>
        </p:txBody>
      </p:sp>
      <p:cxnSp>
        <p:nvCxnSpPr>
          <p:cNvPr id="56" name="Elbow Connector 55"/>
          <p:cNvCxnSpPr>
            <a:stCxn id="30" idx="1"/>
            <a:endCxn id="59" idx="2"/>
          </p:cNvCxnSpPr>
          <p:nvPr/>
        </p:nvCxnSpPr>
        <p:spPr>
          <a:xfrm rot="10800000">
            <a:off x="2215861" y="4692468"/>
            <a:ext cx="1080724" cy="219858"/>
          </a:xfrm>
          <a:prstGeom prst="bentConnector2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3" idx="1"/>
            <a:endCxn id="58" idx="2"/>
          </p:cNvCxnSpPr>
          <p:nvPr/>
        </p:nvCxnSpPr>
        <p:spPr>
          <a:xfrm rot="10800000">
            <a:off x="1749137" y="4692468"/>
            <a:ext cx="1547447" cy="755876"/>
          </a:xfrm>
          <a:prstGeom prst="bentConnector2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705972" y="4633089"/>
            <a:ext cx="86328" cy="59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172697" y="4633089"/>
            <a:ext cx="86328" cy="59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Google Shape;320;p29"/>
          <p:cNvSpPr txBox="1"/>
          <p:nvPr/>
        </p:nvSpPr>
        <p:spPr>
          <a:xfrm>
            <a:off x="1705972" y="6134383"/>
            <a:ext cx="2494163" cy="370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Zynq</a:t>
            </a:r>
            <a:r>
              <a:rPr lang="en-US" sz="16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</a:t>
            </a:r>
            <a:r>
              <a:rPr lang="en-US" sz="16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(FPGA V3+)</a:t>
            </a:r>
            <a:endParaRPr sz="1600" i="1" dirty="0"/>
          </a:p>
        </p:txBody>
      </p:sp>
      <p:sp>
        <p:nvSpPr>
          <p:cNvPr id="61" name="Google Shape;335;p29"/>
          <p:cNvSpPr/>
          <p:nvPr/>
        </p:nvSpPr>
        <p:spPr>
          <a:xfrm>
            <a:off x="849259" y="838199"/>
            <a:ext cx="4128180" cy="1059385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318;p29"/>
          <p:cNvSpPr/>
          <p:nvPr/>
        </p:nvSpPr>
        <p:spPr>
          <a:xfrm>
            <a:off x="1274278" y="1007267"/>
            <a:ext cx="1428129" cy="4748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High-Level control</a:t>
            </a:r>
            <a:endParaRPr dirty="0"/>
          </a:p>
        </p:txBody>
      </p:sp>
      <p:sp>
        <p:nvSpPr>
          <p:cNvPr id="63" name="Google Shape;316;p29"/>
          <p:cNvSpPr txBox="1"/>
          <p:nvPr/>
        </p:nvSpPr>
        <p:spPr>
          <a:xfrm>
            <a:off x="1925446" y="1938711"/>
            <a:ext cx="2190649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Firewire</a:t>
            </a: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Ethernet</a:t>
            </a:r>
            <a:endParaRPr dirty="0"/>
          </a:p>
        </p:txBody>
      </p:sp>
      <p:sp>
        <p:nvSpPr>
          <p:cNvPr id="64" name="Google Shape;320;p29"/>
          <p:cNvSpPr txBox="1"/>
          <p:nvPr/>
        </p:nvSpPr>
        <p:spPr>
          <a:xfrm>
            <a:off x="822196" y="1502970"/>
            <a:ext cx="1319798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PC</a:t>
            </a:r>
            <a:endParaRPr sz="1600" i="1" dirty="0"/>
          </a:p>
        </p:txBody>
      </p:sp>
      <p:sp>
        <p:nvSpPr>
          <p:cNvPr id="65" name="Google Shape;318;p29"/>
          <p:cNvSpPr/>
          <p:nvPr/>
        </p:nvSpPr>
        <p:spPr>
          <a:xfrm>
            <a:off x="3153785" y="1004660"/>
            <a:ext cx="1361282" cy="4748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Low-Level control</a:t>
            </a:r>
            <a:endParaRPr dirty="0"/>
          </a:p>
        </p:txBody>
      </p:sp>
      <p:cxnSp>
        <p:nvCxnSpPr>
          <p:cNvPr id="66" name="Google Shape;303;p29"/>
          <p:cNvCxnSpPr>
            <a:endCxn id="47" idx="1"/>
          </p:cNvCxnSpPr>
          <p:nvPr/>
        </p:nvCxnSpPr>
        <p:spPr>
          <a:xfrm>
            <a:off x="2543177" y="4304912"/>
            <a:ext cx="753406" cy="3457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7" name="Google Shape;303;p29"/>
          <p:cNvCxnSpPr>
            <a:stCxn id="51" idx="0"/>
            <a:endCxn id="65" idx="2"/>
          </p:cNvCxnSpPr>
          <p:nvPr/>
        </p:nvCxnSpPr>
        <p:spPr>
          <a:xfrm flipH="1" flipV="1">
            <a:off x="3834426" y="1479539"/>
            <a:ext cx="3952" cy="1124688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303;p29"/>
          <p:cNvCxnSpPr>
            <a:stCxn id="62" idx="2"/>
            <a:endCxn id="55" idx="0"/>
          </p:cNvCxnSpPr>
          <p:nvPr/>
        </p:nvCxnSpPr>
        <p:spPr>
          <a:xfrm flipH="1">
            <a:off x="1977619" y="1482146"/>
            <a:ext cx="10724" cy="1871802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303;p29"/>
          <p:cNvCxnSpPr>
            <a:stCxn id="65" idx="1"/>
            <a:endCxn id="62" idx="3"/>
          </p:cNvCxnSpPr>
          <p:nvPr/>
        </p:nvCxnSpPr>
        <p:spPr>
          <a:xfrm flipH="1">
            <a:off x="2702407" y="1242100"/>
            <a:ext cx="451378" cy="2607"/>
          </a:xfrm>
          <a:prstGeom prst="straightConnector1">
            <a:avLst/>
          </a:pr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2123788" y="229566"/>
            <a:ext cx="756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dVRK Controller Electronics (dVRK-Si uses H bridge PWM)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29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Uses for Embedded Processor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Low-level control (instead of PC)</a:t>
            </a:r>
          </a:p>
          <a:p>
            <a:r>
              <a:rPr lang="en-US" dirty="0" smtClean="0"/>
              <a:t>High-bandwidth data collection (~30 kHz)</a:t>
            </a:r>
          </a:p>
          <a:p>
            <a:r>
              <a:rPr lang="en-US" dirty="0" smtClean="0"/>
              <a:t>“Small” neural networks (e.g., for force estimation)</a:t>
            </a:r>
          </a:p>
          <a:p>
            <a:r>
              <a:rPr lang="en-US" dirty="0" smtClean="0"/>
              <a:t>Currently runs Linux; should be able to install 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da Vinci S/Si</a:t>
            </a:r>
            <a:endParaRPr lang="en-US" dirty="0"/>
          </a:p>
        </p:txBody>
      </p:sp>
      <p:pic>
        <p:nvPicPr>
          <p:cNvPr id="3" name="Google Shape;54;p13"/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57" y="1520687"/>
            <a:ext cx="4992756" cy="48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;p13"/>
          <p:cNvSpPr/>
          <p:nvPr/>
        </p:nvSpPr>
        <p:spPr>
          <a:xfrm>
            <a:off x="4304132" y="2695161"/>
            <a:ext cx="613800" cy="169200"/>
          </a:xfrm>
          <a:prstGeom prst="rect">
            <a:avLst/>
          </a:prstGeom>
          <a:solidFill>
            <a:srgbClr val="9900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ESSJ</a:t>
            </a:r>
            <a:endParaRPr sz="1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57;p13"/>
          <p:cNvSpPr/>
          <p:nvPr/>
        </p:nvSpPr>
        <p:spPr>
          <a:xfrm>
            <a:off x="3391132" y="5013611"/>
            <a:ext cx="613800" cy="169200"/>
          </a:xfrm>
          <a:prstGeom prst="rect">
            <a:avLst/>
          </a:prstGeom>
          <a:solidFill>
            <a:srgbClr val="9900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RAC</a:t>
            </a:r>
            <a:endParaRPr sz="1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58;p13"/>
          <p:cNvSpPr/>
          <p:nvPr/>
        </p:nvSpPr>
        <p:spPr>
          <a:xfrm rot="-1431">
            <a:off x="5514824" y="3968758"/>
            <a:ext cx="720600" cy="169200"/>
          </a:xfrm>
          <a:prstGeom prst="rect">
            <a:avLst/>
          </a:prstGeom>
          <a:solidFill>
            <a:srgbClr val="9900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ESPM</a:t>
            </a:r>
            <a:endParaRPr sz="1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59;p13"/>
          <p:cNvSpPr/>
          <p:nvPr/>
        </p:nvSpPr>
        <p:spPr>
          <a:xfrm rot="-1431">
            <a:off x="6796099" y="3039933"/>
            <a:ext cx="720600" cy="169200"/>
          </a:xfrm>
          <a:prstGeom prst="rect">
            <a:avLst/>
          </a:prstGeom>
          <a:solidFill>
            <a:srgbClr val="9900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ESII</a:t>
            </a:r>
            <a:endParaRPr sz="12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9" name="Google Shape;60;p13"/>
          <p:cNvCxnSpPr/>
          <p:nvPr/>
        </p:nvCxnSpPr>
        <p:spPr>
          <a:xfrm rot="16200000" flipV="1">
            <a:off x="5125671" y="4082062"/>
            <a:ext cx="2298731" cy="1444224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61;p13"/>
          <p:cNvCxnSpPr>
            <a:stCxn id="8" idx="1"/>
          </p:cNvCxnSpPr>
          <p:nvPr/>
        </p:nvCxnSpPr>
        <p:spPr>
          <a:xfrm rot="10800000" flipV="1">
            <a:off x="6512599" y="3124683"/>
            <a:ext cx="283500" cy="226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" name="Google Shape;62;p13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95" y="4372035"/>
            <a:ext cx="1293999" cy="17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3;p1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1011" y="4543023"/>
            <a:ext cx="2629776" cy="144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8062962" y="1860151"/>
            <a:ext cx="363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Problem: Proprietary embedded devices everywhere!</a:t>
            </a:r>
            <a:endParaRPr lang="en-US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98861" y="4753211"/>
            <a:ext cx="3098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Solution: create alternative firmware with open interface</a:t>
            </a:r>
          </a:p>
          <a:p>
            <a:endParaRPr lang="en-US" sz="1800" dirty="0"/>
          </a:p>
          <a:p>
            <a:r>
              <a:rPr lang="en-US" sz="1800" dirty="0" smtClean="0"/>
              <a:t>(credit: </a:t>
            </a:r>
            <a:r>
              <a:rPr lang="en-US" sz="1800" dirty="0" err="1" smtClean="0"/>
              <a:t>Jie</a:t>
            </a:r>
            <a:r>
              <a:rPr lang="en-US" sz="1800" dirty="0" smtClean="0"/>
              <a:t> Ying Wu)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40541" y="3013083"/>
            <a:ext cx="302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Solution: replace with dVRK-Si controller</a:t>
            </a:r>
          </a:p>
          <a:p>
            <a:endParaRPr lang="en-US" sz="1800" dirty="0"/>
          </a:p>
          <a:p>
            <a:r>
              <a:rPr lang="en-US" sz="1800" dirty="0" smtClean="0"/>
              <a:t>(credit: </a:t>
            </a:r>
            <a:r>
              <a:rPr lang="en-US" sz="1800" dirty="0" err="1" smtClean="0"/>
              <a:t>Keshuai</a:t>
            </a:r>
            <a:r>
              <a:rPr lang="en-US" sz="1800" dirty="0" smtClean="0"/>
              <a:t> Xu)</a:t>
            </a:r>
            <a:endParaRPr lang="en-US" sz="1800" dirty="0"/>
          </a:p>
        </p:txBody>
      </p:sp>
      <p:sp>
        <p:nvSpPr>
          <p:cNvPr id="18" name="Freeform 17"/>
          <p:cNvSpPr/>
          <p:nvPr/>
        </p:nvSpPr>
        <p:spPr>
          <a:xfrm>
            <a:off x="3115193" y="6012047"/>
            <a:ext cx="2991678" cy="318065"/>
          </a:xfrm>
          <a:custGeom>
            <a:avLst/>
            <a:gdLst>
              <a:gd name="connsiteX0" fmla="*/ 2991678 w 2991678"/>
              <a:gd name="connsiteY0" fmla="*/ 9939 h 318065"/>
              <a:gd name="connsiteX1" fmla="*/ 1779104 w 2991678"/>
              <a:gd name="connsiteY1" fmla="*/ 318052 h 318065"/>
              <a:gd name="connsiteX2" fmla="*/ 0 w 2991678"/>
              <a:gd name="connsiteY2" fmla="*/ 0 h 318065"/>
              <a:gd name="connsiteX3" fmla="*/ 0 w 2991678"/>
              <a:gd name="connsiteY3" fmla="*/ 0 h 31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678" h="318065">
                <a:moveTo>
                  <a:pt x="2991678" y="9939"/>
                </a:moveTo>
                <a:cubicBezTo>
                  <a:pt x="2634697" y="164824"/>
                  <a:pt x="2277717" y="319709"/>
                  <a:pt x="1779104" y="318052"/>
                </a:cubicBezTo>
                <a:cubicBezTo>
                  <a:pt x="1280491" y="31639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01345" y="6346274"/>
            <a:ext cx="272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Sensor feedback via LVDS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dVRK-Si Layout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6256494" cy="5410490"/>
          </a:xfrm>
          <a:prstGeom prst="rect">
            <a:avLst/>
          </a:prstGeom>
        </p:spPr>
      </p:pic>
      <p:pic>
        <p:nvPicPr>
          <p:cNvPr id="4" name="Google Shape;114;p16"/>
          <p:cNvPicPr preferRelativeResize="0"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0" y="1524000"/>
            <a:ext cx="2590799" cy="1483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>
            <a:stCxn id="7" idx="0"/>
            <a:endCxn id="4" idx="2"/>
          </p:cNvCxnSpPr>
          <p:nvPr/>
        </p:nvCxnSpPr>
        <p:spPr>
          <a:xfrm flipV="1">
            <a:off x="9677399" y="3007864"/>
            <a:ext cx="1" cy="1411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Google Shape;129;p17"/>
          <p:cNvPicPr preferRelativeResize="0"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4987" y="4419600"/>
            <a:ext cx="1164823" cy="11264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68937" y="3522898"/>
            <a:ext cx="28412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Alternative Firmware</a:t>
            </a:r>
          </a:p>
          <a:p>
            <a:pPr algn="ctr"/>
            <a:r>
              <a:rPr lang="en-US" dirty="0" smtClean="0"/>
              <a:t>(open protocol via LVDS)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98848" y="601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Credit:  </a:t>
            </a:r>
            <a:r>
              <a:rPr lang="en-US" i="1" dirty="0" err="1" smtClean="0"/>
              <a:t>Jie</a:t>
            </a:r>
            <a:r>
              <a:rPr lang="en-US" i="1" dirty="0" smtClean="0"/>
              <a:t> Ying Wu, </a:t>
            </a:r>
            <a:r>
              <a:rPr lang="en-US" i="1" dirty="0" err="1" smtClean="0"/>
              <a:t>Keshuai</a:t>
            </a:r>
            <a:r>
              <a:rPr lang="en-US" i="1" dirty="0" smtClean="0"/>
              <a:t> Xu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362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6616"/>
          </a:xfrm>
        </p:spPr>
        <p:txBody>
          <a:bodyPr/>
          <a:lstStyle/>
          <a:p>
            <a:r>
              <a:rPr lang="en-US" dirty="0" smtClean="0"/>
              <a:t>Updated dVRK Setup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733799" y="1466847"/>
            <a:ext cx="2181226" cy="1385889"/>
            <a:chOff x="3733799" y="1466847"/>
            <a:chExt cx="2181226" cy="1385889"/>
          </a:xfrm>
        </p:grpSpPr>
        <p:sp>
          <p:nvSpPr>
            <p:cNvPr id="11" name="Rectangle 10"/>
            <p:cNvSpPr/>
            <p:nvPr/>
          </p:nvSpPr>
          <p:spPr>
            <a:xfrm>
              <a:off x="3733799" y="1795461"/>
              <a:ext cx="2181226" cy="10572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3595687" y="2102643"/>
              <a:ext cx="676275" cy="4000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FPGA</a:t>
              </a:r>
              <a:endParaRPr lang="en-US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95819" y="2340768"/>
              <a:ext cx="676275" cy="4000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QLA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95819" y="1885949"/>
              <a:ext cx="676275" cy="4000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QLA</a:t>
              </a:r>
              <a:endParaRPr lang="en-US" sz="1600" dirty="0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439966" y="2184796"/>
              <a:ext cx="676275" cy="2738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err="1" smtClean="0"/>
                <a:t>dMIB</a:t>
              </a:r>
              <a:endParaRPr lang="en-US" sz="1600" dirty="0"/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4174321" y="2174088"/>
              <a:ext cx="676275" cy="2571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DQLA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05285" y="1466847"/>
              <a:ext cx="124777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smtClean="0"/>
                <a:t>dVRK (V3)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33799" y="3209924"/>
            <a:ext cx="2181226" cy="1376485"/>
            <a:chOff x="4238624" y="4981450"/>
            <a:chExt cx="2181226" cy="1376485"/>
          </a:xfrm>
        </p:grpSpPr>
        <p:sp>
          <p:nvSpPr>
            <p:cNvPr id="5" name="Rectangle 4"/>
            <p:cNvSpPr/>
            <p:nvPr/>
          </p:nvSpPr>
          <p:spPr>
            <a:xfrm>
              <a:off x="4238624" y="5300660"/>
              <a:ext cx="2181226" cy="10572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71974" y="5391148"/>
              <a:ext cx="676275" cy="4000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FPGA</a:t>
              </a:r>
              <a:endParaRPr lang="en-US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71973" y="5845967"/>
              <a:ext cx="676275" cy="4000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FPGA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00644" y="5845967"/>
              <a:ext cx="676275" cy="4000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QLA</a:t>
              </a:r>
              <a:endParaRPr lang="en-US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00644" y="5391148"/>
              <a:ext cx="676275" cy="4000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QLA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944791" y="5692375"/>
              <a:ext cx="676275" cy="2738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err="1" smtClean="0"/>
                <a:t>dMIB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11275" y="4981450"/>
              <a:ext cx="173355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smtClean="0"/>
                <a:t>dVRK (V1 or V2)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62836" y="4942864"/>
            <a:ext cx="2181226" cy="1378624"/>
            <a:chOff x="4238624" y="3162536"/>
            <a:chExt cx="2181226" cy="1378624"/>
          </a:xfrm>
        </p:grpSpPr>
        <p:sp>
          <p:nvSpPr>
            <p:cNvPr id="18" name="Rectangle 17"/>
            <p:cNvSpPr/>
            <p:nvPr/>
          </p:nvSpPr>
          <p:spPr>
            <a:xfrm>
              <a:off x="4238624" y="3483885"/>
              <a:ext cx="2181226" cy="10572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4100512" y="3812495"/>
              <a:ext cx="676275" cy="4000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FPGA</a:t>
              </a:r>
              <a:endParaRPr lang="en-US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43575" y="3812496"/>
              <a:ext cx="676275" cy="4000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/>
                <a:t>DRAC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33947" y="3162536"/>
              <a:ext cx="10239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smtClean="0"/>
                <a:t>dVRK-Si</a:t>
              </a:r>
              <a:endParaRPr lang="en-US" dirty="0"/>
            </a:p>
          </p:txBody>
        </p:sp>
      </p:grpSp>
      <p:pic>
        <p:nvPicPr>
          <p:cNvPr id="24" name="Google Shape;56;p13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r="19897"/>
          <a:stretch/>
        </p:blipFill>
        <p:spPr>
          <a:xfrm flipH="1">
            <a:off x="7197328" y="4734161"/>
            <a:ext cx="2480610" cy="185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761" y="2041187"/>
            <a:ext cx="1559124" cy="2228797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41" r="52806" b="37157"/>
          <a:stretch/>
        </p:blipFill>
        <p:spPr>
          <a:xfrm>
            <a:off x="9449214" y="2198016"/>
            <a:ext cx="1914525" cy="1876425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8719692" y="2951562"/>
            <a:ext cx="59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1083470" y="1795461"/>
            <a:ext cx="778671" cy="1285753"/>
          </a:xfrm>
          <a:prstGeom prst="rect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62141" y="2198016"/>
            <a:ext cx="1871658" cy="0"/>
          </a:xfrm>
          <a:prstGeom prst="straightConnector1">
            <a:avLst/>
          </a:prstGeom>
          <a:ln w="19050">
            <a:solidFill>
              <a:srgbClr val="00B050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42" idx="1"/>
            <a:endCxn id="44" idx="1"/>
          </p:cNvCxnSpPr>
          <p:nvPr/>
        </p:nvCxnSpPr>
        <p:spPr>
          <a:xfrm rot="10800000" flipH="1" flipV="1">
            <a:off x="3732602" y="2486148"/>
            <a:ext cx="9523" cy="1366596"/>
          </a:xfrm>
          <a:prstGeom prst="bentConnector3">
            <a:avLst>
              <a:gd name="adj1" fmla="val -3757314"/>
            </a:avLst>
          </a:prstGeom>
          <a:ln w="19050">
            <a:solidFill>
              <a:srgbClr val="00B050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45" idx="1"/>
            <a:endCxn id="19" idx="0"/>
          </p:cNvCxnSpPr>
          <p:nvPr/>
        </p:nvCxnSpPr>
        <p:spPr>
          <a:xfrm rot="10800000" flipH="1" flipV="1">
            <a:off x="3748779" y="4215338"/>
            <a:ext cx="14058" cy="1577509"/>
          </a:xfrm>
          <a:prstGeom prst="bentConnector3">
            <a:avLst>
              <a:gd name="adj1" fmla="val -2508572"/>
            </a:avLst>
          </a:prstGeom>
          <a:ln w="19050">
            <a:solidFill>
              <a:srgbClr val="00B050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732603" y="2431503"/>
            <a:ext cx="67870" cy="109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742126" y="3798099"/>
            <a:ext cx="67870" cy="109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748779" y="4160694"/>
            <a:ext cx="67870" cy="109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/>
          </a:p>
        </p:txBody>
      </p:sp>
      <p:cxnSp>
        <p:nvCxnSpPr>
          <p:cNvPr id="53" name="Elbow Connector 52"/>
          <p:cNvCxnSpPr>
            <a:stCxn id="16" idx="0"/>
            <a:endCxn id="61" idx="0"/>
          </p:cNvCxnSpPr>
          <p:nvPr/>
        </p:nvCxnSpPr>
        <p:spPr>
          <a:xfrm flipV="1">
            <a:off x="5915025" y="2042190"/>
            <a:ext cx="1273464" cy="279528"/>
          </a:xfrm>
          <a:prstGeom prst="bentConnector4">
            <a:avLst>
              <a:gd name="adj1" fmla="val 40767"/>
              <a:gd name="adj2" fmla="val 181781"/>
            </a:avLst>
          </a:prstGeom>
          <a:ln w="19050">
            <a:solidFill>
              <a:srgbClr val="00B050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0" idx="0"/>
            <a:endCxn id="62" idx="2"/>
          </p:cNvCxnSpPr>
          <p:nvPr/>
        </p:nvCxnSpPr>
        <p:spPr>
          <a:xfrm>
            <a:off x="5915025" y="4057771"/>
            <a:ext cx="1942688" cy="204109"/>
          </a:xfrm>
          <a:prstGeom prst="bentConnector4">
            <a:avLst>
              <a:gd name="adj1" fmla="val 43948"/>
              <a:gd name="adj2" fmla="val 211999"/>
            </a:avLst>
          </a:prstGeom>
          <a:ln w="19050">
            <a:solidFill>
              <a:srgbClr val="00B050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154554" y="2042190"/>
            <a:ext cx="67870" cy="109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823778" y="4152590"/>
            <a:ext cx="67870" cy="109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20" idx="3"/>
          </p:cNvCxnSpPr>
          <p:nvPr/>
        </p:nvCxnSpPr>
        <p:spPr>
          <a:xfrm flipV="1">
            <a:off x="5944062" y="5792847"/>
            <a:ext cx="1278362" cy="2"/>
          </a:xfrm>
          <a:prstGeom prst="straightConnector1">
            <a:avLst/>
          </a:prstGeom>
          <a:ln w="19050">
            <a:solidFill>
              <a:srgbClr val="00B050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Connections</a:t>
            </a:r>
            <a:endParaRPr lang="en-US" dirty="0"/>
          </a:p>
        </p:txBody>
      </p:sp>
      <p:sp>
        <p:nvSpPr>
          <p:cNvPr id="54" name="Content Placeholder 53"/>
          <p:cNvSpPr>
            <a:spLocks noGrp="1"/>
          </p:cNvSpPr>
          <p:nvPr>
            <p:ph sz="half" idx="1"/>
          </p:nvPr>
        </p:nvSpPr>
        <p:spPr>
          <a:xfrm>
            <a:off x="838200" y="1858617"/>
            <a:ext cx="7808112" cy="1531865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Firewire</a:t>
            </a:r>
            <a:r>
              <a:rPr lang="en-US" dirty="0" smtClean="0"/>
              <a:t> and Ethernet</a:t>
            </a:r>
          </a:p>
          <a:p>
            <a:pPr lvl="1"/>
            <a:r>
              <a:rPr lang="en-US" dirty="0" smtClean="0"/>
              <a:t>Either can be used for real-time control (on FPGA)</a:t>
            </a:r>
          </a:p>
          <a:p>
            <a:pPr lvl="1"/>
            <a:r>
              <a:rPr lang="en-US" dirty="0" smtClean="0"/>
              <a:t>Ethernet also connected to embedded ARM processor</a:t>
            </a:r>
          </a:p>
        </p:txBody>
      </p:sp>
      <p:pic>
        <p:nvPicPr>
          <p:cNvPr id="56" name="Content Placeholder 5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40" y="3425986"/>
            <a:ext cx="4394729" cy="278171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9424330" y="2712964"/>
            <a:ext cx="1361142" cy="6000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9424331" y="2389114"/>
            <a:ext cx="456887" cy="32385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Eth1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10328587" y="2389114"/>
            <a:ext cx="456887" cy="32385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Eth2</a:t>
            </a:r>
            <a:endParaRPr lang="en-US" sz="1400" dirty="0"/>
          </a:p>
        </p:txBody>
      </p:sp>
      <p:sp>
        <p:nvSpPr>
          <p:cNvPr id="62" name="Rectangle 61"/>
          <p:cNvSpPr/>
          <p:nvPr/>
        </p:nvSpPr>
        <p:spPr>
          <a:xfrm>
            <a:off x="10328587" y="3313039"/>
            <a:ext cx="456887" cy="2762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400" dirty="0"/>
          </a:p>
        </p:txBody>
      </p:sp>
      <p:sp>
        <p:nvSpPr>
          <p:cNvPr id="63" name="Rectangle 62"/>
          <p:cNvSpPr/>
          <p:nvPr/>
        </p:nvSpPr>
        <p:spPr>
          <a:xfrm>
            <a:off x="9424331" y="3313039"/>
            <a:ext cx="456887" cy="2762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10150531" y="4975871"/>
            <a:ext cx="820865" cy="59590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PS (Linux)</a:t>
            </a:r>
            <a:endParaRPr lang="en-US" sz="1400" dirty="0"/>
          </a:p>
        </p:txBody>
      </p:sp>
      <p:sp>
        <p:nvSpPr>
          <p:cNvPr id="65" name="Rectangle 64"/>
          <p:cNvSpPr/>
          <p:nvPr/>
        </p:nvSpPr>
        <p:spPr>
          <a:xfrm>
            <a:off x="9279152" y="3944887"/>
            <a:ext cx="741200" cy="49240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RT I/O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9057196" y="5685040"/>
            <a:ext cx="210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FPGA V3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8979301" y="2712964"/>
            <a:ext cx="2205535" cy="333996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9137580" y="2712963"/>
            <a:ext cx="1833537" cy="21123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3" idx="2"/>
            <a:endCxn id="65" idx="0"/>
          </p:cNvCxnSpPr>
          <p:nvPr/>
        </p:nvCxnSpPr>
        <p:spPr>
          <a:xfrm flipH="1">
            <a:off x="9649752" y="3589264"/>
            <a:ext cx="3023" cy="355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2" idx="2"/>
            <a:endCxn id="64" idx="0"/>
          </p:cNvCxnSpPr>
          <p:nvPr/>
        </p:nvCxnSpPr>
        <p:spPr>
          <a:xfrm>
            <a:off x="10557031" y="3589264"/>
            <a:ext cx="3933" cy="13866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167965" y="4488082"/>
            <a:ext cx="137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 (FPGA)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6" y="1031910"/>
            <a:ext cx="3815061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8775" y="5406688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Hardware/Firmware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1700" y="4357390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Fieldbus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3197815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Real-time Control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95489" y="1973003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10550" y="1127159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Key Concerns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210550" y="1802108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Interoperability (ROS)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10550" y="3059316"/>
            <a:ext cx="21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Performance, ease of programming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33614" y="1193834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Layer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8210550" y="4309766"/>
            <a:ext cx="21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Scalability, performance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10551" y="5406688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latency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6358333"/>
            <a:ext cx="1097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+mn-lt"/>
              </a:rPr>
              <a:t>Z. Chen, A. </a:t>
            </a:r>
            <a:r>
              <a:rPr lang="en-US" sz="1400" i="1" dirty="0" err="1">
                <a:latin typeface="+mn-lt"/>
              </a:rPr>
              <a:t>Deguet</a:t>
            </a:r>
            <a:r>
              <a:rPr lang="en-US" sz="1400" i="1" dirty="0">
                <a:latin typeface="+mn-lt"/>
              </a:rPr>
              <a:t>, </a:t>
            </a:r>
            <a:r>
              <a:rPr lang="en-US" sz="1400" i="1" dirty="0" smtClean="0">
                <a:latin typeface="+mn-lt"/>
              </a:rPr>
              <a:t>R </a:t>
            </a:r>
            <a:r>
              <a:rPr lang="en-US" sz="1400" i="1" dirty="0">
                <a:latin typeface="+mn-lt"/>
              </a:rPr>
              <a:t>Taylor, </a:t>
            </a:r>
            <a:r>
              <a:rPr lang="en-US" sz="1400" i="1" dirty="0" smtClean="0">
                <a:latin typeface="+mn-lt"/>
              </a:rPr>
              <a:t>P</a:t>
            </a:r>
            <a:r>
              <a:rPr lang="en-US" sz="1400" i="1" dirty="0">
                <a:latin typeface="+mn-lt"/>
              </a:rPr>
              <a:t>. Kazanzides, </a:t>
            </a:r>
            <a:r>
              <a:rPr lang="en-US" sz="1400" i="1" dirty="0" smtClean="0">
                <a:latin typeface="+mn-lt"/>
              </a:rPr>
              <a:t>“Software architecture of </a:t>
            </a:r>
            <a:r>
              <a:rPr lang="en-US" sz="1400" i="1" dirty="0">
                <a:latin typeface="+mn-lt"/>
              </a:rPr>
              <a:t>the da Vinci Research Kit," </a:t>
            </a:r>
            <a:r>
              <a:rPr lang="en-US" sz="1400" i="1" dirty="0" smtClean="0">
                <a:latin typeface="+mn-lt"/>
              </a:rPr>
              <a:t>IEEE Robotic Computing</a:t>
            </a:r>
            <a:r>
              <a:rPr lang="en-US" sz="1400" i="1" dirty="0">
                <a:latin typeface="+mn-lt"/>
              </a:rPr>
              <a:t>, </a:t>
            </a:r>
            <a:r>
              <a:rPr lang="en-US" sz="1400" i="1" dirty="0" smtClean="0">
                <a:latin typeface="+mn-lt"/>
              </a:rPr>
              <a:t>2017</a:t>
            </a:r>
            <a:endParaRPr lang="en-US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55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Interface (mechatronics-software)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5811"/>
            <a:ext cx="5443811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38802" y="1950281"/>
            <a:ext cx="4738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https://github.com/jhu-cisst/mechatronics-software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6335910"/>
            <a:ext cx="1097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+mn-lt"/>
              </a:rPr>
              <a:t>Z. Chen, A. </a:t>
            </a:r>
            <a:r>
              <a:rPr lang="en-US" sz="1400" i="1" dirty="0" err="1">
                <a:latin typeface="+mn-lt"/>
              </a:rPr>
              <a:t>Deguet</a:t>
            </a:r>
            <a:r>
              <a:rPr lang="en-US" sz="1400" i="1" dirty="0">
                <a:latin typeface="+mn-lt"/>
              </a:rPr>
              <a:t>, </a:t>
            </a:r>
            <a:r>
              <a:rPr lang="en-US" sz="1400" i="1" dirty="0" smtClean="0">
                <a:latin typeface="+mn-lt"/>
              </a:rPr>
              <a:t>R </a:t>
            </a:r>
            <a:r>
              <a:rPr lang="en-US" sz="1400" i="1" dirty="0">
                <a:latin typeface="+mn-lt"/>
              </a:rPr>
              <a:t>Taylor, </a:t>
            </a:r>
            <a:r>
              <a:rPr lang="en-US" sz="1400" i="1" dirty="0" smtClean="0">
                <a:latin typeface="+mn-lt"/>
              </a:rPr>
              <a:t>P</a:t>
            </a:r>
            <a:r>
              <a:rPr lang="en-US" sz="1400" i="1" dirty="0">
                <a:latin typeface="+mn-lt"/>
              </a:rPr>
              <a:t>. Kazanzides, </a:t>
            </a:r>
            <a:r>
              <a:rPr lang="en-US" sz="1400" i="1" dirty="0" smtClean="0">
                <a:latin typeface="+mn-lt"/>
              </a:rPr>
              <a:t>“Software architecture of </a:t>
            </a:r>
            <a:r>
              <a:rPr lang="en-US" sz="1400" i="1" dirty="0">
                <a:latin typeface="+mn-lt"/>
              </a:rPr>
              <a:t>the da Vinci Research Kit," </a:t>
            </a:r>
            <a:r>
              <a:rPr lang="en-US" sz="1400" i="1" dirty="0" smtClean="0">
                <a:latin typeface="+mn-lt"/>
              </a:rPr>
              <a:t>IEEE Robotic Computing</a:t>
            </a:r>
            <a:r>
              <a:rPr lang="en-US" sz="1400" i="1" dirty="0">
                <a:latin typeface="+mn-lt"/>
              </a:rPr>
              <a:t>, </a:t>
            </a:r>
            <a:r>
              <a:rPr lang="en-US" sz="1400" i="1" dirty="0" smtClean="0">
                <a:latin typeface="+mn-lt"/>
              </a:rPr>
              <a:t>2017</a:t>
            </a:r>
            <a:endParaRPr lang="en-US" sz="1400" i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8802" y="3024727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Class Hierarchy for Ports and Boards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Port manages the I/O over the bus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ReadAllBoards</a:t>
            </a:r>
            <a:r>
              <a:rPr lang="en-US" sz="1600" dirty="0" smtClean="0"/>
              <a:t>, </a:t>
            </a:r>
            <a:r>
              <a:rPr lang="en-US" sz="1600" dirty="0" err="1" smtClean="0"/>
              <a:t>WriteAllBoards</a:t>
            </a:r>
            <a:r>
              <a:rPr lang="en-US" sz="1600" dirty="0" smtClean="0"/>
              <a:t> can take advantage of broadcast capabilities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Board manages functionality (representation of data in buffers)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AmpIO</a:t>
            </a:r>
            <a:r>
              <a:rPr lang="en-US" sz="1600" dirty="0" smtClean="0"/>
              <a:t> designed for FPGA/QLA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334000" y="5715000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https://github.com/jhu-cisst/mechatronics-software/wiki/Interface-Specification</a:t>
            </a:r>
          </a:p>
        </p:txBody>
      </p:sp>
    </p:spTree>
    <p:extLst>
      <p:ext uri="{BB962C8B-B14F-4D97-AF65-F5344CB8AC3E}">
        <p14:creationId xmlns:p14="http://schemas.microsoft.com/office/powerpoint/2010/main" val="2900298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Hardware Interface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05125" y="1447800"/>
            <a:ext cx="164592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cs typeface="Courier New" panose="02070309020205020404" pitchFamily="49" charset="0"/>
              </a:rPr>
              <a:t>BasePort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2400" y="1455254"/>
            <a:ext cx="164592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cs typeface="Courier New" panose="02070309020205020404" pitchFamily="49" charset="0"/>
              </a:rPr>
              <a:t>BoardIO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3001619"/>
            <a:ext cx="164592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cs typeface="Courier New" panose="02070309020205020404" pitchFamily="49" charset="0"/>
              </a:rPr>
              <a:t>FpgaIO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4601818"/>
            <a:ext cx="164592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cs typeface="Courier New" panose="02070309020205020404" pitchFamily="49" charset="0"/>
              </a:rPr>
              <a:t>AmpIO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043" y="3001619"/>
            <a:ext cx="164592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 smtClean="0">
                <a:cs typeface="Courier New" panose="02070309020205020404" pitchFamily="49" charset="0"/>
              </a:rPr>
              <a:t>FirewirePort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5125" y="3001619"/>
            <a:ext cx="164592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cs typeface="Courier New" panose="02070309020205020404" pitchFamily="49" charset="0"/>
              </a:rPr>
              <a:t>EthBasePort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8298" y="4601818"/>
            <a:ext cx="164592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cs typeface="Courier New" panose="02070309020205020404" pitchFamily="49" charset="0"/>
              </a:rPr>
              <a:t>EthUdpPort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6656" y="4612256"/>
            <a:ext cx="164592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cs typeface="Courier New" panose="02070309020205020404" pitchFamily="49" charset="0"/>
              </a:rPr>
              <a:t>EthRawPort</a:t>
            </a:r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001619"/>
            <a:ext cx="164592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 smtClean="0">
                <a:cs typeface="Courier New" panose="02070309020205020404" pitchFamily="49" charset="0"/>
              </a:rPr>
              <a:t>ZynqEmioPort</a:t>
            </a:r>
            <a:endParaRPr lang="en-US" dirty="0">
              <a:cs typeface="Courier New" panose="02070309020205020404" pitchFamily="49" charset="0"/>
            </a:endParaRPr>
          </a:p>
        </p:txBody>
      </p:sp>
      <p:cxnSp>
        <p:nvCxnSpPr>
          <p:cNvPr id="13" name="Elbow Connector 12"/>
          <p:cNvCxnSpPr>
            <a:stCxn id="7" idx="0"/>
            <a:endCxn id="3" idx="2"/>
          </p:cNvCxnSpPr>
          <p:nvPr/>
        </p:nvCxnSpPr>
        <p:spPr>
          <a:xfrm rot="5400000" flipH="1" flipV="1">
            <a:off x="2240735" y="1514269"/>
            <a:ext cx="715619" cy="2259082"/>
          </a:xfrm>
          <a:prstGeom prst="bentConnector3">
            <a:avLst/>
          </a:prstGeom>
          <a:ln w="1905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1" idx="0"/>
            <a:endCxn id="3" idx="2"/>
          </p:cNvCxnSpPr>
          <p:nvPr/>
        </p:nvCxnSpPr>
        <p:spPr>
          <a:xfrm rot="16200000" flipV="1">
            <a:off x="4546614" y="1467472"/>
            <a:ext cx="715619" cy="2352675"/>
          </a:xfrm>
          <a:prstGeom prst="bentConnector3">
            <a:avLst>
              <a:gd name="adj1" fmla="val 50000"/>
            </a:avLst>
          </a:prstGeom>
          <a:ln w="19050"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0"/>
            <a:endCxn id="8" idx="2"/>
          </p:cNvCxnSpPr>
          <p:nvPr/>
        </p:nvCxnSpPr>
        <p:spPr>
          <a:xfrm rot="16200000" flipV="1">
            <a:off x="3917633" y="3650272"/>
            <a:ext cx="772437" cy="115153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0"/>
            <a:endCxn id="8" idx="2"/>
          </p:cNvCxnSpPr>
          <p:nvPr/>
        </p:nvCxnSpPr>
        <p:spPr>
          <a:xfrm rot="5400000" flipH="1" flipV="1">
            <a:off x="2863672" y="3737406"/>
            <a:ext cx="761999" cy="96682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  <a:endCxn id="3" idx="2"/>
          </p:cNvCxnSpPr>
          <p:nvPr/>
        </p:nvCxnSpPr>
        <p:spPr>
          <a:xfrm flipV="1">
            <a:off x="3728085" y="2286000"/>
            <a:ext cx="0" cy="715619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0"/>
            <a:endCxn id="4" idx="2"/>
          </p:cNvCxnSpPr>
          <p:nvPr/>
        </p:nvCxnSpPr>
        <p:spPr>
          <a:xfrm flipV="1">
            <a:off x="8595360" y="2293454"/>
            <a:ext cx="0" cy="708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0"/>
            <a:endCxn id="5" idx="2"/>
          </p:cNvCxnSpPr>
          <p:nvPr/>
        </p:nvCxnSpPr>
        <p:spPr>
          <a:xfrm flipV="1">
            <a:off x="8595360" y="3839819"/>
            <a:ext cx="0" cy="7619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1"/>
            <a:endCxn id="38" idx="3"/>
          </p:cNvCxnSpPr>
          <p:nvPr/>
        </p:nvCxnSpPr>
        <p:spPr>
          <a:xfrm flipH="1" flipV="1">
            <a:off x="4495799" y="1870213"/>
            <a:ext cx="3276601" cy="4141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Flowchart: Decision 37"/>
          <p:cNvSpPr/>
          <p:nvPr/>
        </p:nvSpPr>
        <p:spPr>
          <a:xfrm>
            <a:off x="4276724" y="1805608"/>
            <a:ext cx="219075" cy="129209"/>
          </a:xfrm>
          <a:prstGeom prst="flowChartDecision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Courier New" panose="02070309020205020404" pitchFamily="49" charset="0"/>
            </a:endParaRPr>
          </a:p>
        </p:txBody>
      </p:sp>
      <p:sp>
        <p:nvSpPr>
          <p:cNvPr id="42" name="Flowchart: Extract 41"/>
          <p:cNvSpPr/>
          <p:nvPr/>
        </p:nvSpPr>
        <p:spPr>
          <a:xfrm>
            <a:off x="3647247" y="2293454"/>
            <a:ext cx="152400" cy="198782"/>
          </a:xfrm>
          <a:prstGeom prst="flowChartExtra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Courier New" panose="02070309020205020404" pitchFamily="49" charset="0"/>
            </a:endParaRPr>
          </a:p>
        </p:txBody>
      </p:sp>
      <p:sp>
        <p:nvSpPr>
          <p:cNvPr id="43" name="Flowchart: Extract 42"/>
          <p:cNvSpPr/>
          <p:nvPr/>
        </p:nvSpPr>
        <p:spPr>
          <a:xfrm>
            <a:off x="3647247" y="3839817"/>
            <a:ext cx="152400" cy="198782"/>
          </a:xfrm>
          <a:prstGeom prst="flowChartExtra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Courier New" panose="02070309020205020404" pitchFamily="49" charset="0"/>
            </a:endParaRPr>
          </a:p>
        </p:txBody>
      </p:sp>
      <p:sp>
        <p:nvSpPr>
          <p:cNvPr id="44" name="Flowchart: Extract 43"/>
          <p:cNvSpPr/>
          <p:nvPr/>
        </p:nvSpPr>
        <p:spPr>
          <a:xfrm>
            <a:off x="8519160" y="2303391"/>
            <a:ext cx="152400" cy="198782"/>
          </a:xfrm>
          <a:prstGeom prst="flowChartExtra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Courier New" panose="02070309020205020404" pitchFamily="49" charset="0"/>
            </a:endParaRPr>
          </a:p>
        </p:txBody>
      </p:sp>
      <p:sp>
        <p:nvSpPr>
          <p:cNvPr id="45" name="Flowchart: Extract 44"/>
          <p:cNvSpPr/>
          <p:nvPr/>
        </p:nvSpPr>
        <p:spPr>
          <a:xfrm>
            <a:off x="8519160" y="3839817"/>
            <a:ext cx="152400" cy="198782"/>
          </a:xfrm>
          <a:prstGeom prst="flowChartExtra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6970" y="1565748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  <a:cs typeface="Courier New" panose="02070309020205020404" pitchFamily="49" charset="0"/>
              </a:rPr>
              <a:t>BoardIO</a:t>
            </a:r>
            <a:r>
              <a:rPr lang="en-US" sz="1400" dirty="0" smtClean="0">
                <a:latin typeface="+mn-lt"/>
                <a:cs typeface="Courier New" panose="02070309020205020404" pitchFamily="49" charset="0"/>
              </a:rPr>
              <a:t> *</a:t>
            </a:r>
            <a:endParaRPr lang="en-US" sz="14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33600" y="5774638"/>
            <a:ext cx="3609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Use </a:t>
            </a:r>
            <a:r>
              <a:rPr lang="en-US" sz="1600" dirty="0" err="1" smtClean="0">
                <a:latin typeface="+mn-lt"/>
                <a:cs typeface="Courier New" panose="02070309020205020404" pitchFamily="49" charset="0"/>
              </a:rPr>
              <a:t>PortFactory</a:t>
            </a:r>
            <a:r>
              <a:rPr lang="en-US" sz="1600" dirty="0" smtClean="0">
                <a:latin typeface="+mn-lt"/>
              </a:rPr>
              <a:t> to </a:t>
            </a:r>
            <a:r>
              <a:rPr lang="en-US" sz="1600" dirty="0" smtClean="0"/>
              <a:t>construct port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7665720" y="5616414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Parameterized by </a:t>
            </a:r>
            <a:r>
              <a:rPr lang="en-US" sz="1600" dirty="0" err="1" smtClean="0"/>
              <a:t>NumMotors</a:t>
            </a:r>
            <a:r>
              <a:rPr lang="en-US" sz="1600" dirty="0" smtClean="0"/>
              <a:t>, </a:t>
            </a:r>
            <a:r>
              <a:rPr lang="en-US" sz="1600" dirty="0" err="1" smtClean="0"/>
              <a:t>NumEncoders</a:t>
            </a:r>
            <a:r>
              <a:rPr lang="en-US" sz="1600" dirty="0" smtClean="0"/>
              <a:t> (instead of </a:t>
            </a:r>
            <a:r>
              <a:rPr lang="en-US" sz="1600" dirty="0" err="1" smtClean="0"/>
              <a:t>NumAxes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3789887" y="6324580"/>
            <a:ext cx="4738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https://github.com/jhu-cisst/mechatronics-software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77400" y="4651054"/>
            <a:ext cx="149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QLA, DQLA and DRAC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9677400" y="3128331"/>
            <a:ext cx="179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FPGA (</a:t>
            </a:r>
            <a:r>
              <a:rPr lang="en-US" sz="1600" dirty="0" err="1" smtClean="0">
                <a:latin typeface="+mn-lt"/>
              </a:rPr>
              <a:t>Firewire</a:t>
            </a:r>
            <a:r>
              <a:rPr lang="en-US" sz="1600" dirty="0" smtClean="0">
                <a:latin typeface="+mn-lt"/>
              </a:rPr>
              <a:t>, Ethernet, PROM)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047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Medical Robotics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da Vinci Surgical System is available to surgeons, but what is available to researchers?</a:t>
            </a:r>
            <a:endParaRPr lang="en-US" dirty="0" smtClean="0"/>
          </a:p>
        </p:txBody>
      </p:sp>
      <p:pic>
        <p:nvPicPr>
          <p:cNvPr id="4" name="Picture 4" descr="C:\Peter\JHU\Grants\NRI-2016\proposal\figs\Rave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36260"/>
            <a:ext cx="4495800" cy="30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5837296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Raven II robot (Applied Dexterity)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9" y="2590801"/>
            <a:ext cx="5136591" cy="3059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3811" y="5388315"/>
            <a:ext cx="36567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da Vinci Surgical System, © 2022 Intuitive Surgical, Inc.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1524000" y="5837296"/>
            <a:ext cx="3835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 Vinci “Read </a:t>
            </a:r>
            <a:r>
              <a:rPr lang="en-US" dirty="0"/>
              <a:t>only” Research API </a:t>
            </a:r>
          </a:p>
        </p:txBody>
      </p:sp>
    </p:spTree>
    <p:extLst>
      <p:ext uri="{BB962C8B-B14F-4D97-AF65-F5344CB8AC3E}">
        <p14:creationId xmlns:p14="http://schemas.microsoft.com/office/powerpoint/2010/main" val="23931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 Vinci Research Kit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3388" y="1285854"/>
            <a:ext cx="5570838" cy="2154436"/>
          </a:xfrm>
          <a:prstGeom prst="rect">
            <a:avLst/>
          </a:prstGeom>
          <a:noFill/>
        </p:spPr>
        <p:txBody>
          <a:bodyPr wrap="square" lIns="0" rIns="0" bIns="45720" rtlCol="0">
            <a:spAutoFit/>
          </a:bodyPr>
          <a:lstStyle/>
          <a:p>
            <a:pPr marL="227013" indent="-227013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/>
              <a:t>Mechanical components from </a:t>
            </a:r>
            <a:r>
              <a:rPr lang="en-US" sz="2000" dirty="0" smtClean="0"/>
              <a:t>decommissioned da </a:t>
            </a:r>
            <a:r>
              <a:rPr lang="en-US" sz="2000" dirty="0"/>
              <a:t>Vinci surgical </a:t>
            </a:r>
            <a:r>
              <a:rPr lang="en-US" sz="2000" dirty="0" smtClean="0"/>
              <a:t>robots</a:t>
            </a:r>
            <a:endParaRPr lang="en-US" sz="2000" dirty="0"/>
          </a:p>
          <a:p>
            <a:pPr marL="227013" indent="-227013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/>
              <a:t>Consortium for “open source” controllers</a:t>
            </a:r>
          </a:p>
          <a:p>
            <a:pPr marL="684213" lvl="1" indent="-227013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JHU: software, controller electronics</a:t>
            </a:r>
          </a:p>
          <a:p>
            <a:pPr marL="684213" lvl="1" indent="-227013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WPI: controller power, packaging, assembly</a:t>
            </a:r>
          </a:p>
          <a:p>
            <a:pPr marL="684213" lvl="1" indent="-227013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ISI: Interface electronics</a:t>
            </a:r>
            <a:endParaRPr lang="en-US" dirty="0"/>
          </a:p>
        </p:txBody>
      </p:sp>
      <p:pic>
        <p:nvPicPr>
          <p:cNvPr id="1026" name="Picture 2" descr="C:\Peter\JHU\Grants\NRI-2016\proposal\figs\dV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22" y="1308938"/>
            <a:ext cx="4365278" cy="302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800" y="3562908"/>
            <a:ext cx="2021235" cy="2684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642" y="3597046"/>
            <a:ext cx="2001741" cy="2684153"/>
          </a:xfrm>
          <a:prstGeom prst="rect">
            <a:avLst/>
          </a:prstGeom>
        </p:spPr>
      </p:pic>
      <p:pic>
        <p:nvPicPr>
          <p:cNvPr id="8" name="Google Shape;57;p13"/>
          <p:cNvPicPr preferRelativeResize="0"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96026"/>
            <a:ext cx="5345594" cy="17075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" y="6369679"/>
            <a:ext cx="1173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+mn-lt"/>
              </a:rPr>
              <a:t>P. Kazanzides, Z. Chen, A. </a:t>
            </a:r>
            <a:r>
              <a:rPr lang="en-US" sz="1400" i="1" dirty="0" err="1">
                <a:latin typeface="+mn-lt"/>
              </a:rPr>
              <a:t>Deguet</a:t>
            </a:r>
            <a:r>
              <a:rPr lang="en-US" sz="1400" i="1" dirty="0">
                <a:latin typeface="+mn-lt"/>
              </a:rPr>
              <a:t>, G. </a:t>
            </a:r>
            <a:r>
              <a:rPr lang="en-US" sz="1400" i="1" dirty="0" smtClean="0">
                <a:latin typeface="+mn-lt"/>
              </a:rPr>
              <a:t>Fischer</a:t>
            </a:r>
            <a:r>
              <a:rPr lang="en-US" sz="1400" i="1" dirty="0">
                <a:latin typeface="+mn-lt"/>
              </a:rPr>
              <a:t>, R. </a:t>
            </a:r>
            <a:r>
              <a:rPr lang="en-US" sz="1400" i="1" dirty="0" smtClean="0">
                <a:latin typeface="+mn-lt"/>
              </a:rPr>
              <a:t>Taylor</a:t>
            </a:r>
            <a:r>
              <a:rPr lang="en-US" sz="1400" i="1" dirty="0">
                <a:latin typeface="+mn-lt"/>
              </a:rPr>
              <a:t>, </a:t>
            </a:r>
            <a:r>
              <a:rPr lang="en-US" sz="1400" i="1" dirty="0" smtClean="0">
                <a:latin typeface="+mn-lt"/>
              </a:rPr>
              <a:t>S</a:t>
            </a:r>
            <a:r>
              <a:rPr lang="en-US" sz="1400" i="1" dirty="0">
                <a:latin typeface="+mn-lt"/>
              </a:rPr>
              <a:t>. </a:t>
            </a:r>
            <a:r>
              <a:rPr lang="en-US" sz="1400" i="1" dirty="0" err="1" smtClean="0">
                <a:latin typeface="+mn-lt"/>
              </a:rPr>
              <a:t>DiMaio</a:t>
            </a:r>
            <a:r>
              <a:rPr lang="en-US" sz="1400" i="1" dirty="0">
                <a:latin typeface="+mn-lt"/>
              </a:rPr>
              <a:t>, </a:t>
            </a:r>
            <a:r>
              <a:rPr lang="en-US" sz="1400" i="1" dirty="0" smtClean="0">
                <a:latin typeface="+mn-lt"/>
              </a:rPr>
              <a:t>“An </a:t>
            </a:r>
            <a:r>
              <a:rPr lang="en-US" sz="1400" i="1" dirty="0">
                <a:latin typeface="+mn-lt"/>
              </a:rPr>
              <a:t>open-source research kit for the da </a:t>
            </a:r>
            <a:r>
              <a:rPr lang="en-US" sz="1400" i="1" dirty="0" smtClean="0">
                <a:latin typeface="+mn-lt"/>
              </a:rPr>
              <a:t>Vinci® </a:t>
            </a:r>
            <a:r>
              <a:rPr lang="en-US" sz="1400" i="1" dirty="0">
                <a:latin typeface="+mn-lt"/>
              </a:rPr>
              <a:t>surgical </a:t>
            </a:r>
            <a:r>
              <a:rPr lang="en-US" sz="1400" i="1" dirty="0" smtClean="0">
                <a:latin typeface="+mn-lt"/>
              </a:rPr>
              <a:t>system”, ICRA 2014.</a:t>
            </a:r>
            <a:endParaRPr lang="en-US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33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Origin, 2003-2004</a:t>
            </a:r>
            <a:endParaRPr lang="en-US" dirty="0"/>
          </a:p>
        </p:txBody>
      </p:sp>
      <p:pic>
        <p:nvPicPr>
          <p:cNvPr id="3" name="Picture 5" descr="contro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615559"/>
            <a:ext cx="4610100" cy="345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20456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Power Motor Controller (</a:t>
            </a:r>
            <a:r>
              <a:rPr lang="en-US" dirty="0" err="1" smtClean="0"/>
              <a:t>LoPoMoCo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102" descr="bent_close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1693306"/>
            <a:ext cx="3581400" cy="27648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46105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Snake Robot, Nabil </a:t>
            </a:r>
            <a:r>
              <a:rPr lang="en-US" dirty="0" err="1" smtClean="0"/>
              <a:t>Simaan</a:t>
            </a:r>
            <a:r>
              <a:rPr lang="en-US" dirty="0" smtClean="0"/>
              <a:t> (JHU)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855732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Kapoor, </a:t>
            </a:r>
            <a:r>
              <a:rPr lang="en-US" sz="1600" dirty="0" err="1" smtClean="0"/>
              <a:t>Simaan</a:t>
            </a:r>
            <a:r>
              <a:rPr lang="en-US" sz="1600" dirty="0"/>
              <a:t>, Kazanzides, “A system for speed and torque control of DC motors with application to small snake </a:t>
            </a:r>
            <a:r>
              <a:rPr lang="en-US" sz="1600" dirty="0" smtClean="0"/>
              <a:t>robots</a:t>
            </a:r>
            <a:r>
              <a:rPr lang="en-US" sz="1600" dirty="0"/>
              <a:t>”, </a:t>
            </a:r>
            <a:r>
              <a:rPr lang="en-US" sz="1600" dirty="0" smtClean="0"/>
              <a:t>IEEE/APS </a:t>
            </a:r>
            <a:r>
              <a:rPr lang="en-US" sz="1600" dirty="0"/>
              <a:t>Intl. Conf. on Mechatronics and Robotics, </a:t>
            </a:r>
            <a:r>
              <a:rPr lang="en-US" sz="1600" dirty="0" smtClean="0"/>
              <a:t>2004.</a:t>
            </a:r>
            <a:endParaRPr lang="en-US" sz="1600" dirty="0"/>
          </a:p>
        </p:txBody>
      </p:sp>
      <p:sp>
        <p:nvSpPr>
          <p:cNvPr id="8" name="Left-Right Arrow 7"/>
          <p:cNvSpPr/>
          <p:nvPr/>
        </p:nvSpPr>
        <p:spPr>
          <a:xfrm>
            <a:off x="5943600" y="2971800"/>
            <a:ext cx="914400" cy="386834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dVRK at JHU (2004)</a:t>
            </a:r>
            <a:endParaRPr lang="en-US" dirty="0"/>
          </a:p>
        </p:txBody>
      </p:sp>
      <p:pic>
        <p:nvPicPr>
          <p:cNvPr id="4" name="Picture 2" descr="C:\Peter\JHU\Grants\NRI-2016\proposal\figs\dV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16" y="1670566"/>
            <a:ext cx="4689557" cy="325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5711143" y="3296449"/>
            <a:ext cx="914400" cy="386834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5029200"/>
            <a:ext cx="480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Power Motor Controller (</a:t>
            </a:r>
            <a:r>
              <a:rPr lang="en-US" dirty="0" err="1" smtClean="0"/>
              <a:t>LoPoMoCo</a:t>
            </a:r>
            <a:r>
              <a:rPr lang="en-US" dirty="0" smtClean="0"/>
              <a:t>), V2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5029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 Vinci MTMs and PSMs</a:t>
            </a:r>
            <a:endParaRPr lang="en-US" dirty="0"/>
          </a:p>
        </p:txBody>
      </p:sp>
      <p:pic>
        <p:nvPicPr>
          <p:cNvPr id="8" name="Picture 5" descr="P10035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3827"/>
            <a:ext cx="4648200" cy="308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4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</a:t>
            </a:r>
            <a:r>
              <a:rPr lang="en-US" dirty="0" err="1" smtClean="0"/>
              <a:t>LoPoMoCo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4656350" cy="3497083"/>
          </a:xfrm>
          <a:prstGeom prst="rect">
            <a:avLst/>
          </a:prstGeom>
        </p:spPr>
      </p:pic>
      <p:pic>
        <p:nvPicPr>
          <p:cNvPr id="6" name="Picture 4" descr="Picture 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3" t="25714" r="30911" b="38705"/>
          <a:stretch>
            <a:fillRect/>
          </a:stretch>
        </p:blipFill>
        <p:spPr bwMode="auto">
          <a:xfrm>
            <a:off x="7591425" y="1295400"/>
            <a:ext cx="23733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-Right Arrow 7"/>
          <p:cNvSpPr/>
          <p:nvPr/>
        </p:nvSpPr>
        <p:spPr>
          <a:xfrm>
            <a:off x="6328675" y="2850525"/>
            <a:ext cx="914400" cy="386834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96634" y="5105400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Centralized processing and I/O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Cabling nightmare!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Required Industrial PCs with ISA bus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53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Processing and Distributed I/O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057400" y="4972050"/>
            <a:ext cx="80010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/>
            <a:r>
              <a:rPr lang="en-US" sz="2400" kern="0" smtClean="0"/>
              <a:t>Possible with high-performance networks/computers</a:t>
            </a:r>
          </a:p>
          <a:p>
            <a:pPr marL="990600" lvl="1" indent="-533400"/>
            <a:r>
              <a:rPr lang="en-US" sz="2000" kern="0" smtClean="0"/>
              <a:t>All the benefits of distributed I/O (reduced cabling)</a:t>
            </a:r>
          </a:p>
          <a:p>
            <a:pPr marL="990600" lvl="1" indent="-533400"/>
            <a:r>
              <a:rPr lang="en-US" sz="2000" kern="0" smtClean="0"/>
              <a:t>Computation on familiar development platform (flexibility)</a:t>
            </a:r>
            <a:endParaRPr lang="en-US" sz="2000" kern="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3600" y="2019300"/>
            <a:ext cx="2514600" cy="13716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/>
              <a:t>Computer</a:t>
            </a:r>
          </a:p>
          <a:p>
            <a:pPr algn="ctr" eaLnBrk="0" hangingPunct="0"/>
            <a:r>
              <a:rPr lang="en-US" sz="2000"/>
              <a:t>(multicore)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15000" y="2324100"/>
            <a:ext cx="838200" cy="457200"/>
          </a:xfrm>
          <a:prstGeom prst="rect">
            <a:avLst/>
          </a:prstGeom>
          <a:solidFill>
            <a:srgbClr val="8BB4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>
                <a:cs typeface="Arial" pitchFamily="34" charset="0"/>
              </a:rPr>
              <a:t>IO</a:t>
            </a:r>
            <a:endParaRPr lang="en-US" sz="20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15000" y="2971800"/>
            <a:ext cx="8382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/>
              <a:t>Amp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29400" y="3886200"/>
            <a:ext cx="2057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/>
              <a:t>Robot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6096000" y="2781300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086600" y="2324100"/>
            <a:ext cx="838200" cy="457200"/>
          </a:xfrm>
          <a:prstGeom prst="rect">
            <a:avLst/>
          </a:prstGeom>
          <a:solidFill>
            <a:srgbClr val="8BB4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/>
              <a:t>IO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086600" y="2971800"/>
            <a:ext cx="8382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/>
              <a:t>Amp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7467600" y="2781300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458200" y="2324100"/>
            <a:ext cx="838200" cy="457200"/>
          </a:xfrm>
          <a:prstGeom prst="rect">
            <a:avLst/>
          </a:prstGeom>
          <a:solidFill>
            <a:srgbClr val="8BB4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/>
              <a:t>IO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458200" y="2971800"/>
            <a:ext cx="8382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/>
              <a:t>Amp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8839200" y="2781300"/>
            <a:ext cx="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648200" y="2628900"/>
            <a:ext cx="106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553200" y="26289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924800" y="25527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 flipV="1">
            <a:off x="6096000" y="3429000"/>
            <a:ext cx="762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 flipV="1">
            <a:off x="7467600" y="3429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8458200" y="34290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648200" y="2476500"/>
            <a:ext cx="106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553200" y="24765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7924800" y="2400300"/>
            <a:ext cx="533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>
            <a:spLocks/>
          </p:cNvSpPr>
          <p:nvPr/>
        </p:nvSpPr>
        <p:spPr bwMode="auto">
          <a:xfrm>
            <a:off x="2895600" y="3771899"/>
            <a:ext cx="1524000" cy="1076325"/>
          </a:xfrm>
          <a:prstGeom prst="callout2">
            <a:avLst>
              <a:gd name="adj1" fmla="val 12000"/>
              <a:gd name="adj2" fmla="val 105000"/>
              <a:gd name="adj3" fmla="val 12000"/>
              <a:gd name="adj4" fmla="val 129481"/>
              <a:gd name="adj5" fmla="val -117333"/>
              <a:gd name="adj6" fmla="val 155000"/>
            </a:avLst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r>
              <a:rPr lang="en-US" sz="1600" dirty="0"/>
              <a:t>Power and high-speed serial network (e.g., </a:t>
            </a:r>
            <a:r>
              <a:rPr lang="en-US" sz="1600" dirty="0" err="1"/>
              <a:t>Firewire</a:t>
            </a:r>
            <a:r>
              <a:rPr lang="en-US" sz="1600" dirty="0"/>
              <a:t>)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810000" y="1562100"/>
            <a:ext cx="838200" cy="381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Servo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971800" y="1562100"/>
            <a:ext cx="8382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Traj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2133600" y="1562100"/>
            <a:ext cx="838200" cy="38100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9089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Fieldbus Requirements</a:t>
            </a:r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057400" y="1295400"/>
            <a:ext cx="5867400" cy="3429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smtClean="0"/>
              <a:t>Speed of at least 100 Mbits/sec</a:t>
            </a:r>
          </a:p>
          <a:p>
            <a:r>
              <a:rPr lang="en-US" altLang="en-US" kern="0" smtClean="0"/>
              <a:t>Low latency (tens of µsec)</a:t>
            </a:r>
          </a:p>
          <a:p>
            <a:r>
              <a:rPr lang="en-US" altLang="en-US" kern="0" smtClean="0"/>
              <a:t>Ability to daisy-chain</a:t>
            </a:r>
          </a:p>
          <a:p>
            <a:r>
              <a:rPr lang="en-US" altLang="en-US" kern="0" smtClean="0"/>
              <a:t>Readily available</a:t>
            </a:r>
          </a:p>
          <a:p>
            <a:r>
              <a:rPr lang="en-US" altLang="en-US" kern="0" smtClean="0"/>
              <a:t>Simple FPGA implementation</a:t>
            </a:r>
          </a:p>
          <a:p>
            <a:r>
              <a:rPr lang="en-US" altLang="en-US" kern="0" smtClean="0"/>
              <a:t>Option for high-flex cabling</a:t>
            </a:r>
          </a:p>
          <a:p>
            <a:endParaRPr lang="en-US" kern="0" dirty="0"/>
          </a:p>
        </p:txBody>
      </p:sp>
      <p:grpSp>
        <p:nvGrpSpPr>
          <p:cNvPr id="4" name="Group 3"/>
          <p:cNvGrpSpPr/>
          <p:nvPr/>
        </p:nvGrpSpPr>
        <p:grpSpPr>
          <a:xfrm>
            <a:off x="4943475" y="1423689"/>
            <a:ext cx="3295650" cy="3710406"/>
            <a:chOff x="3571875" y="1347489"/>
            <a:chExt cx="3295650" cy="3710406"/>
          </a:xfrm>
        </p:grpSpPr>
        <p:grpSp>
          <p:nvGrpSpPr>
            <p:cNvPr id="5" name="Group 4"/>
            <p:cNvGrpSpPr/>
            <p:nvPr/>
          </p:nvGrpSpPr>
          <p:grpSpPr>
            <a:xfrm>
              <a:off x="6681787" y="1347489"/>
              <a:ext cx="185738" cy="2790696"/>
              <a:chOff x="6681787" y="1347489"/>
              <a:chExt cx="185738" cy="279069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681787" y="1347489"/>
                <a:ext cx="185738" cy="243188"/>
                <a:chOff x="7558087" y="1709439"/>
                <a:chExt cx="185738" cy="243188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7558087" y="1834120"/>
                  <a:ext cx="61913" cy="118505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7620000" y="1709439"/>
                  <a:ext cx="123825" cy="2431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6681787" y="1923451"/>
                <a:ext cx="185738" cy="243188"/>
                <a:chOff x="7558087" y="1709439"/>
                <a:chExt cx="185738" cy="243188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558087" y="1834120"/>
                  <a:ext cx="61913" cy="118505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7620000" y="1709439"/>
                  <a:ext cx="123825" cy="2431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6681787" y="2409827"/>
                <a:ext cx="185738" cy="243188"/>
                <a:chOff x="7558087" y="1709439"/>
                <a:chExt cx="185738" cy="243188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558087" y="1834120"/>
                  <a:ext cx="61913" cy="118505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7620000" y="1709439"/>
                  <a:ext cx="123825" cy="2431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6681787" y="2917009"/>
                <a:ext cx="185738" cy="243188"/>
                <a:chOff x="7558087" y="1709439"/>
                <a:chExt cx="185738" cy="243188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558087" y="1834120"/>
                  <a:ext cx="61913" cy="118505"/>
                </a:xfrm>
                <a:prstGeom prst="line">
                  <a:avLst/>
                </a:prstGeom>
                <a:ln w="254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7620000" y="1709439"/>
                  <a:ext cx="123825" cy="243188"/>
                </a:xfrm>
                <a:prstGeom prst="line">
                  <a:avLst/>
                </a:prstGeom>
                <a:ln w="254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6681787" y="3442989"/>
                <a:ext cx="185738" cy="243188"/>
                <a:chOff x="7558087" y="1709439"/>
                <a:chExt cx="185738" cy="243188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7558087" y="1834120"/>
                  <a:ext cx="61913" cy="118505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7620000" y="1709439"/>
                  <a:ext cx="123825" cy="2431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6681787" y="3943480"/>
                <a:ext cx="185738" cy="194705"/>
                <a:chOff x="6598442" y="3943480"/>
                <a:chExt cx="185738" cy="194705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598442" y="3943480"/>
                  <a:ext cx="185738" cy="19470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6598442" y="3943480"/>
                  <a:ext cx="185738" cy="19470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TextBox 5"/>
            <p:cNvSpPr txBox="1"/>
            <p:nvPr/>
          </p:nvSpPr>
          <p:spPr>
            <a:xfrm>
              <a:off x="3571875" y="4657785"/>
              <a:ext cx="2857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/>
                <a:t>IEEE-1394a (FireWire)</a:t>
              </a:r>
              <a:endParaRPr lang="en-US" sz="2000" dirty="0"/>
            </a:p>
          </p:txBody>
        </p:sp>
        <p:cxnSp>
          <p:nvCxnSpPr>
            <p:cNvPr id="7" name="Elbow Connector 6"/>
            <p:cNvCxnSpPr>
              <a:stCxn id="6" idx="3"/>
              <a:endCxn id="47" idx="2"/>
            </p:cNvCxnSpPr>
            <p:nvPr/>
          </p:nvCxnSpPr>
          <p:spPr>
            <a:xfrm flipV="1">
              <a:off x="6429375" y="4286250"/>
              <a:ext cx="342899" cy="571590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222205" y="1414164"/>
            <a:ext cx="3150395" cy="4224636"/>
            <a:chOff x="4850605" y="1337964"/>
            <a:chExt cx="3150395" cy="4224636"/>
          </a:xfrm>
        </p:grpSpPr>
        <p:grpSp>
          <p:nvGrpSpPr>
            <p:cNvPr id="27" name="Group 26"/>
            <p:cNvGrpSpPr/>
            <p:nvPr/>
          </p:nvGrpSpPr>
          <p:grpSpPr>
            <a:xfrm>
              <a:off x="7600950" y="1337964"/>
              <a:ext cx="400050" cy="2762377"/>
              <a:chOff x="7600950" y="1337964"/>
              <a:chExt cx="400050" cy="2762377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7739062" y="1337964"/>
                <a:ext cx="185738" cy="243188"/>
                <a:chOff x="7558087" y="1709439"/>
                <a:chExt cx="185738" cy="243188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7558087" y="1834120"/>
                  <a:ext cx="61913" cy="118505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7620000" y="1709439"/>
                  <a:ext cx="123825" cy="2431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7739062" y="1913926"/>
                <a:ext cx="185738" cy="243188"/>
                <a:chOff x="7558087" y="1709439"/>
                <a:chExt cx="185738" cy="243188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7558087" y="1834120"/>
                  <a:ext cx="61913" cy="118505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7620000" y="1709439"/>
                  <a:ext cx="123825" cy="2431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7739062" y="2400302"/>
                <a:ext cx="185738" cy="243188"/>
                <a:chOff x="7558087" y="1709439"/>
                <a:chExt cx="185738" cy="243188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7558087" y="1834120"/>
                  <a:ext cx="61913" cy="118505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7620000" y="1709439"/>
                  <a:ext cx="123825" cy="2431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7739062" y="2920096"/>
                <a:ext cx="185738" cy="243188"/>
                <a:chOff x="7558087" y="1709439"/>
                <a:chExt cx="185738" cy="243188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7558087" y="1834120"/>
                  <a:ext cx="61913" cy="118505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7620000" y="1709439"/>
                  <a:ext cx="123825" cy="2431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7736680" y="3857153"/>
                <a:ext cx="185738" cy="243188"/>
                <a:chOff x="7558087" y="1709439"/>
                <a:chExt cx="185738" cy="243188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7558087" y="1834120"/>
                  <a:ext cx="61913" cy="118505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7620000" y="1709439"/>
                  <a:ext cx="123825" cy="243188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7600950" y="3336837"/>
                <a:ext cx="4000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?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850605" y="5162490"/>
              <a:ext cx="1578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 smtClean="0"/>
                <a:t>EtherCAT</a:t>
              </a:r>
              <a:endParaRPr lang="en-US" sz="2000" dirty="0"/>
            </a:p>
          </p:txBody>
        </p:sp>
        <p:cxnSp>
          <p:nvCxnSpPr>
            <p:cNvPr id="29" name="Elbow Connector 28"/>
            <p:cNvCxnSpPr>
              <a:stCxn id="28" idx="3"/>
              <a:endCxn id="46" idx="2"/>
            </p:cNvCxnSpPr>
            <p:nvPr/>
          </p:nvCxnSpPr>
          <p:spPr>
            <a:xfrm flipV="1">
              <a:off x="6429374" y="4286250"/>
              <a:ext cx="1369219" cy="1076295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9108280" y="4214385"/>
            <a:ext cx="123825" cy="148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081961" y="4214385"/>
            <a:ext cx="123825" cy="148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514601" y="6044089"/>
            <a:ext cx="569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then, other good options, such as </a:t>
            </a:r>
            <a:r>
              <a:rPr lang="en-US" dirty="0" err="1" smtClean="0"/>
              <a:t>EtherCAT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514601" y="5695950"/>
            <a:ext cx="569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2006, FireWire appeared to be best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7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theme/theme1.xml><?xml version="1.0" encoding="utf-8"?>
<a:theme xmlns:a="http://schemas.openxmlformats.org/drawingml/2006/main" name="ERC-Talk">
  <a:themeElements>
    <a:clrScheme name="ERC-Tal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RC-Tal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RC-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C-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C-Tal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C-Tal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C-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C-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C-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6592</TotalTime>
  <Words>1150</Words>
  <Application>Microsoft Office PowerPoint</Application>
  <PresentationFormat>Widescreen</PresentationFormat>
  <Paragraphs>291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Courier New</vt:lpstr>
      <vt:lpstr>Helvetica Neue</vt:lpstr>
      <vt:lpstr>Wingdings</vt:lpstr>
      <vt:lpstr>ERC-Talk</vt:lpstr>
      <vt:lpstr>The da Vinci Research Kit (dVRK):   System Description: Mechatronics</vt:lpstr>
      <vt:lpstr>Outline</vt:lpstr>
      <vt:lpstr>Medical Robotics Research</vt:lpstr>
      <vt:lpstr>da Vinci Research Kit</vt:lpstr>
      <vt:lpstr>Historical Origin, 2003-2004</vt:lpstr>
      <vt:lpstr>Original dVRK at JHU (2004)</vt:lpstr>
      <vt:lpstr>Limitations of LoPoMoCo Architecture</vt:lpstr>
      <vt:lpstr>Centralized Processing and Distributed I/O</vt:lpstr>
      <vt:lpstr>Fieldbus Requirements</vt:lpstr>
      <vt:lpstr>Next Generation: Distributed I/O</vt:lpstr>
      <vt:lpstr>System Architecture</vt:lpstr>
      <vt:lpstr>Hardware Block Diagram</vt:lpstr>
      <vt:lpstr>da Vinci Research Kit</vt:lpstr>
      <vt:lpstr>Ethernet Interface (V2)</vt:lpstr>
      <vt:lpstr>Outline</vt:lpstr>
      <vt:lpstr>da Vinci Systems and dVRK Controllers</vt:lpstr>
      <vt:lpstr>Current dVRK (V3)</vt:lpstr>
      <vt:lpstr>dVRK Controllers</vt:lpstr>
      <vt:lpstr>dVRK-Si Controller</vt:lpstr>
      <vt:lpstr>Revisiting the Controller Architecture</vt:lpstr>
      <vt:lpstr>PowerPoint Presentation</vt:lpstr>
      <vt:lpstr>Potential Uses for Embedded Processor</vt:lpstr>
      <vt:lpstr>Anatomy of da Vinci S/Si</vt:lpstr>
      <vt:lpstr>dVRK-Si Layout</vt:lpstr>
      <vt:lpstr>Updated dVRK Setup</vt:lpstr>
      <vt:lpstr>Network Connections</vt:lpstr>
      <vt:lpstr>System Architecture</vt:lpstr>
      <vt:lpstr>Hardware Interface (mechatronics-software)</vt:lpstr>
      <vt:lpstr>Current Hardware Interface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Centralized Processing and Distributed I/O for Robot Control</dc:title>
  <dc:creator>Peter Kazanzides</dc:creator>
  <cp:lastModifiedBy>Peter Kazanzides</cp:lastModifiedBy>
  <cp:revision>545</cp:revision>
  <dcterms:created xsi:type="dcterms:W3CDTF">2012-02-15T21:04:43Z</dcterms:created>
  <dcterms:modified xsi:type="dcterms:W3CDTF">2024-07-22T21:39:28Z</dcterms:modified>
</cp:coreProperties>
</file>