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68AA-C878-EBF4-07A8-3531AC5C9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BB937-947C-F3D4-D09D-98C834DE9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3EE61-6FBB-56FA-287F-2D58FF89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FC321-7563-FE8B-1856-084F8F1A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2D49C-932E-CD67-A428-ABB175BE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0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18D8-9DEB-CFBD-9E17-8D3D2C14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68324-3115-7357-061B-9BBDB1D7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6BE2-0E2B-033D-0C50-8078B198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7FC9-68A1-D56A-E801-7A6ADCE9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472AB-A05E-E768-73B9-36952C4C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CEBF4-2897-D8DE-531F-052BA7084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D2BD5-CA88-E7EF-14B0-F6BAE3FAE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82558-B7F8-4FAC-CF4D-22E9CABC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8FC99-834B-378B-2485-7EAAD297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5C284-3B29-956D-3F22-5E9ED8B4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0F9A-81B7-9AB7-6A17-3F45F069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0977-544F-2AFC-1FBC-5DB21DA8C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19FAB-50D5-532B-B95A-2E1BC32D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FD578-F7F8-2A6E-9DA8-95AA1A82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0158D-CEE8-2B1E-3091-3F336402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418B-5A10-9653-3780-AEF3B431B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3F093-3DA3-76CB-C748-D2B65B7B8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AAD34-531D-0518-99B9-6FB00B3B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2EDE-2712-4A43-B523-110814D4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9B1B7-E0A2-C3A8-B6F0-FFAAA8D4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0512-6F6F-BEC8-AACE-AF79005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3A67-3B93-040B-FB64-D3D850294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CA8B6-838D-6DE9-7A15-5B6240C28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0BE87-995E-AC03-BB42-DAB77A0B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E0E6B-8ED9-B777-49DB-33FEF4A7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4EF9E-0918-A45D-A6DB-3ACE3FC9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3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1654-06C6-8F8E-02E2-79F7E60C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24712-DC44-B9F9-EE0C-AA0AD16B1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5B6A2-0FD1-965E-1107-01A6F199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9B1E7-E037-A1F3-339A-7160F124E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CACB6-0464-CE55-59C8-19E725D58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1F114-ADB3-DF69-5AAF-8A7B5B60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FA0CF-A129-1A1F-5617-9ED18173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F0A26-80B4-5EAE-C0A2-7F97580F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A864-AD72-A127-87E7-44299327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BD459-04E7-F723-A3F9-2CF80F66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3DF3F-AC21-B79F-38FE-28295509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AA4B3-AE5F-1AAD-8E2F-EA23C482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CF8D0-6950-282B-7637-EFB20E6D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57A51-D344-F443-7CFB-01BE2F90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D765C-B0F3-C1EB-340C-D078AFB2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D8AA-D729-2E07-8A6D-BF52E73D5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551E-38DD-D446-BBFA-23CC728E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D95BA-20DB-3C04-1FF9-91CA03F72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72777-EA27-B7A0-ED0C-83C41538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14E56-4E99-ED7F-C4F1-2BEC61BE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CFA77-073F-44F8-2F54-260D9B2A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7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5CD3-075E-A060-3DFD-5E08F888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7FAB2-F9C5-5489-ED00-77EF68A76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91910-AA67-717F-8882-8F05C964A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4E606-F1F6-1875-4020-3D3DB5B1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C6C4F-CDAD-065E-A4A0-FE249505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4A99D-BAED-AA42-34BC-F7E40813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07038-CFA8-E6E5-9B19-6DFB00AA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35C56-680C-5261-69A7-D68E7FBC2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2912-E1DF-088F-7A8E-BD011DA91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DA42FF-F6D8-164A-A35F-C0A22AD6D393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0E88-C4C5-CDA0-2D59-C0DC9A5CA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D2CB5-D417-27BF-807E-D9ED052CA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ABA42-8E9F-624C-B470-33128D5F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5777-E50F-9644-6BDD-6A6BD8208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253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Origins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3E5DB-3539-578B-B760-BA6CA3508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Anton Deguet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15, 2024</a:t>
            </a:r>
          </a:p>
        </p:txBody>
      </p:sp>
      <p:pic>
        <p:nvPicPr>
          <p:cNvPr id="5" name="Picture 5" descr="lcsr_rgb">
            <a:extLst>
              <a:ext uri="{FF2B5EF4-FFF2-40B4-BE49-F238E27FC236}">
                <a16:creationId xmlns:a16="http://schemas.microsoft.com/office/drawing/2014/main" id="{0B376ECC-3B0D-97D9-90FA-16742A4A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62427"/>
            <a:ext cx="2705100" cy="102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RC-NewLogo-Xpar">
            <a:extLst>
              <a:ext uri="{FF2B5EF4-FFF2-40B4-BE49-F238E27FC236}">
                <a16:creationId xmlns:a16="http://schemas.microsoft.com/office/drawing/2014/main" id="{460D52A0-896B-687C-D514-5E041211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220279"/>
            <a:ext cx="1019589" cy="11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hiting.logo.small.horizontal.blue.pdf">
            <a:extLst>
              <a:ext uri="{FF2B5EF4-FFF2-40B4-BE49-F238E27FC236}">
                <a16:creationId xmlns:a16="http://schemas.microsoft.com/office/drawing/2014/main" id="{EB38CA3F-DF64-C082-CDBB-EEDC24699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278132"/>
            <a:ext cx="3317875" cy="912416"/>
          </a:xfrm>
          <a:prstGeom prst="rect">
            <a:avLst/>
          </a:prstGeom>
        </p:spPr>
      </p:pic>
      <p:pic>
        <p:nvPicPr>
          <p:cNvPr id="8" name="Google Shape;90;p14" descr="dVRK-square">
            <a:extLst>
              <a:ext uri="{FF2B5EF4-FFF2-40B4-BE49-F238E27FC236}">
                <a16:creationId xmlns:a16="http://schemas.microsoft.com/office/drawing/2014/main" id="{D502A85D-FE0F-505E-D089-3641C211A00E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3085" y="2914773"/>
            <a:ext cx="1672530" cy="1672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91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52E1-1573-EDFA-8F53-BFD2F431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da Vinci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FC2A-E70F-6D82-CC4C-4B91BFC2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 Vinci by Intuitive Surgical (ISI): RAMIS system (Robotically Assisted Minimally Invasive Surgery)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Instruments add extra dexterity with wrist (copyrighted 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EndoWrist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Stereo vision brings depth perception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Teleoperation via software adds motion scaling and hand-eye registration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Generations: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 Vinci Standard (aka Classic), approved by FDA in 1999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retired in 2012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S, brings better arms on patient side (precision, range of motion), video goes from 640x480 to 1080i cameras, 720p stereo display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Si, brings better surgeon console (range of motion, user inputs, ergonomics),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retiring end of 2024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models: Xi, X, SP and 5</a:t>
            </a:r>
          </a:p>
        </p:txBody>
      </p:sp>
    </p:spTree>
    <p:extLst>
      <p:ext uri="{BB962C8B-B14F-4D97-AF65-F5344CB8AC3E}">
        <p14:creationId xmlns:p14="http://schemas.microsoft.com/office/powerpoint/2010/main" val="224929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52E1-1573-EDFA-8F53-BFD2F431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da Vinci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FC2A-E70F-6D82-CC4C-4B91BFC21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research purposes?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side: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Serial robot (UR or Kuka) with instrument control box: no physical RCM, slower than da Vinci, 6 + 4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dofs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Raven II: Physical RCM, compatible with ISI instruments but somewhat costly and limited market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Surgeon side: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Phantom Omni, aka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Geomagic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3D Touch: cheap but limited accuracy, range of motion and no force feedback on orientation</a:t>
            </a:r>
          </a:p>
          <a:p>
            <a:pPr lvl="2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ForceDimension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Haption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expensive (~60k per arm), stronger than da Vinci but less range of motion (position and orientation) than ISI arms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Video: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 to find stereo viewers and stereo endoscopes</a:t>
            </a:r>
          </a:p>
        </p:txBody>
      </p:sp>
    </p:spTree>
    <p:extLst>
      <p:ext uri="{BB962C8B-B14F-4D97-AF65-F5344CB8AC3E}">
        <p14:creationId xmlns:p14="http://schemas.microsoft.com/office/powerpoint/2010/main" val="189019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52E1-1573-EDFA-8F53-BFD2F431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da Vinci Research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FC2A-E70F-6D82-CC4C-4B91BFC21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13793"/>
            <a:ext cx="10515601" cy="486317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Intuitive Surgical contribution: The hardware!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Retired arms, both patient and surgeon side from Standard system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(retired 2012),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surgeon side from S systems and patient side from Si system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(retired 2024),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stereo displays, foot pedals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Endoscopic cameras, camera control units, light sources, instruments, sterile adapters, cannulas…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-up of a machine&#10;&#10;Description automatically generated">
            <a:extLst>
              <a:ext uri="{FF2B5EF4-FFF2-40B4-BE49-F238E27FC236}">
                <a16:creationId xmlns:a16="http://schemas.microsoft.com/office/drawing/2014/main" id="{D1BFC936-F722-4CA6-11CC-5E67C1EBC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596" y="3670302"/>
            <a:ext cx="3510320" cy="2165131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053E3345-E139-9384-ECE5-821773225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94508" y="3514621"/>
            <a:ext cx="1787102" cy="2673686"/>
          </a:xfrm>
          <a:prstGeom prst="rect">
            <a:avLst/>
          </a:prstGeom>
        </p:spPr>
      </p:pic>
      <p:pic>
        <p:nvPicPr>
          <p:cNvPr id="11" name="Picture 10" descr="A black and white device with a black knob&#10;&#10;Description automatically generated">
            <a:extLst>
              <a:ext uri="{FF2B5EF4-FFF2-40B4-BE49-F238E27FC236}">
                <a16:creationId xmlns:a16="http://schemas.microsoft.com/office/drawing/2014/main" id="{F1BAE194-ED7D-109A-AAED-3651D1476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312" y="4984038"/>
            <a:ext cx="3824111" cy="1702790"/>
          </a:xfrm>
          <a:prstGeom prst="rect">
            <a:avLst/>
          </a:prstGeom>
          <a:ln w="60325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41EDC-0203-F912-5B75-B8B16CA40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850" y="3667562"/>
            <a:ext cx="3930870" cy="28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1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52E1-1573-EDFA-8F53-BFD2F431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dVRK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da Vinci Research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FC2A-E70F-6D82-CC4C-4B91BFC21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missing parts: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Mechatronics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so happened that JHU had: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 experience developing controllers for Standard arms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Worked on libraries for robot control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Established collaboration with Intuitive Surgical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90;p14" descr="dVRK-square">
            <a:extLst>
              <a:ext uri="{FF2B5EF4-FFF2-40B4-BE49-F238E27FC236}">
                <a16:creationId xmlns:a16="http://schemas.microsoft.com/office/drawing/2014/main" id="{44EBFDAB-A11C-6375-5B99-4BE4A1D9DDC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6324" y="4534266"/>
            <a:ext cx="2455113" cy="245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228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348</Words>
  <Application>Microsoft Macintosh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dVRK Origins</vt:lpstr>
      <vt:lpstr>dVRK: da Vinci Research Kit</vt:lpstr>
      <vt:lpstr>dVRK: da Vinci Research Kit</vt:lpstr>
      <vt:lpstr>dVRK: da Vinci Research Kit</vt:lpstr>
      <vt:lpstr>dVRK: da Vinci Research Kit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 Deguet</dc:creator>
  <cp:lastModifiedBy>Anton Deguet</cp:lastModifiedBy>
  <cp:revision>18</cp:revision>
  <dcterms:created xsi:type="dcterms:W3CDTF">2024-07-14T19:40:09Z</dcterms:created>
  <dcterms:modified xsi:type="dcterms:W3CDTF">2024-07-15T13:15:47Z</dcterms:modified>
</cp:coreProperties>
</file>