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A9FA02C-6175-4198-86F7-B3AFC863D3B3}">
  <a:tblStyle styleId="{EA9FA02C-6175-4198-86F7-B3AFC863D3B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04" d="100"/>
          <a:sy n="104" d="100"/>
        </p:scale>
        <p:origin x="82" y="24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57488443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3333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8a206fa30b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8a206fa30b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4375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8a206fa30b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8a206fa30b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1150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8aee0af53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8aee0af5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3648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8aee0af534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8aee0af53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5261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8aee0af534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8aee0af534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5720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8ab4daa12f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8ab4daa12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9484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8a0f75536a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8a0f75536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7999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8aee0af534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8aee0af534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8422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8aee0af534_1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8aee0af534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9815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8af0fbbade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8af0fbbad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0626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8a206fa30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8a206fa30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1961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8af0fbbade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8af0fbbad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1042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8ab4daa12f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8ab4daa12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4922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8ab4daa12f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8ab4daa12f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428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8ab4daa12f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8ab4daa12f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7498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8a0f75536a_1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8a0f75536a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7103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8ab4daa12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8ab4daa12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177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8ab4daa12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8ab4daa12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0538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8ab4daa12f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8ab4daa12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7659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github.com/collaborative-robotics/documentation/wiki/Robot-API"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s://github.com/collaborative-robotics/crtk-matlab-client" TargetMode="External"/><Relationship Id="rId4" Type="http://schemas.openxmlformats.org/officeDocument/2006/relationships/hyperlink" Target="https://github.com/collaborative-robotics/crtk-python-client"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github.com/jhu-cisst/cisst/tree/feature-crtk/utils/crtk-port"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5.mp4"/><Relationship Id="rId7" Type="http://schemas.openxmlformats.org/officeDocument/2006/relationships/image" Target="../media/image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8.xml"/><Relationship Id="rId5" Type="http://schemas.openxmlformats.org/officeDocument/2006/relationships/slideLayout" Target="../slideLayouts/slideLayout3.xml"/><Relationship Id="rId4" Type="http://schemas.openxmlformats.org/officeDocument/2006/relationships/video" Target="../media/media5.mp4"/></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dVRK 2.0</a:t>
            </a: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Tentative release date: Fall 2020</a:t>
            </a:r>
            <a:endParaRPr/>
          </a:p>
        </p:txBody>
      </p:sp>
      <p:sp>
        <p:nvSpPr>
          <p:cNvPr id="56" name="Google Shape;56;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a:t>
            </a:fld>
            <a:endParaRPr/>
          </a:p>
        </p:txBody>
      </p:sp>
      <p:pic>
        <p:nvPicPr>
          <p:cNvPr id="57" name="Google Shape;57;p13"/>
          <p:cNvPicPr preferRelativeResize="0"/>
          <p:nvPr/>
        </p:nvPicPr>
        <p:blipFill>
          <a:blip r:embed="rId3">
            <a:alphaModFix/>
          </a:blip>
          <a:stretch>
            <a:fillRect/>
          </a:stretch>
        </p:blipFill>
        <p:spPr>
          <a:xfrm>
            <a:off x="7796500" y="465325"/>
            <a:ext cx="962025" cy="7524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22"/>
          <p:cNvPicPr preferRelativeResize="0"/>
          <p:nvPr/>
        </p:nvPicPr>
        <p:blipFill>
          <a:blip r:embed="rId3">
            <a:alphaModFix/>
          </a:blip>
          <a:stretch>
            <a:fillRect/>
          </a:stretch>
        </p:blipFill>
        <p:spPr>
          <a:xfrm>
            <a:off x="6112643" y="3396225"/>
            <a:ext cx="2908508" cy="1344901"/>
          </a:xfrm>
          <a:prstGeom prst="rect">
            <a:avLst/>
          </a:prstGeom>
          <a:noFill/>
          <a:ln>
            <a:noFill/>
          </a:ln>
        </p:spPr>
      </p:pic>
      <p:sp>
        <p:nvSpPr>
          <p:cNvPr id="126" name="Google Shape;126;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Endoscope focus: current setup</a:t>
            </a:r>
            <a:endParaRPr/>
          </a:p>
        </p:txBody>
      </p:sp>
      <p:sp>
        <p:nvSpPr>
          <p:cNvPr id="127" name="Google Shape;127;p22"/>
          <p:cNvSpPr txBox="1">
            <a:spLocks noGrp="1"/>
          </p:cNvSpPr>
          <p:nvPr>
            <p:ph type="body" idx="1"/>
          </p:nvPr>
        </p:nvSpPr>
        <p:spPr>
          <a:xfrm>
            <a:off x="3055925" y="1500350"/>
            <a:ext cx="2275500" cy="522000"/>
          </a:xfrm>
          <a:prstGeom prst="rect">
            <a:avLst/>
          </a:prstGeom>
          <a:solidFill>
            <a:srgbClr val="CCCCCC"/>
          </a:solidFill>
          <a:ln w="952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en"/>
              <a:t>dVRK computer</a:t>
            </a:r>
            <a:endParaRPr/>
          </a:p>
        </p:txBody>
      </p:sp>
      <p:sp>
        <p:nvSpPr>
          <p:cNvPr id="128" name="Google Shape;12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129" name="Google Shape;129;p22"/>
          <p:cNvSpPr txBox="1">
            <a:spLocks noGrp="1"/>
          </p:cNvSpPr>
          <p:nvPr>
            <p:ph type="body" idx="1"/>
          </p:nvPr>
        </p:nvSpPr>
        <p:spPr>
          <a:xfrm>
            <a:off x="199575" y="3000075"/>
            <a:ext cx="1619700" cy="522000"/>
          </a:xfrm>
          <a:prstGeom prst="rect">
            <a:avLst/>
          </a:prstGeom>
          <a:solidFill>
            <a:srgbClr val="CCCCCC"/>
          </a:solidFill>
          <a:ln w="952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en"/>
              <a:t>Foot pedals</a:t>
            </a:r>
            <a:endParaRPr/>
          </a:p>
        </p:txBody>
      </p:sp>
      <p:sp>
        <p:nvSpPr>
          <p:cNvPr id="130" name="Google Shape;130;p22"/>
          <p:cNvSpPr txBox="1">
            <a:spLocks noGrp="1"/>
          </p:cNvSpPr>
          <p:nvPr>
            <p:ph type="body" idx="1"/>
          </p:nvPr>
        </p:nvSpPr>
        <p:spPr>
          <a:xfrm>
            <a:off x="3055925" y="3000075"/>
            <a:ext cx="2275500" cy="522000"/>
          </a:xfrm>
          <a:prstGeom prst="rect">
            <a:avLst/>
          </a:prstGeom>
          <a:solidFill>
            <a:srgbClr val="CCCCCC"/>
          </a:solidFill>
          <a:ln w="952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en"/>
              <a:t>dVRK controller</a:t>
            </a:r>
            <a:endParaRPr/>
          </a:p>
        </p:txBody>
      </p:sp>
      <p:sp>
        <p:nvSpPr>
          <p:cNvPr id="131" name="Google Shape;131;p22"/>
          <p:cNvSpPr txBox="1">
            <a:spLocks noGrp="1"/>
          </p:cNvSpPr>
          <p:nvPr>
            <p:ph type="body" idx="1"/>
          </p:nvPr>
        </p:nvSpPr>
        <p:spPr>
          <a:xfrm>
            <a:off x="6568075" y="3000075"/>
            <a:ext cx="2275500" cy="522000"/>
          </a:xfrm>
          <a:prstGeom prst="rect">
            <a:avLst/>
          </a:prstGeom>
          <a:solidFill>
            <a:srgbClr val="CCCCCC"/>
          </a:solidFill>
          <a:ln w="952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en"/>
              <a:t>Focus controller</a:t>
            </a:r>
            <a:endParaRPr/>
          </a:p>
        </p:txBody>
      </p:sp>
      <p:sp>
        <p:nvSpPr>
          <p:cNvPr id="132" name="Google Shape;132;p22"/>
          <p:cNvSpPr txBox="1">
            <a:spLocks noGrp="1"/>
          </p:cNvSpPr>
          <p:nvPr>
            <p:ph type="body" idx="1"/>
          </p:nvPr>
        </p:nvSpPr>
        <p:spPr>
          <a:xfrm>
            <a:off x="6568075" y="1500350"/>
            <a:ext cx="2275500" cy="522000"/>
          </a:xfrm>
          <a:prstGeom prst="rect">
            <a:avLst/>
          </a:prstGeom>
          <a:solidFill>
            <a:srgbClr val="CCCCCC"/>
          </a:solidFill>
          <a:ln w="952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en"/>
              <a:t>Endoscope</a:t>
            </a:r>
            <a:endParaRPr/>
          </a:p>
        </p:txBody>
      </p:sp>
      <p:sp>
        <p:nvSpPr>
          <p:cNvPr id="133" name="Google Shape;133;p22"/>
          <p:cNvSpPr/>
          <p:nvPr/>
        </p:nvSpPr>
        <p:spPr>
          <a:xfrm>
            <a:off x="1729550" y="3125925"/>
            <a:ext cx="1419300" cy="2703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2"/>
          <p:cNvSpPr/>
          <p:nvPr/>
        </p:nvSpPr>
        <p:spPr>
          <a:xfrm>
            <a:off x="5232650" y="3125925"/>
            <a:ext cx="1419300" cy="2703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2"/>
          <p:cNvSpPr/>
          <p:nvPr/>
        </p:nvSpPr>
        <p:spPr>
          <a:xfrm rot="5400000">
            <a:off x="3654725" y="2395350"/>
            <a:ext cx="1077900" cy="258000"/>
          </a:xfrm>
          <a:prstGeom prst="lef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2"/>
          <p:cNvSpPr/>
          <p:nvPr/>
        </p:nvSpPr>
        <p:spPr>
          <a:xfrm rot="5400000">
            <a:off x="7166875" y="2395350"/>
            <a:ext cx="1077900" cy="258000"/>
          </a:xfrm>
          <a:prstGeom prst="lef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2"/>
          <p:cNvSpPr/>
          <p:nvPr/>
        </p:nvSpPr>
        <p:spPr>
          <a:xfrm>
            <a:off x="1850350" y="3979475"/>
            <a:ext cx="1619700" cy="574800"/>
          </a:xfrm>
          <a:prstGeom prst="wedgeRoundRectCallout">
            <a:avLst>
              <a:gd name="adj1" fmla="val -15909"/>
              <a:gd name="adj2" fmla="val -175017"/>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Digital IO (+/-)</a:t>
            </a:r>
            <a:endParaRPr/>
          </a:p>
          <a:p>
            <a:pPr marL="0" lvl="0" indent="0" algn="l" rtl="0">
              <a:spcBef>
                <a:spcPts val="0"/>
              </a:spcBef>
              <a:spcAft>
                <a:spcPts val="0"/>
              </a:spcAft>
              <a:buNone/>
            </a:pPr>
            <a:r>
              <a:rPr lang="en"/>
              <a:t>Custom cable</a:t>
            </a:r>
            <a:endParaRPr/>
          </a:p>
        </p:txBody>
      </p:sp>
      <p:sp>
        <p:nvSpPr>
          <p:cNvPr id="138" name="Google Shape;138;p22"/>
          <p:cNvSpPr/>
          <p:nvPr/>
        </p:nvSpPr>
        <p:spPr>
          <a:xfrm>
            <a:off x="5389075" y="3979475"/>
            <a:ext cx="1619700" cy="574800"/>
          </a:xfrm>
          <a:prstGeom prst="wedgeRoundRectCallout">
            <a:avLst>
              <a:gd name="adj1" fmla="val -15909"/>
              <a:gd name="adj2" fmla="val -175017"/>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Digital IO (+/-)</a:t>
            </a:r>
            <a:endParaRPr/>
          </a:p>
          <a:p>
            <a:pPr marL="0" lvl="0" indent="0" algn="l" rtl="0">
              <a:spcBef>
                <a:spcPts val="0"/>
              </a:spcBef>
              <a:spcAft>
                <a:spcPts val="0"/>
              </a:spcAft>
              <a:buNone/>
            </a:pPr>
            <a:r>
              <a:rPr lang="en"/>
              <a:t>Custom cable</a:t>
            </a:r>
            <a:endParaRPr/>
          </a:p>
        </p:txBody>
      </p:sp>
      <p:sp>
        <p:nvSpPr>
          <p:cNvPr id="139" name="Google Shape;139;p22"/>
          <p:cNvSpPr/>
          <p:nvPr/>
        </p:nvSpPr>
        <p:spPr>
          <a:xfrm>
            <a:off x="1850350" y="2223800"/>
            <a:ext cx="1619700" cy="574800"/>
          </a:xfrm>
          <a:prstGeom prst="wedgeRoundRectCallout">
            <a:avLst>
              <a:gd name="adj1" fmla="val 91988"/>
              <a:gd name="adj2" fmla="val 10097"/>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Digital IO (+/-)</a:t>
            </a:r>
            <a:endParaRPr/>
          </a:p>
          <a:p>
            <a:pPr marL="0" lvl="0" indent="0" algn="l" rtl="0">
              <a:spcBef>
                <a:spcPts val="0"/>
              </a:spcBef>
              <a:spcAft>
                <a:spcPts val="0"/>
              </a:spcAft>
              <a:buNone/>
            </a:pPr>
            <a:r>
              <a:rPr lang="en"/>
              <a:t>FireWire</a:t>
            </a:r>
            <a:endParaRPr/>
          </a:p>
        </p:txBody>
      </p:sp>
      <p:sp>
        <p:nvSpPr>
          <p:cNvPr id="140" name="Google Shape;140;p22"/>
          <p:cNvSpPr/>
          <p:nvPr/>
        </p:nvSpPr>
        <p:spPr>
          <a:xfrm>
            <a:off x="5389075" y="2091513"/>
            <a:ext cx="1619700" cy="839400"/>
          </a:xfrm>
          <a:prstGeom prst="wedgeRoundRectCallout">
            <a:avLst>
              <a:gd name="adj1" fmla="val 91988"/>
              <a:gd name="adj2" fmla="val 10097"/>
              <a:gd name="adj3" fmla="val 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Encoder position</a:t>
            </a:r>
            <a:endParaRPr/>
          </a:p>
          <a:p>
            <a:pPr marL="0" lvl="0" indent="0" algn="l" rtl="0">
              <a:spcBef>
                <a:spcPts val="0"/>
              </a:spcBef>
              <a:spcAft>
                <a:spcPts val="0"/>
              </a:spcAft>
              <a:buNone/>
            </a:pPr>
            <a:r>
              <a:rPr lang="en"/>
              <a:t>Limit switches</a:t>
            </a:r>
            <a:endParaRPr/>
          </a:p>
          <a:p>
            <a:pPr marL="0" lvl="0" indent="0" algn="l" rtl="0">
              <a:spcBef>
                <a:spcPts val="0"/>
              </a:spcBef>
              <a:spcAft>
                <a:spcPts val="0"/>
              </a:spcAft>
              <a:buNone/>
            </a:pPr>
            <a:r>
              <a:rPr lang="en"/>
              <a:t>Motor power</a:t>
            </a:r>
            <a:endParaRPr/>
          </a:p>
        </p:txBody>
      </p:sp>
      <p:sp>
        <p:nvSpPr>
          <p:cNvPr id="141" name="Google Shape;141;p22"/>
          <p:cNvSpPr txBox="1"/>
          <p:nvPr/>
        </p:nvSpPr>
        <p:spPr>
          <a:xfrm>
            <a:off x="5742825" y="266950"/>
            <a:ext cx="2729700" cy="104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a:solidFill>
                  <a:srgbClr val="FF0000"/>
                </a:solidFill>
              </a:rPr>
              <a:t>No access to encoder position limits use of camera calibration</a:t>
            </a:r>
            <a:endParaRPr sz="1700">
              <a:solidFill>
                <a:srgbClr val="FF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Endoscope focus: proposed setup</a:t>
            </a:r>
            <a:endParaRPr/>
          </a:p>
        </p:txBody>
      </p:sp>
      <p:sp>
        <p:nvSpPr>
          <p:cNvPr id="147" name="Google Shape;147;p23"/>
          <p:cNvSpPr txBox="1">
            <a:spLocks noGrp="1"/>
          </p:cNvSpPr>
          <p:nvPr>
            <p:ph type="body" idx="1"/>
          </p:nvPr>
        </p:nvSpPr>
        <p:spPr>
          <a:xfrm>
            <a:off x="3055925" y="1500350"/>
            <a:ext cx="2275500" cy="522000"/>
          </a:xfrm>
          <a:prstGeom prst="rect">
            <a:avLst/>
          </a:prstGeom>
          <a:solidFill>
            <a:srgbClr val="CCCCCC"/>
          </a:solidFill>
          <a:ln w="952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en"/>
              <a:t>dVRK computer</a:t>
            </a:r>
            <a:endParaRPr/>
          </a:p>
        </p:txBody>
      </p:sp>
      <p:sp>
        <p:nvSpPr>
          <p:cNvPr id="148" name="Google Shape;148;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149" name="Google Shape;149;p23"/>
          <p:cNvSpPr txBox="1">
            <a:spLocks noGrp="1"/>
          </p:cNvSpPr>
          <p:nvPr>
            <p:ph type="body" idx="1"/>
          </p:nvPr>
        </p:nvSpPr>
        <p:spPr>
          <a:xfrm>
            <a:off x="199575" y="3000075"/>
            <a:ext cx="1619700" cy="522000"/>
          </a:xfrm>
          <a:prstGeom prst="rect">
            <a:avLst/>
          </a:prstGeom>
          <a:solidFill>
            <a:srgbClr val="CCCCCC"/>
          </a:solidFill>
          <a:ln w="952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en"/>
              <a:t>Foot pedals</a:t>
            </a:r>
            <a:endParaRPr/>
          </a:p>
        </p:txBody>
      </p:sp>
      <p:sp>
        <p:nvSpPr>
          <p:cNvPr id="150" name="Google Shape;150;p23"/>
          <p:cNvSpPr txBox="1">
            <a:spLocks noGrp="1"/>
          </p:cNvSpPr>
          <p:nvPr>
            <p:ph type="body" idx="1"/>
          </p:nvPr>
        </p:nvSpPr>
        <p:spPr>
          <a:xfrm>
            <a:off x="3055925" y="3000075"/>
            <a:ext cx="2275500" cy="522000"/>
          </a:xfrm>
          <a:prstGeom prst="rect">
            <a:avLst/>
          </a:prstGeom>
          <a:solidFill>
            <a:srgbClr val="CCCCCC"/>
          </a:solidFill>
          <a:ln w="952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en"/>
              <a:t>dVRK controller</a:t>
            </a:r>
            <a:endParaRPr/>
          </a:p>
        </p:txBody>
      </p:sp>
      <p:sp>
        <p:nvSpPr>
          <p:cNvPr id="151" name="Google Shape;151;p23"/>
          <p:cNvSpPr txBox="1">
            <a:spLocks noGrp="1"/>
          </p:cNvSpPr>
          <p:nvPr>
            <p:ph type="body" idx="1"/>
          </p:nvPr>
        </p:nvSpPr>
        <p:spPr>
          <a:xfrm>
            <a:off x="6568075" y="1500350"/>
            <a:ext cx="2275500" cy="522000"/>
          </a:xfrm>
          <a:prstGeom prst="rect">
            <a:avLst/>
          </a:prstGeom>
          <a:solidFill>
            <a:srgbClr val="CCCCCC"/>
          </a:solidFill>
          <a:ln w="952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en"/>
              <a:t>Endoscope</a:t>
            </a:r>
            <a:endParaRPr/>
          </a:p>
        </p:txBody>
      </p:sp>
      <p:sp>
        <p:nvSpPr>
          <p:cNvPr id="152" name="Google Shape;152;p23"/>
          <p:cNvSpPr/>
          <p:nvPr/>
        </p:nvSpPr>
        <p:spPr>
          <a:xfrm>
            <a:off x="1729550" y="3125925"/>
            <a:ext cx="1419300" cy="2703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3"/>
          <p:cNvSpPr/>
          <p:nvPr/>
        </p:nvSpPr>
        <p:spPr>
          <a:xfrm rot="5400000">
            <a:off x="3654725" y="2395350"/>
            <a:ext cx="1077900" cy="258000"/>
          </a:xfrm>
          <a:prstGeom prst="lef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3"/>
          <p:cNvSpPr/>
          <p:nvPr/>
        </p:nvSpPr>
        <p:spPr>
          <a:xfrm>
            <a:off x="1850350" y="3979475"/>
            <a:ext cx="1619700" cy="574800"/>
          </a:xfrm>
          <a:prstGeom prst="wedgeRoundRectCallout">
            <a:avLst>
              <a:gd name="adj1" fmla="val -15909"/>
              <a:gd name="adj2" fmla="val -175017"/>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Digital IO (+/-)</a:t>
            </a:r>
            <a:endParaRPr/>
          </a:p>
          <a:p>
            <a:pPr marL="0" lvl="0" indent="0" algn="l" rtl="0">
              <a:spcBef>
                <a:spcPts val="0"/>
              </a:spcBef>
              <a:spcAft>
                <a:spcPts val="0"/>
              </a:spcAft>
              <a:buNone/>
            </a:pPr>
            <a:r>
              <a:rPr lang="en"/>
              <a:t>Custom cable</a:t>
            </a:r>
            <a:endParaRPr/>
          </a:p>
        </p:txBody>
      </p:sp>
      <p:sp>
        <p:nvSpPr>
          <p:cNvPr id="155" name="Google Shape;155;p23"/>
          <p:cNvSpPr/>
          <p:nvPr/>
        </p:nvSpPr>
        <p:spPr>
          <a:xfrm>
            <a:off x="1850350" y="2223800"/>
            <a:ext cx="1619700" cy="574800"/>
          </a:xfrm>
          <a:prstGeom prst="wedgeRoundRectCallout">
            <a:avLst>
              <a:gd name="adj1" fmla="val 91988"/>
              <a:gd name="adj2" fmla="val 10097"/>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Digital IO (+/-)</a:t>
            </a:r>
            <a:endParaRPr/>
          </a:p>
          <a:p>
            <a:pPr marL="0" lvl="0" indent="0" algn="l" rtl="0">
              <a:spcBef>
                <a:spcPts val="0"/>
              </a:spcBef>
              <a:spcAft>
                <a:spcPts val="0"/>
              </a:spcAft>
              <a:buNone/>
            </a:pPr>
            <a:r>
              <a:rPr lang="en"/>
              <a:t>FireWire</a:t>
            </a:r>
            <a:endParaRPr/>
          </a:p>
        </p:txBody>
      </p:sp>
      <p:sp>
        <p:nvSpPr>
          <p:cNvPr id="156" name="Google Shape;156;p23"/>
          <p:cNvSpPr/>
          <p:nvPr/>
        </p:nvSpPr>
        <p:spPr>
          <a:xfrm>
            <a:off x="5218725" y="1985400"/>
            <a:ext cx="2685600" cy="1473000"/>
          </a:xfrm>
          <a:prstGeom prst="leftUpArrow">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3"/>
          <p:cNvSpPr/>
          <p:nvPr/>
        </p:nvSpPr>
        <p:spPr>
          <a:xfrm>
            <a:off x="5398075" y="2091488"/>
            <a:ext cx="1619700" cy="839400"/>
          </a:xfrm>
          <a:prstGeom prst="wedgeRoundRectCallout">
            <a:avLst>
              <a:gd name="adj1" fmla="val 91988"/>
              <a:gd name="adj2" fmla="val 10097"/>
              <a:gd name="adj3" fmla="val 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Encoder position</a:t>
            </a:r>
            <a:endParaRPr/>
          </a:p>
          <a:p>
            <a:pPr marL="0" lvl="0" indent="0" algn="l" rtl="0">
              <a:spcBef>
                <a:spcPts val="0"/>
              </a:spcBef>
              <a:spcAft>
                <a:spcPts val="0"/>
              </a:spcAft>
              <a:buNone/>
            </a:pPr>
            <a:r>
              <a:rPr lang="en"/>
              <a:t>Limit switch</a:t>
            </a:r>
            <a:endParaRPr/>
          </a:p>
          <a:p>
            <a:pPr marL="0" lvl="0" indent="0" algn="l" rtl="0">
              <a:spcBef>
                <a:spcPts val="0"/>
              </a:spcBef>
              <a:spcAft>
                <a:spcPts val="0"/>
              </a:spcAft>
              <a:buNone/>
            </a:pPr>
            <a:r>
              <a:rPr lang="en"/>
              <a:t>Motor power</a:t>
            </a:r>
            <a:endParaRPr/>
          </a:p>
        </p:txBody>
      </p:sp>
      <p:sp>
        <p:nvSpPr>
          <p:cNvPr id="158" name="Google Shape;158;p23"/>
          <p:cNvSpPr/>
          <p:nvPr/>
        </p:nvSpPr>
        <p:spPr>
          <a:xfrm>
            <a:off x="5331425" y="2160675"/>
            <a:ext cx="1619700" cy="839400"/>
          </a:xfrm>
          <a:prstGeom prst="wedgeRoundRectCallout">
            <a:avLst>
              <a:gd name="adj1" fmla="val -119624"/>
              <a:gd name="adj2" fmla="val -27007"/>
              <a:gd name="adj3" fmla="val 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Encoder position</a:t>
            </a:r>
            <a:endParaRPr/>
          </a:p>
          <a:p>
            <a:pPr marL="0" lvl="0" indent="0" algn="l" rtl="0">
              <a:spcBef>
                <a:spcPts val="0"/>
              </a:spcBef>
              <a:spcAft>
                <a:spcPts val="0"/>
              </a:spcAft>
              <a:buNone/>
            </a:pPr>
            <a:r>
              <a:rPr lang="en"/>
              <a:t>Limit switches</a:t>
            </a:r>
            <a:endParaRPr/>
          </a:p>
          <a:p>
            <a:pPr marL="0" lvl="0" indent="0" algn="l" rtl="0">
              <a:spcBef>
                <a:spcPts val="0"/>
              </a:spcBef>
              <a:spcAft>
                <a:spcPts val="0"/>
              </a:spcAft>
              <a:buNone/>
            </a:pPr>
            <a:r>
              <a:rPr lang="en"/>
              <a:t>Motor power</a:t>
            </a:r>
            <a:endParaRPr/>
          </a:p>
        </p:txBody>
      </p:sp>
      <p:sp>
        <p:nvSpPr>
          <p:cNvPr id="159" name="Google Shape;159;p23"/>
          <p:cNvSpPr/>
          <p:nvPr/>
        </p:nvSpPr>
        <p:spPr>
          <a:xfrm>
            <a:off x="5030850" y="3938125"/>
            <a:ext cx="3441600" cy="572700"/>
          </a:xfrm>
          <a:prstGeom prst="wedgeRectCallout">
            <a:avLst>
              <a:gd name="adj1" fmla="val -39843"/>
              <a:gd name="adj2" fmla="val -168256"/>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Cable adapter (single PCB)</a:t>
            </a:r>
            <a:endParaRPr/>
          </a:p>
          <a:p>
            <a:pPr marL="0" lvl="0" indent="0" algn="l" rtl="0">
              <a:spcBef>
                <a:spcPts val="0"/>
              </a:spcBef>
              <a:spcAft>
                <a:spcPts val="0"/>
              </a:spcAft>
              <a:buNone/>
            </a:pPr>
            <a:r>
              <a:rPr lang="en"/>
              <a:t>ISI endoscope cable to dVRK controller</a:t>
            </a:r>
            <a:endParaRPr/>
          </a:p>
        </p:txBody>
      </p:sp>
      <p:sp>
        <p:nvSpPr>
          <p:cNvPr id="160" name="Google Shape;160;p23"/>
          <p:cNvSpPr/>
          <p:nvPr/>
        </p:nvSpPr>
        <p:spPr>
          <a:xfrm>
            <a:off x="4122875" y="997325"/>
            <a:ext cx="2733300" cy="458100"/>
          </a:xfrm>
          <a:prstGeom prst="wedgeEllipseCallout">
            <a:avLst>
              <a:gd name="adj1" fmla="val -17962"/>
              <a:gd name="adj2" fmla="val 85298"/>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Focus motor control</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Collaborative Robotics ToolKit (CRTK): motivation</a:t>
            </a:r>
            <a:endParaRPr/>
          </a:p>
        </p:txBody>
      </p:sp>
      <p:sp>
        <p:nvSpPr>
          <p:cNvPr id="166" name="Google Shape;166;p24"/>
          <p:cNvSpPr txBox="1">
            <a:spLocks noGrp="1"/>
          </p:cNvSpPr>
          <p:nvPr>
            <p:ph type="body" idx="1"/>
          </p:nvPr>
        </p:nvSpPr>
        <p:spPr>
          <a:xfrm>
            <a:off x="311700" y="1152475"/>
            <a:ext cx="8520600" cy="141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dVRK API grew “organically” since 2012…</a:t>
            </a:r>
            <a:endParaRPr/>
          </a:p>
          <a:p>
            <a:pPr marL="457200" lvl="0" indent="-323850" algn="l" rtl="0">
              <a:spcBef>
                <a:spcPts val="1600"/>
              </a:spcBef>
              <a:spcAft>
                <a:spcPts val="0"/>
              </a:spcAft>
              <a:buSzPts val="1500"/>
              <a:buAutoNum type="arabicPeriod"/>
            </a:pPr>
            <a:r>
              <a:rPr lang="en" sz="1500"/>
              <a:t>API not easy to understand for new users, hard to write your own application</a:t>
            </a:r>
            <a:endParaRPr sz="1500"/>
          </a:p>
          <a:p>
            <a:pPr marL="457200" lvl="0" indent="-323850" algn="l" rtl="0">
              <a:spcBef>
                <a:spcPts val="0"/>
              </a:spcBef>
              <a:spcAft>
                <a:spcPts val="0"/>
              </a:spcAft>
              <a:buSzPts val="1500"/>
              <a:buAutoNum type="arabicPeriod"/>
            </a:pPr>
            <a:r>
              <a:rPr lang="en" sz="1500"/>
              <a:t>Inconsistent API across devices, hard to integrate/swap devices and develop shared tools</a:t>
            </a:r>
            <a:endParaRPr sz="1500"/>
          </a:p>
          <a:p>
            <a:pPr marL="457200" lvl="0" indent="-323850" algn="l" rtl="0">
              <a:spcBef>
                <a:spcPts val="0"/>
              </a:spcBef>
              <a:spcAft>
                <a:spcPts val="0"/>
              </a:spcAft>
              <a:buSzPts val="1500"/>
              <a:buAutoNum type="arabicPeriod"/>
            </a:pPr>
            <a:r>
              <a:rPr lang="en" sz="1500"/>
              <a:t>Inconsistent API within the dVRK code base, hard to maintain for us</a:t>
            </a:r>
            <a:endParaRPr sz="1500"/>
          </a:p>
        </p:txBody>
      </p:sp>
      <p:graphicFrame>
        <p:nvGraphicFramePr>
          <p:cNvPr id="167" name="Google Shape;167;p24"/>
          <p:cNvGraphicFramePr/>
          <p:nvPr/>
        </p:nvGraphicFramePr>
        <p:xfrm>
          <a:off x="198713" y="2655050"/>
          <a:ext cx="3000000" cy="3000000"/>
        </p:xfrm>
        <a:graphic>
          <a:graphicData uri="http://schemas.openxmlformats.org/drawingml/2006/table">
            <a:tbl>
              <a:tblPr>
                <a:noFill/>
                <a:tableStyleId>{EA9FA02C-6175-4198-86F7-B3AFC863D3B3}</a:tableStyleId>
              </a:tblPr>
              <a:tblGrid>
                <a:gridCol w="2212525">
                  <a:extLst>
                    <a:ext uri="{9D8B030D-6E8A-4147-A177-3AD203B41FA5}">
                      <a16:colId xmlns:a16="http://schemas.microsoft.com/office/drawing/2014/main" xmlns="" val="20000"/>
                    </a:ext>
                  </a:extLst>
                </a:gridCol>
                <a:gridCol w="2090425">
                  <a:extLst>
                    <a:ext uri="{9D8B030D-6E8A-4147-A177-3AD203B41FA5}">
                      <a16:colId xmlns:a16="http://schemas.microsoft.com/office/drawing/2014/main" xmlns="" val="20001"/>
                    </a:ext>
                  </a:extLst>
                </a:gridCol>
                <a:gridCol w="1659250">
                  <a:extLst>
                    <a:ext uri="{9D8B030D-6E8A-4147-A177-3AD203B41FA5}">
                      <a16:colId xmlns:a16="http://schemas.microsoft.com/office/drawing/2014/main" xmlns="" val="20002"/>
                    </a:ext>
                  </a:extLst>
                </a:gridCol>
                <a:gridCol w="1635325">
                  <a:extLst>
                    <a:ext uri="{9D8B030D-6E8A-4147-A177-3AD203B41FA5}">
                      <a16:colId xmlns:a16="http://schemas.microsoft.com/office/drawing/2014/main" xmlns="" val="20003"/>
                    </a:ext>
                  </a:extLst>
                </a:gridCol>
                <a:gridCol w="1149050">
                  <a:extLst>
                    <a:ext uri="{9D8B030D-6E8A-4147-A177-3AD203B41FA5}">
                      <a16:colId xmlns:a16="http://schemas.microsoft.com/office/drawing/2014/main" xmlns="" val="20004"/>
                    </a:ext>
                  </a:extLst>
                </a:gridCol>
              </a:tblGrid>
              <a:tr h="414050">
                <a:tc>
                  <a:txBody>
                    <a:bodyPr/>
                    <a:lstStyle/>
                    <a:p>
                      <a:pPr marL="0" lvl="0" indent="0" algn="l" rtl="0">
                        <a:spcBef>
                          <a:spcPts val="0"/>
                        </a:spcBef>
                        <a:spcAft>
                          <a:spcPts val="0"/>
                        </a:spcAft>
                        <a:buNone/>
                      </a:pPr>
                      <a:r>
                        <a:rPr lang="en" sz="1200" b="1"/>
                        <a:t>C++</a:t>
                      </a:r>
                      <a:endParaRPr sz="1200" b="1"/>
                    </a:p>
                  </a:txBody>
                  <a:tcPr marL="91425" marR="91425" marT="91425" marB="91425"/>
                </a:tc>
                <a:tc>
                  <a:txBody>
                    <a:bodyPr/>
                    <a:lstStyle/>
                    <a:p>
                      <a:pPr marL="0" lvl="0" indent="0" algn="l" rtl="0">
                        <a:spcBef>
                          <a:spcPts val="0"/>
                        </a:spcBef>
                        <a:spcAft>
                          <a:spcPts val="0"/>
                        </a:spcAft>
                        <a:buNone/>
                      </a:pPr>
                      <a:r>
                        <a:rPr lang="en" sz="1200" b="1"/>
                        <a:t>ROS topic</a:t>
                      </a:r>
                      <a:endParaRPr sz="1200" b="1"/>
                    </a:p>
                  </a:txBody>
                  <a:tcPr marL="91425" marR="91425" marT="91425" marB="91425"/>
                </a:tc>
                <a:tc>
                  <a:txBody>
                    <a:bodyPr/>
                    <a:lstStyle/>
                    <a:p>
                      <a:pPr marL="0" lvl="0" indent="0" algn="l" rtl="0">
                        <a:spcBef>
                          <a:spcPts val="0"/>
                        </a:spcBef>
                        <a:spcAft>
                          <a:spcPts val="0"/>
                        </a:spcAft>
                        <a:buNone/>
                      </a:pPr>
                      <a:r>
                        <a:rPr lang="en" sz="1200" b="1"/>
                        <a:t>Python Client</a:t>
                      </a:r>
                      <a:endParaRPr sz="1200" b="1"/>
                    </a:p>
                  </a:txBody>
                  <a:tcPr marL="91425" marR="91425" marT="91425" marB="91425"/>
                </a:tc>
                <a:tc>
                  <a:txBody>
                    <a:bodyPr/>
                    <a:lstStyle/>
                    <a:p>
                      <a:pPr marL="0" lvl="0" indent="0" algn="l" rtl="0">
                        <a:spcBef>
                          <a:spcPts val="0"/>
                        </a:spcBef>
                        <a:spcAft>
                          <a:spcPts val="0"/>
                        </a:spcAft>
                        <a:buNone/>
                      </a:pPr>
                      <a:r>
                        <a:rPr lang="en" sz="1200" b="1"/>
                        <a:t>Matlab Client</a:t>
                      </a:r>
                      <a:endParaRPr sz="1200" b="1"/>
                    </a:p>
                  </a:txBody>
                  <a:tcPr marL="91425" marR="91425" marT="91425" marB="91425"/>
                </a:tc>
                <a:tc>
                  <a:txBody>
                    <a:bodyPr/>
                    <a:lstStyle/>
                    <a:p>
                      <a:pPr marL="0" lvl="0" indent="0" algn="l" rtl="0">
                        <a:spcBef>
                          <a:spcPts val="0"/>
                        </a:spcBef>
                        <a:spcAft>
                          <a:spcPts val="0"/>
                        </a:spcAft>
                        <a:buNone/>
                      </a:pPr>
                      <a:r>
                        <a:rPr lang="en" sz="1200" b="1"/>
                        <a:t>CRTK</a:t>
                      </a:r>
                      <a:endParaRPr sz="1200" b="1"/>
                    </a:p>
                  </a:txBody>
                  <a:tcPr marL="91425" marR="91425" marT="91425" marB="91425"/>
                </a:tc>
                <a:extLst>
                  <a:ext uri="{0D108BD9-81ED-4DB2-BD59-A6C34878D82A}">
                    <a16:rowId xmlns:a16="http://schemas.microsoft.com/office/drawing/2014/main" xmlns="" val="10000"/>
                  </a:ext>
                </a:extLst>
              </a:tr>
              <a:tr h="392650">
                <a:tc>
                  <a:txBody>
                    <a:bodyPr/>
                    <a:lstStyle/>
                    <a:p>
                      <a:pPr marL="0" lvl="0" indent="0" algn="l" rtl="0">
                        <a:spcBef>
                          <a:spcPts val="0"/>
                        </a:spcBef>
                        <a:spcAft>
                          <a:spcPts val="0"/>
                        </a:spcAft>
                        <a:buNone/>
                      </a:pPr>
                      <a:r>
                        <a:rPr lang="en" sz="1200"/>
                        <a:t>GetPositionCartesian</a:t>
                      </a:r>
                      <a:endParaRPr sz="1200"/>
                    </a:p>
                  </a:txBody>
                  <a:tcPr marL="91425" marR="91425" marT="91425" marB="91425"/>
                </a:tc>
                <a:tc>
                  <a:txBody>
                    <a:bodyPr/>
                    <a:lstStyle/>
                    <a:p>
                      <a:pPr marL="0" lvl="0" indent="0" algn="l" rtl="0">
                        <a:spcBef>
                          <a:spcPts val="0"/>
                        </a:spcBef>
                        <a:spcAft>
                          <a:spcPts val="0"/>
                        </a:spcAft>
                        <a:buNone/>
                      </a:pPr>
                      <a:r>
                        <a:rPr lang="en" sz="1200"/>
                        <a:t>position_cartesian_current</a:t>
                      </a:r>
                      <a:endParaRPr sz="1200"/>
                    </a:p>
                  </a:txBody>
                  <a:tcPr marL="91425" marR="91425" marT="91425" marB="91425"/>
                </a:tc>
                <a:tc>
                  <a:txBody>
                    <a:bodyPr/>
                    <a:lstStyle/>
                    <a:p>
                      <a:pPr marL="0" lvl="0" indent="0" algn="l" rtl="0">
                        <a:spcBef>
                          <a:spcPts val="0"/>
                        </a:spcBef>
                        <a:spcAft>
                          <a:spcPts val="0"/>
                        </a:spcAft>
                        <a:buNone/>
                      </a:pPr>
                      <a:r>
                        <a:rPr lang="en" sz="1200"/>
                        <a:t>get_current_position</a:t>
                      </a:r>
                      <a:endParaRPr sz="1200"/>
                    </a:p>
                  </a:txBody>
                  <a:tcPr marL="91425" marR="91425" marT="91425" marB="91425"/>
                </a:tc>
                <a:tc>
                  <a:txBody>
                    <a:bodyPr/>
                    <a:lstStyle/>
                    <a:p>
                      <a:pPr marL="0" lvl="0" indent="0" algn="l" rtl="0">
                        <a:spcBef>
                          <a:spcPts val="0"/>
                        </a:spcBef>
                        <a:spcAft>
                          <a:spcPts val="0"/>
                        </a:spcAft>
                        <a:buNone/>
                      </a:pPr>
                      <a:r>
                        <a:rPr lang="en" sz="1200"/>
                        <a:t>position_current</a:t>
                      </a:r>
                      <a:endParaRPr sz="1200"/>
                    </a:p>
                  </a:txBody>
                  <a:tcPr marL="91425" marR="91425" marT="91425" marB="91425"/>
                </a:tc>
                <a:tc>
                  <a:txBody>
                    <a:bodyPr/>
                    <a:lstStyle/>
                    <a:p>
                      <a:pPr marL="0" lvl="0" indent="0" algn="l" rtl="0">
                        <a:spcBef>
                          <a:spcPts val="0"/>
                        </a:spcBef>
                        <a:spcAft>
                          <a:spcPts val="0"/>
                        </a:spcAft>
                        <a:buNone/>
                      </a:pPr>
                      <a:r>
                        <a:rPr lang="en" sz="1200"/>
                        <a:t>measured_cp</a:t>
                      </a:r>
                      <a:endParaRPr sz="1200"/>
                    </a:p>
                  </a:txBody>
                  <a:tcPr marL="91425" marR="91425" marT="91425" marB="91425"/>
                </a:tc>
                <a:extLst>
                  <a:ext uri="{0D108BD9-81ED-4DB2-BD59-A6C34878D82A}">
                    <a16:rowId xmlns:a16="http://schemas.microsoft.com/office/drawing/2014/main" xmlns="" val="10001"/>
                  </a:ext>
                </a:extLst>
              </a:tr>
              <a:tr h="347725">
                <a:tc>
                  <a:txBody>
                    <a:bodyPr/>
                    <a:lstStyle/>
                    <a:p>
                      <a:pPr marL="0" lvl="0" indent="0" algn="l" rtl="0">
                        <a:spcBef>
                          <a:spcPts val="0"/>
                        </a:spcBef>
                        <a:spcAft>
                          <a:spcPts val="0"/>
                        </a:spcAft>
                        <a:buNone/>
                      </a:pPr>
                      <a:r>
                        <a:rPr lang="en" sz="1200"/>
                        <a:t>GetPositionCartesianDesired</a:t>
                      </a:r>
                      <a:endParaRPr sz="1200"/>
                    </a:p>
                  </a:txBody>
                  <a:tcPr marL="91425" marR="91425" marT="91425" marB="91425"/>
                </a:tc>
                <a:tc>
                  <a:txBody>
                    <a:bodyPr/>
                    <a:lstStyle/>
                    <a:p>
                      <a:pPr marL="0" lvl="0" indent="0" algn="l" rtl="0">
                        <a:spcBef>
                          <a:spcPts val="0"/>
                        </a:spcBef>
                        <a:spcAft>
                          <a:spcPts val="0"/>
                        </a:spcAft>
                        <a:buNone/>
                      </a:pPr>
                      <a:r>
                        <a:rPr lang="en" sz="1200"/>
                        <a:t>position_cartesian_desired</a:t>
                      </a:r>
                      <a:endParaRPr sz="1200"/>
                    </a:p>
                  </a:txBody>
                  <a:tcPr marL="91425" marR="91425" marT="91425" marB="91425"/>
                </a:tc>
                <a:tc>
                  <a:txBody>
                    <a:bodyPr/>
                    <a:lstStyle/>
                    <a:p>
                      <a:pPr marL="0" lvl="0" indent="0" algn="l" rtl="0">
                        <a:spcBef>
                          <a:spcPts val="0"/>
                        </a:spcBef>
                        <a:spcAft>
                          <a:spcPts val="0"/>
                        </a:spcAft>
                        <a:buNone/>
                      </a:pPr>
                      <a:r>
                        <a:rPr lang="en" sz="1200"/>
                        <a:t>get_desired_position</a:t>
                      </a:r>
                      <a:endParaRPr sz="1200"/>
                    </a:p>
                  </a:txBody>
                  <a:tcPr marL="91425" marR="91425" marT="91425" marB="91425"/>
                </a:tc>
                <a:tc>
                  <a:txBody>
                    <a:bodyPr/>
                    <a:lstStyle/>
                    <a:p>
                      <a:pPr marL="0" lvl="0" indent="0" algn="l" rtl="0">
                        <a:spcBef>
                          <a:spcPts val="0"/>
                        </a:spcBef>
                        <a:spcAft>
                          <a:spcPts val="0"/>
                        </a:spcAft>
                        <a:buNone/>
                      </a:pPr>
                      <a:r>
                        <a:rPr lang="en" sz="1200"/>
                        <a:t>position_desired</a:t>
                      </a:r>
                      <a:endParaRPr sz="1200"/>
                    </a:p>
                  </a:txBody>
                  <a:tcPr marL="91425" marR="91425" marT="91425" marB="91425"/>
                </a:tc>
                <a:tc>
                  <a:txBody>
                    <a:bodyPr/>
                    <a:lstStyle/>
                    <a:p>
                      <a:pPr marL="0" lvl="0" indent="0" algn="l" rtl="0">
                        <a:spcBef>
                          <a:spcPts val="0"/>
                        </a:spcBef>
                        <a:spcAft>
                          <a:spcPts val="0"/>
                        </a:spcAft>
                        <a:buNone/>
                      </a:pPr>
                      <a:r>
                        <a:rPr lang="en" sz="1200"/>
                        <a:t>setpoint_cp</a:t>
                      </a:r>
                      <a:endParaRPr sz="1200"/>
                    </a:p>
                  </a:txBody>
                  <a:tcPr marL="91425" marR="91425" marT="91425" marB="91425"/>
                </a:tc>
                <a:extLst>
                  <a:ext uri="{0D108BD9-81ED-4DB2-BD59-A6C34878D82A}">
                    <a16:rowId xmlns:a16="http://schemas.microsoft.com/office/drawing/2014/main" xmlns="" val="10002"/>
                  </a:ext>
                </a:extLst>
              </a:tr>
              <a:tr h="374675">
                <a:tc>
                  <a:txBody>
                    <a:bodyPr/>
                    <a:lstStyle/>
                    <a:p>
                      <a:pPr marL="0" lvl="0" indent="0" algn="l" rtl="0">
                        <a:spcBef>
                          <a:spcPts val="0"/>
                        </a:spcBef>
                        <a:spcAft>
                          <a:spcPts val="0"/>
                        </a:spcAft>
                        <a:buNone/>
                      </a:pPr>
                      <a:r>
                        <a:rPr lang="en" sz="1200"/>
                        <a:t>SetPositionCartesian</a:t>
                      </a:r>
                      <a:endParaRPr sz="1200"/>
                    </a:p>
                  </a:txBody>
                  <a:tcPr marL="91425" marR="91425" marT="91425" marB="91425"/>
                </a:tc>
                <a:tc>
                  <a:txBody>
                    <a:bodyPr/>
                    <a:lstStyle/>
                    <a:p>
                      <a:pPr marL="0" lvl="0" indent="0" algn="l" rtl="0">
                        <a:spcBef>
                          <a:spcPts val="0"/>
                        </a:spcBef>
                        <a:spcAft>
                          <a:spcPts val="0"/>
                        </a:spcAft>
                        <a:buNone/>
                      </a:pPr>
                      <a:r>
                        <a:rPr lang="en" sz="1200"/>
                        <a:t>set_position_cartesian</a:t>
                      </a:r>
                      <a:endParaRPr sz="1200"/>
                    </a:p>
                  </a:txBody>
                  <a:tcPr marL="91425" marR="91425" marT="91425" marB="91425"/>
                </a:tc>
                <a:tc>
                  <a:txBody>
                    <a:bodyPr/>
                    <a:lstStyle/>
                    <a:p>
                      <a:pPr marL="0" lvl="0" indent="0" algn="l" rtl="0">
                        <a:spcBef>
                          <a:spcPts val="0"/>
                        </a:spcBef>
                        <a:spcAft>
                          <a:spcPts val="0"/>
                        </a:spcAft>
                        <a:buNone/>
                      </a:pPr>
                      <a:r>
                        <a:rPr lang="en" sz="1200"/>
                        <a:t>move</a:t>
                      </a:r>
                      <a:endParaRPr sz="1200"/>
                    </a:p>
                    <a:p>
                      <a:pPr marL="0" lvl="0" indent="0" algn="l" rtl="0">
                        <a:spcBef>
                          <a:spcPts val="0"/>
                        </a:spcBef>
                        <a:spcAft>
                          <a:spcPts val="0"/>
                        </a:spcAft>
                        <a:buNone/>
                      </a:pPr>
                      <a:r>
                        <a:rPr lang="en" sz="1200"/>
                        <a:t>(interpolate = False)</a:t>
                      </a:r>
                      <a:endParaRPr sz="1200"/>
                    </a:p>
                  </a:txBody>
                  <a:tcPr marL="91425" marR="91425" marT="91425" marB="91425"/>
                </a:tc>
                <a:tc>
                  <a:txBody>
                    <a:bodyPr/>
                    <a:lstStyle/>
                    <a:p>
                      <a:pPr marL="0" lvl="0" indent="0" algn="l" rtl="0">
                        <a:spcBef>
                          <a:spcPts val="0"/>
                        </a:spcBef>
                        <a:spcAft>
                          <a:spcPts val="0"/>
                        </a:spcAft>
                        <a:buNone/>
                      </a:pPr>
                      <a:r>
                        <a:rPr lang="en" sz="1200"/>
                        <a:t>move</a:t>
                      </a:r>
                      <a:endParaRPr sz="1200"/>
                    </a:p>
                    <a:p>
                      <a:pPr marL="0" lvl="0" indent="0" algn="l" rtl="0">
                        <a:spcBef>
                          <a:spcPts val="0"/>
                        </a:spcBef>
                        <a:spcAft>
                          <a:spcPts val="0"/>
                        </a:spcAft>
                        <a:buNone/>
                      </a:pPr>
                      <a:r>
                        <a:rPr lang="en" sz="1200"/>
                        <a:t>(interpolate = False)</a:t>
                      </a:r>
                      <a:endParaRPr sz="1200"/>
                    </a:p>
                  </a:txBody>
                  <a:tcPr marL="91425" marR="91425" marT="91425" marB="91425"/>
                </a:tc>
                <a:tc>
                  <a:txBody>
                    <a:bodyPr/>
                    <a:lstStyle/>
                    <a:p>
                      <a:pPr marL="0" lvl="0" indent="0" algn="l" rtl="0">
                        <a:spcBef>
                          <a:spcPts val="0"/>
                        </a:spcBef>
                        <a:spcAft>
                          <a:spcPts val="0"/>
                        </a:spcAft>
                        <a:buNone/>
                      </a:pPr>
                      <a:r>
                        <a:rPr lang="en" sz="1200"/>
                        <a:t>servo_cp</a:t>
                      </a:r>
                      <a:endParaRPr sz="1200"/>
                    </a:p>
                  </a:txBody>
                  <a:tcPr marL="91425" marR="91425" marT="91425" marB="91425"/>
                </a:tc>
                <a:extLst>
                  <a:ext uri="{0D108BD9-81ED-4DB2-BD59-A6C34878D82A}">
                    <a16:rowId xmlns:a16="http://schemas.microsoft.com/office/drawing/2014/main" xmlns="" val="10003"/>
                  </a:ext>
                </a:extLst>
              </a:tr>
              <a:tr h="356725">
                <a:tc>
                  <a:txBody>
                    <a:bodyPr/>
                    <a:lstStyle/>
                    <a:p>
                      <a:pPr marL="0" lvl="0" indent="0" algn="l" rtl="0">
                        <a:spcBef>
                          <a:spcPts val="0"/>
                        </a:spcBef>
                        <a:spcAft>
                          <a:spcPts val="0"/>
                        </a:spcAft>
                        <a:buNone/>
                      </a:pPr>
                      <a:r>
                        <a:rPr lang="en" sz="1200"/>
                        <a:t>SetPositionGoalCartesian</a:t>
                      </a:r>
                      <a:endParaRPr sz="1200"/>
                    </a:p>
                  </a:txBody>
                  <a:tcPr marL="91425" marR="91425" marT="91425" marB="91425"/>
                </a:tc>
                <a:tc>
                  <a:txBody>
                    <a:bodyPr/>
                    <a:lstStyle/>
                    <a:p>
                      <a:pPr marL="0" lvl="0" indent="0" algn="l" rtl="0">
                        <a:spcBef>
                          <a:spcPts val="0"/>
                        </a:spcBef>
                        <a:spcAft>
                          <a:spcPts val="0"/>
                        </a:spcAft>
                        <a:buNone/>
                      </a:pPr>
                      <a:r>
                        <a:rPr lang="en" sz="1200"/>
                        <a:t>set_position_goal_cartesian</a:t>
                      </a:r>
                      <a:endParaRPr sz="1200"/>
                    </a:p>
                  </a:txBody>
                  <a:tcPr marL="91425" marR="91425" marT="91425" marB="91425"/>
                </a:tc>
                <a:tc>
                  <a:txBody>
                    <a:bodyPr/>
                    <a:lstStyle/>
                    <a:p>
                      <a:pPr marL="0" lvl="0" indent="0" algn="l" rtl="0">
                        <a:spcBef>
                          <a:spcPts val="0"/>
                        </a:spcBef>
                        <a:spcAft>
                          <a:spcPts val="0"/>
                        </a:spcAft>
                        <a:buNone/>
                      </a:pPr>
                      <a:r>
                        <a:rPr lang="en" sz="1200"/>
                        <a:t>move</a:t>
                      </a:r>
                      <a:endParaRPr sz="1200"/>
                    </a:p>
                  </a:txBody>
                  <a:tcPr marL="91425" marR="91425" marT="91425" marB="91425"/>
                </a:tc>
                <a:tc>
                  <a:txBody>
                    <a:bodyPr/>
                    <a:lstStyle/>
                    <a:p>
                      <a:pPr marL="0" lvl="0" indent="0" algn="l" rtl="0">
                        <a:spcBef>
                          <a:spcPts val="0"/>
                        </a:spcBef>
                        <a:spcAft>
                          <a:spcPts val="0"/>
                        </a:spcAft>
                        <a:buNone/>
                      </a:pPr>
                      <a:r>
                        <a:rPr lang="en" sz="1200"/>
                        <a:t>move</a:t>
                      </a:r>
                      <a:endParaRPr sz="1200"/>
                    </a:p>
                  </a:txBody>
                  <a:tcPr marL="91425" marR="91425" marT="91425" marB="91425"/>
                </a:tc>
                <a:tc>
                  <a:txBody>
                    <a:bodyPr/>
                    <a:lstStyle/>
                    <a:p>
                      <a:pPr marL="0" lvl="0" indent="0" algn="l" rtl="0">
                        <a:spcBef>
                          <a:spcPts val="0"/>
                        </a:spcBef>
                        <a:spcAft>
                          <a:spcPts val="0"/>
                        </a:spcAft>
                        <a:buNone/>
                      </a:pPr>
                      <a:r>
                        <a:rPr lang="en" sz="1200"/>
                        <a:t>move_cp</a:t>
                      </a:r>
                      <a:endParaRPr sz="1200"/>
                    </a:p>
                  </a:txBody>
                  <a:tcPr marL="91425" marR="91425" marT="91425" marB="91425"/>
                </a:tc>
                <a:extLst>
                  <a:ext uri="{0D108BD9-81ED-4DB2-BD59-A6C34878D82A}">
                    <a16:rowId xmlns:a16="http://schemas.microsoft.com/office/drawing/2014/main" xmlns="" val="10004"/>
                  </a:ext>
                </a:extLst>
              </a:tr>
            </a:tbl>
          </a:graphicData>
        </a:graphic>
      </p:graphicFrame>
      <p:sp>
        <p:nvSpPr>
          <p:cNvPr id="168" name="Google Shape;168;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CRTK: pros</a:t>
            </a:r>
            <a:endParaRPr/>
          </a:p>
        </p:txBody>
      </p:sp>
      <p:sp>
        <p:nvSpPr>
          <p:cNvPr id="174" name="Google Shape;174;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Standardized and documented API for robot state, move commands and operating state:</a:t>
            </a:r>
            <a:endParaRPr/>
          </a:p>
          <a:p>
            <a:pPr marL="914400" lvl="1" indent="-317500" algn="l" rtl="0">
              <a:spcBef>
                <a:spcPts val="0"/>
              </a:spcBef>
              <a:spcAft>
                <a:spcPts val="0"/>
              </a:spcAft>
              <a:buSzPts val="1400"/>
              <a:buChar char="-"/>
            </a:pPr>
            <a:r>
              <a:rPr lang="en" u="sng">
                <a:solidFill>
                  <a:schemeClr val="hlink"/>
                </a:solidFill>
                <a:hlinkClick r:id="rId3"/>
              </a:rPr>
              <a:t>https://github.com/collaborative-robotics/documentation/wiki/Robot-API</a:t>
            </a:r>
            <a:r>
              <a:rPr lang="en"/>
              <a:t> </a:t>
            </a:r>
            <a:endParaRPr/>
          </a:p>
          <a:p>
            <a:pPr marL="457200" lvl="0" indent="-342900" algn="l" rtl="0">
              <a:spcBef>
                <a:spcPts val="0"/>
              </a:spcBef>
              <a:spcAft>
                <a:spcPts val="0"/>
              </a:spcAft>
              <a:buSzPts val="1800"/>
              <a:buChar char="-"/>
            </a:pPr>
            <a:r>
              <a:rPr lang="en"/>
              <a:t>More options to swap arms (PSM vs. JHU Eye Robot, MTM vs Omni or ForceDimension)</a:t>
            </a:r>
            <a:endParaRPr/>
          </a:p>
          <a:p>
            <a:pPr marL="457200" lvl="0" indent="-342900" algn="l" rtl="0">
              <a:spcBef>
                <a:spcPts val="0"/>
              </a:spcBef>
              <a:spcAft>
                <a:spcPts val="0"/>
              </a:spcAft>
              <a:buSzPts val="1800"/>
              <a:buChar char="-"/>
            </a:pPr>
            <a:r>
              <a:rPr lang="en"/>
              <a:t>General purpose clients (not dVRK specific):</a:t>
            </a:r>
            <a:endParaRPr/>
          </a:p>
          <a:p>
            <a:pPr marL="914400" lvl="1" indent="-317500" algn="l" rtl="0">
              <a:spcBef>
                <a:spcPts val="0"/>
              </a:spcBef>
              <a:spcAft>
                <a:spcPts val="0"/>
              </a:spcAft>
              <a:buSzPts val="1400"/>
              <a:buChar char="-"/>
            </a:pPr>
            <a:r>
              <a:rPr lang="en"/>
              <a:t>ROS Python: </a:t>
            </a:r>
            <a:r>
              <a:rPr lang="en" u="sng">
                <a:solidFill>
                  <a:schemeClr val="hlink"/>
                </a:solidFill>
                <a:hlinkClick r:id="rId4"/>
              </a:rPr>
              <a:t>https://github.com/collaborative-robotics/crtk-python-client</a:t>
            </a:r>
            <a:endParaRPr/>
          </a:p>
          <a:p>
            <a:pPr marL="914400" lvl="1" indent="-317500" algn="l" rtl="0">
              <a:spcBef>
                <a:spcPts val="0"/>
              </a:spcBef>
              <a:spcAft>
                <a:spcPts val="0"/>
              </a:spcAft>
              <a:buSzPts val="1400"/>
              <a:buChar char="-"/>
            </a:pPr>
            <a:r>
              <a:rPr lang="en"/>
              <a:t>ROS Matlab: </a:t>
            </a:r>
            <a:r>
              <a:rPr lang="en" u="sng">
                <a:solidFill>
                  <a:schemeClr val="hlink"/>
                </a:solidFill>
                <a:hlinkClick r:id="rId5"/>
              </a:rPr>
              <a:t>https://github.com/collaborative-robotics/crtk-matlab-client</a:t>
            </a:r>
            <a:r>
              <a:rPr lang="en"/>
              <a:t> </a:t>
            </a:r>
            <a:endParaRPr/>
          </a:p>
          <a:p>
            <a:pPr marL="914400" lvl="1" indent="-317500" algn="l" rtl="0">
              <a:spcBef>
                <a:spcPts val="0"/>
              </a:spcBef>
              <a:spcAft>
                <a:spcPts val="0"/>
              </a:spcAft>
              <a:buSzPts val="1400"/>
              <a:buChar char="-"/>
            </a:pPr>
            <a:r>
              <a:rPr lang="en"/>
              <a:t>For cisst/SAW “devices” (dVRK, Omni, Falcon, NDi, Atracsys…):  ROS bridge, OpenIGTLink bridge, Qt Widgets...</a:t>
            </a:r>
            <a:endParaRPr/>
          </a:p>
          <a:p>
            <a:pPr marL="914400" lvl="1" indent="-317500" algn="l" rtl="0">
              <a:spcBef>
                <a:spcPts val="0"/>
              </a:spcBef>
              <a:spcAft>
                <a:spcPts val="0"/>
              </a:spcAft>
              <a:buSzPts val="1400"/>
              <a:buChar char="-"/>
            </a:pPr>
            <a:r>
              <a:rPr lang="en"/>
              <a:t>MoveIt! support (maybe later release)</a:t>
            </a:r>
            <a:endParaRPr b="1" i="1" u="sng"/>
          </a:p>
        </p:txBody>
      </p:sp>
      <p:sp>
        <p:nvSpPr>
          <p:cNvPr id="175" name="Google Shape;175;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CRTK: cons</a:t>
            </a:r>
            <a:endParaRPr/>
          </a:p>
        </p:txBody>
      </p:sp>
      <p:sp>
        <p:nvSpPr>
          <p:cNvPr id="181" name="Google Shape;181;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Major refactoring for dVRK internals</a:t>
            </a:r>
            <a:endParaRPr/>
          </a:p>
          <a:p>
            <a:pPr marL="914400" lvl="1" indent="-317500" algn="l" rtl="0">
              <a:spcBef>
                <a:spcPts val="0"/>
              </a:spcBef>
              <a:spcAft>
                <a:spcPts val="0"/>
              </a:spcAft>
              <a:buSzPts val="1400"/>
              <a:buChar char="-"/>
            </a:pPr>
            <a:r>
              <a:rPr lang="en"/>
              <a:t>Time consuming</a:t>
            </a:r>
            <a:endParaRPr/>
          </a:p>
          <a:p>
            <a:pPr marL="914400" lvl="1" indent="-317500" algn="l" rtl="0">
              <a:spcBef>
                <a:spcPts val="0"/>
              </a:spcBef>
              <a:spcAft>
                <a:spcPts val="0"/>
              </a:spcAft>
              <a:buSzPts val="1400"/>
              <a:buChar char="-"/>
            </a:pPr>
            <a:r>
              <a:rPr lang="en"/>
              <a:t>Might require fast release of 2.0.1, 2.0.2… to address newly introduced “issues”</a:t>
            </a:r>
            <a:endParaRPr/>
          </a:p>
          <a:p>
            <a:pPr marL="457200" lvl="0" indent="-342900" algn="l" rtl="0">
              <a:spcBef>
                <a:spcPts val="0"/>
              </a:spcBef>
              <a:spcAft>
                <a:spcPts val="0"/>
              </a:spcAft>
              <a:buSzPts val="1800"/>
              <a:buChar char="-"/>
            </a:pPr>
            <a:r>
              <a:rPr lang="en"/>
              <a:t>Change of API for end-user applications</a:t>
            </a:r>
            <a:endParaRPr/>
          </a:p>
          <a:p>
            <a:pPr marL="914400" lvl="1" indent="-317500" algn="l" rtl="0">
              <a:spcBef>
                <a:spcPts val="0"/>
              </a:spcBef>
              <a:spcAft>
                <a:spcPts val="0"/>
              </a:spcAft>
              <a:buSzPts val="1400"/>
              <a:buChar char="-"/>
            </a:pPr>
            <a:r>
              <a:rPr lang="en"/>
              <a:t>We provide a conversion table and script to update user code: </a:t>
            </a:r>
            <a:r>
              <a:rPr lang="en" u="sng">
                <a:solidFill>
                  <a:schemeClr val="hlink"/>
                </a:solidFill>
                <a:hlinkClick r:id="rId3"/>
              </a:rPr>
              <a:t>https://github.com/jhu-cisst/cisst/tree/feature-crtk/utils/crtk-port</a:t>
            </a:r>
            <a:r>
              <a:rPr lang="en"/>
              <a:t> </a:t>
            </a:r>
            <a:endParaRPr/>
          </a:p>
        </p:txBody>
      </p:sp>
      <p:sp>
        <p:nvSpPr>
          <p:cNvPr id="182" name="Google Shape;182;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Other software updates</a:t>
            </a:r>
            <a:endParaRPr/>
          </a:p>
        </p:txBody>
      </p:sp>
      <p:sp>
        <p:nvSpPr>
          <p:cNvPr id="188" name="Google Shape;188;p27"/>
          <p:cNvSpPr txBox="1">
            <a:spLocks noGrp="1"/>
          </p:cNvSpPr>
          <p:nvPr>
            <p:ph type="body" idx="1"/>
          </p:nvPr>
        </p:nvSpPr>
        <p:spPr>
          <a:xfrm>
            <a:off x="311700" y="975050"/>
            <a:ext cx="8249400" cy="3593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More health checks, trigger warnings and errors:</a:t>
            </a:r>
            <a:endParaRPr/>
          </a:p>
          <a:p>
            <a:pPr marL="914400" lvl="1" indent="-317500" algn="l" rtl="0">
              <a:spcBef>
                <a:spcPts val="0"/>
              </a:spcBef>
              <a:spcAft>
                <a:spcPts val="0"/>
              </a:spcAft>
              <a:buSzPts val="1400"/>
              <a:buChar char="-"/>
            </a:pPr>
            <a:r>
              <a:rPr lang="en"/>
              <a:t>Tasks periodicity</a:t>
            </a:r>
            <a:endParaRPr/>
          </a:p>
          <a:p>
            <a:pPr marL="914400" lvl="1" indent="-317500" algn="l" rtl="0">
              <a:spcBef>
                <a:spcPts val="0"/>
              </a:spcBef>
              <a:spcAft>
                <a:spcPts val="0"/>
              </a:spcAft>
              <a:buSzPts val="1400"/>
              <a:buChar char="-"/>
            </a:pPr>
            <a:r>
              <a:rPr lang="en"/>
              <a:t>Amplifiers temperature</a:t>
            </a:r>
            <a:endParaRPr/>
          </a:p>
          <a:p>
            <a:pPr marL="457200" lvl="0" indent="-342900" algn="l" rtl="0">
              <a:spcBef>
                <a:spcPts val="0"/>
              </a:spcBef>
              <a:spcAft>
                <a:spcPts val="0"/>
              </a:spcAft>
              <a:buSzPts val="1800"/>
              <a:buChar char="-"/>
            </a:pPr>
            <a:r>
              <a:rPr lang="en"/>
              <a:t>GUI improvements:</a:t>
            </a:r>
            <a:endParaRPr/>
          </a:p>
          <a:p>
            <a:pPr marL="914400" lvl="1" indent="-317500" algn="l" rtl="0">
              <a:spcBef>
                <a:spcPts val="0"/>
              </a:spcBef>
              <a:spcAft>
                <a:spcPts val="0"/>
              </a:spcAft>
              <a:buSzPts val="1400"/>
              <a:buChar char="-"/>
            </a:pPr>
            <a:r>
              <a:rPr lang="en"/>
              <a:t>Main window shows each arm state</a:t>
            </a:r>
            <a:endParaRPr/>
          </a:p>
          <a:p>
            <a:pPr marL="914400" lvl="1" indent="-317500" algn="l" rtl="0">
              <a:spcBef>
                <a:spcPts val="0"/>
              </a:spcBef>
              <a:spcAft>
                <a:spcPts val="0"/>
              </a:spcAft>
              <a:buSzPts val="1400"/>
              <a:buChar char="-"/>
            </a:pPr>
            <a:r>
              <a:rPr lang="en"/>
              <a:t>Widget to control camera focus (using ISI focus controller)</a:t>
            </a:r>
            <a:endParaRPr/>
          </a:p>
          <a:p>
            <a:pPr marL="914400" lvl="1" indent="-317500" algn="l" rtl="0">
              <a:spcBef>
                <a:spcPts val="0"/>
              </a:spcBef>
              <a:spcAft>
                <a:spcPts val="0"/>
              </a:spcAft>
              <a:buSzPts val="1400"/>
              <a:buChar char="-"/>
            </a:pPr>
            <a:r>
              <a:rPr lang="en"/>
              <a:t>Widget to move arm to joint position</a:t>
            </a:r>
            <a:endParaRPr/>
          </a:p>
          <a:p>
            <a:pPr marL="457200" lvl="0" indent="-342900" algn="l" rtl="0">
              <a:spcBef>
                <a:spcPts val="0"/>
              </a:spcBef>
              <a:spcAft>
                <a:spcPts val="0"/>
              </a:spcAft>
              <a:buSzPts val="1800"/>
              <a:buChar char="-"/>
            </a:pPr>
            <a:r>
              <a:rPr lang="en"/>
              <a:t>Teleoperation over ROS</a:t>
            </a:r>
            <a:endParaRPr/>
          </a:p>
          <a:p>
            <a:pPr marL="457200" lvl="0" indent="-342900" algn="l" rtl="0">
              <a:spcBef>
                <a:spcPts val="0"/>
              </a:spcBef>
              <a:spcAft>
                <a:spcPts val="0"/>
              </a:spcAft>
              <a:buSzPts val="1800"/>
              <a:buChar char="-"/>
            </a:pPr>
            <a:r>
              <a:rPr lang="en"/>
              <a:t>SAW text-to-speech over ROS</a:t>
            </a:r>
            <a:endParaRPr/>
          </a:p>
          <a:p>
            <a:pPr marL="457200" lvl="0" indent="-342900" algn="l" rtl="0">
              <a:spcBef>
                <a:spcPts val="0"/>
              </a:spcBef>
              <a:spcAft>
                <a:spcPts val="0"/>
              </a:spcAft>
              <a:buSzPts val="1800"/>
              <a:buChar char="-"/>
            </a:pPr>
            <a:r>
              <a:rPr lang="en"/>
              <a:t>Support for:</a:t>
            </a:r>
            <a:endParaRPr/>
          </a:p>
          <a:p>
            <a:pPr marL="914400" lvl="1" indent="-317500" algn="l" rtl="0">
              <a:spcBef>
                <a:spcPts val="0"/>
              </a:spcBef>
              <a:spcAft>
                <a:spcPts val="0"/>
              </a:spcAft>
              <a:buSzPts val="1400"/>
              <a:buChar char="-"/>
            </a:pPr>
            <a:r>
              <a:rPr lang="en"/>
              <a:t>Ubuntu 16.04 with ROS kinetic</a:t>
            </a:r>
            <a:endParaRPr/>
          </a:p>
          <a:p>
            <a:pPr marL="914400" lvl="1" indent="-317500" algn="l" rtl="0">
              <a:spcBef>
                <a:spcPts val="0"/>
              </a:spcBef>
              <a:spcAft>
                <a:spcPts val="0"/>
              </a:spcAft>
              <a:buSzPts val="1400"/>
              <a:buChar char="-"/>
            </a:pPr>
            <a:r>
              <a:rPr lang="en"/>
              <a:t>Ubuntu 18.04 with ROS melodic</a:t>
            </a:r>
            <a:endParaRPr/>
          </a:p>
          <a:p>
            <a:pPr marL="914400" lvl="1" indent="-317500" algn="l" rtl="0">
              <a:spcBef>
                <a:spcPts val="0"/>
              </a:spcBef>
              <a:spcAft>
                <a:spcPts val="0"/>
              </a:spcAft>
              <a:buSzPts val="1400"/>
              <a:buChar char="-"/>
            </a:pPr>
            <a:r>
              <a:rPr lang="en"/>
              <a:t>Ubuntu 20.04 with ROS noetic</a:t>
            </a:r>
            <a:endParaRPr/>
          </a:p>
        </p:txBody>
      </p:sp>
      <p:sp>
        <p:nvSpPr>
          <p:cNvPr id="189" name="Google Shape;189;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8"/>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Dark mode</a:t>
            </a:r>
            <a:endParaRPr/>
          </a:p>
        </p:txBody>
      </p:sp>
      <p:pic>
        <p:nvPicPr>
          <p:cNvPr id="195" name="Google Shape;195;p28"/>
          <p:cNvPicPr preferRelativeResize="0"/>
          <p:nvPr/>
        </p:nvPicPr>
        <p:blipFill>
          <a:blip r:embed="rId3">
            <a:alphaModFix/>
          </a:blip>
          <a:stretch>
            <a:fillRect/>
          </a:stretch>
        </p:blipFill>
        <p:spPr>
          <a:xfrm>
            <a:off x="1507587" y="828475"/>
            <a:ext cx="6128826" cy="4093025"/>
          </a:xfrm>
          <a:prstGeom prst="rect">
            <a:avLst/>
          </a:prstGeom>
          <a:noFill/>
          <a:ln>
            <a:noFill/>
          </a:ln>
        </p:spPr>
      </p:pic>
      <p:sp>
        <p:nvSpPr>
          <p:cNvPr id="196" name="Google Shape;196;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Ethernet Support (UDP)</a:t>
            </a:r>
            <a:endParaRPr/>
          </a:p>
        </p:txBody>
      </p:sp>
      <p:sp>
        <p:nvSpPr>
          <p:cNvPr id="202" name="Google Shape;202;p29"/>
          <p:cNvSpPr txBox="1">
            <a:spLocks noGrp="1"/>
          </p:cNvSpPr>
          <p:nvPr>
            <p:ph type="body" idx="1"/>
          </p:nvPr>
        </p:nvSpPr>
        <p:spPr>
          <a:xfrm>
            <a:off x="311700" y="1152475"/>
            <a:ext cx="8520600" cy="1559400"/>
          </a:xfrm>
          <a:prstGeom prst="rect">
            <a:avLst/>
          </a:prstGeom>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SzPts val="1800"/>
              <a:buChar char="-"/>
            </a:pPr>
            <a:r>
              <a:rPr lang="en"/>
              <a:t>Ethernet is supported everywhere, including Windows, RTOS, Simulink Real-Time</a:t>
            </a:r>
            <a:endParaRPr/>
          </a:p>
          <a:p>
            <a:pPr marL="457200" marR="0" lvl="0" indent="-342900" algn="l" rtl="0">
              <a:lnSpc>
                <a:spcPct val="115000"/>
              </a:lnSpc>
              <a:spcBef>
                <a:spcPts val="0"/>
              </a:spcBef>
              <a:spcAft>
                <a:spcPts val="0"/>
              </a:spcAft>
              <a:buSzPts val="1800"/>
              <a:buChar char="-"/>
            </a:pPr>
            <a:r>
              <a:rPr lang="en"/>
              <a:t>Real-time drivers for Ethernet readily available</a:t>
            </a:r>
            <a:endParaRPr/>
          </a:p>
          <a:p>
            <a:pPr marL="457200" marR="0" lvl="0" indent="-342900" algn="l" rtl="0">
              <a:lnSpc>
                <a:spcPct val="115000"/>
              </a:lnSpc>
              <a:spcBef>
                <a:spcPts val="0"/>
              </a:spcBef>
              <a:spcAft>
                <a:spcPts val="0"/>
              </a:spcAft>
              <a:buSzPts val="1800"/>
              <a:buChar char="-"/>
            </a:pPr>
            <a:r>
              <a:rPr lang="en"/>
              <a:t>Will be supported by Firmware Rev 7 and dVRK 2.0</a:t>
            </a:r>
            <a:endParaRPr/>
          </a:p>
          <a:p>
            <a:pPr marL="0" marR="0" lvl="0" indent="0" algn="l" rtl="0">
              <a:lnSpc>
                <a:spcPct val="115000"/>
              </a:lnSpc>
              <a:spcBef>
                <a:spcPts val="1600"/>
              </a:spcBef>
              <a:spcAft>
                <a:spcPts val="1600"/>
              </a:spcAft>
              <a:buNone/>
            </a:pPr>
            <a:endParaRPr/>
          </a:p>
        </p:txBody>
      </p:sp>
      <p:sp>
        <p:nvSpPr>
          <p:cNvPr id="203" name="Google Shape;203;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pic>
        <p:nvPicPr>
          <p:cNvPr id="204" name="Google Shape;204;p29"/>
          <p:cNvPicPr preferRelativeResize="0"/>
          <p:nvPr/>
        </p:nvPicPr>
        <p:blipFill>
          <a:blip r:embed="rId3">
            <a:alphaModFix/>
          </a:blip>
          <a:stretch>
            <a:fillRect/>
          </a:stretch>
        </p:blipFill>
        <p:spPr>
          <a:xfrm>
            <a:off x="474350" y="2878763"/>
            <a:ext cx="3380225" cy="1690100"/>
          </a:xfrm>
          <a:prstGeom prst="rect">
            <a:avLst/>
          </a:prstGeom>
          <a:noFill/>
          <a:ln>
            <a:noFill/>
          </a:ln>
        </p:spPr>
      </p:pic>
      <p:pic>
        <p:nvPicPr>
          <p:cNvPr id="205" name="Google Shape;205;p29"/>
          <p:cNvPicPr preferRelativeResize="0"/>
          <p:nvPr/>
        </p:nvPicPr>
        <p:blipFill>
          <a:blip r:embed="rId4">
            <a:alphaModFix/>
          </a:blip>
          <a:stretch>
            <a:fillRect/>
          </a:stretch>
        </p:blipFill>
        <p:spPr>
          <a:xfrm>
            <a:off x="4052850" y="2909425"/>
            <a:ext cx="4419600" cy="16287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Setup Joint Controller</a:t>
            </a:r>
            <a:endParaRPr/>
          </a:p>
        </p:txBody>
      </p:sp>
      <p:sp>
        <p:nvSpPr>
          <p:cNvPr id="211" name="Google Shape;211;p30"/>
          <p:cNvSpPr txBox="1">
            <a:spLocks noGrp="1"/>
          </p:cNvSpPr>
          <p:nvPr>
            <p:ph type="body" idx="1"/>
          </p:nvPr>
        </p:nvSpPr>
        <p:spPr>
          <a:xfrm>
            <a:off x="311700" y="1152475"/>
            <a:ext cx="5860500" cy="3416400"/>
          </a:xfrm>
          <a:prstGeom prst="rect">
            <a:avLst/>
          </a:prstGeom>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SzPts val="1800"/>
              <a:buChar char="-"/>
            </a:pPr>
            <a:r>
              <a:rPr lang="en"/>
              <a:t>Design completed</a:t>
            </a:r>
            <a:endParaRPr/>
          </a:p>
          <a:p>
            <a:pPr marL="457200" marR="0" lvl="0" indent="-342900" algn="l" rtl="0">
              <a:lnSpc>
                <a:spcPct val="115000"/>
              </a:lnSpc>
              <a:spcBef>
                <a:spcPts val="0"/>
              </a:spcBef>
              <a:spcAft>
                <a:spcPts val="0"/>
              </a:spcAft>
              <a:buSzPts val="1800"/>
              <a:buChar char="-"/>
            </a:pPr>
            <a:r>
              <a:rPr lang="en"/>
              <a:t>Waiting for funds for first production run</a:t>
            </a:r>
            <a:endParaRPr/>
          </a:p>
          <a:p>
            <a:pPr marL="457200" marR="0" lvl="0" indent="-342900" algn="l" rtl="0">
              <a:lnSpc>
                <a:spcPct val="115000"/>
              </a:lnSpc>
              <a:spcBef>
                <a:spcPts val="0"/>
              </a:spcBef>
              <a:spcAft>
                <a:spcPts val="0"/>
              </a:spcAft>
              <a:buSzPts val="1800"/>
              <a:buChar char="-"/>
            </a:pPr>
            <a:r>
              <a:rPr lang="en"/>
              <a:t>Per-unit cost ~$4,500</a:t>
            </a:r>
            <a:endParaRPr/>
          </a:p>
        </p:txBody>
      </p:sp>
      <p:sp>
        <p:nvSpPr>
          <p:cNvPr id="212" name="Google Shape;212;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pic>
        <p:nvPicPr>
          <p:cNvPr id="213" name="Google Shape;213;p30"/>
          <p:cNvPicPr preferRelativeResize="0"/>
          <p:nvPr/>
        </p:nvPicPr>
        <p:blipFill>
          <a:blip r:embed="rId3">
            <a:alphaModFix/>
          </a:blip>
          <a:stretch>
            <a:fillRect/>
          </a:stretch>
        </p:blipFill>
        <p:spPr>
          <a:xfrm>
            <a:off x="6237548" y="417900"/>
            <a:ext cx="2423075" cy="4307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Other firmware updates</a:t>
            </a:r>
            <a:endParaRPr/>
          </a:p>
        </p:txBody>
      </p:sp>
      <p:sp>
        <p:nvSpPr>
          <p:cNvPr id="219" name="Google Shape;219;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Even better velocity estimation</a:t>
            </a:r>
            <a:endParaRPr/>
          </a:p>
          <a:p>
            <a:pPr marL="457200" lvl="0" indent="-342900" algn="l" rtl="0">
              <a:spcBef>
                <a:spcPts val="0"/>
              </a:spcBef>
              <a:spcAft>
                <a:spcPts val="0"/>
              </a:spcAft>
              <a:buSzPts val="1800"/>
              <a:buChar char="-"/>
            </a:pPr>
            <a:r>
              <a:rPr lang="en"/>
              <a:t>More efficient power on/off commands</a:t>
            </a:r>
            <a:endParaRPr/>
          </a:p>
          <a:p>
            <a:pPr marL="457200" lvl="0" indent="-342900" algn="l" rtl="0">
              <a:spcBef>
                <a:spcPts val="0"/>
              </a:spcBef>
              <a:spcAft>
                <a:spcPts val="0"/>
              </a:spcAft>
              <a:buSzPts val="1800"/>
              <a:buChar char="-"/>
            </a:pPr>
            <a:r>
              <a:rPr lang="en"/>
              <a:t>Built-in data collection (e.g., motor current feedback at ~120 kHz)</a:t>
            </a:r>
            <a:endParaRPr/>
          </a:p>
          <a:p>
            <a:pPr marL="457200" lvl="0" indent="-342900" algn="l" rtl="0">
              <a:spcBef>
                <a:spcPts val="0"/>
              </a:spcBef>
              <a:spcAft>
                <a:spcPts val="0"/>
              </a:spcAft>
              <a:buSzPts val="1800"/>
              <a:buChar char="-"/>
            </a:pPr>
            <a:r>
              <a:rPr lang="en"/>
              <a:t>Faster response to e-stop</a:t>
            </a:r>
            <a:endParaRPr/>
          </a:p>
          <a:p>
            <a:pPr marL="457200" lvl="0" indent="-342900" algn="l" rtl="0">
              <a:spcBef>
                <a:spcPts val="0"/>
              </a:spcBef>
              <a:spcAft>
                <a:spcPts val="0"/>
              </a:spcAft>
              <a:buSzPts val="1800"/>
              <a:buChar char="-"/>
            </a:pPr>
            <a:r>
              <a:rPr lang="en"/>
              <a:t>LED feedback of watchdog status</a:t>
            </a:r>
            <a:endParaRPr/>
          </a:p>
        </p:txBody>
      </p:sp>
      <p:sp>
        <p:nvSpPr>
          <p:cNvPr id="220" name="Google Shape;220;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Motivation</a:t>
            </a:r>
            <a:endParaRPr/>
          </a:p>
        </p:txBody>
      </p:sp>
      <p:sp>
        <p:nvSpPr>
          <p:cNvPr id="63" name="Google Shape;63;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65" name="Google Shape;65;p14"/>
          <p:cNvSpPr txBox="1"/>
          <p:nvPr/>
        </p:nvSpPr>
        <p:spPr>
          <a:xfrm>
            <a:off x="368725" y="1062025"/>
            <a:ext cx="2226300" cy="392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t>User experience</a:t>
            </a:r>
            <a:endParaRPr sz="1300"/>
          </a:p>
          <a:p>
            <a:pPr marL="457200" lvl="0" indent="-311150" algn="l" rtl="0">
              <a:spcBef>
                <a:spcPts val="0"/>
              </a:spcBef>
              <a:spcAft>
                <a:spcPts val="0"/>
              </a:spcAft>
              <a:buSzPts val="1300"/>
              <a:buChar char="-"/>
            </a:pPr>
            <a:r>
              <a:rPr lang="en" sz="1300"/>
              <a:t>Operator comfort</a:t>
            </a:r>
            <a:endParaRPr sz="1300"/>
          </a:p>
          <a:p>
            <a:pPr marL="457200" lvl="0" indent="-311150" algn="l" rtl="0">
              <a:spcBef>
                <a:spcPts val="0"/>
              </a:spcBef>
              <a:spcAft>
                <a:spcPts val="0"/>
              </a:spcAft>
              <a:buSzPts val="1300"/>
              <a:buChar char="-"/>
            </a:pPr>
            <a:r>
              <a:rPr lang="en" sz="1300"/>
              <a:t>Features</a:t>
            </a:r>
            <a:endParaRPr sz="1300"/>
          </a:p>
          <a:p>
            <a:pPr marL="457200" lvl="0" indent="-311150" algn="l" rtl="0">
              <a:spcBef>
                <a:spcPts val="0"/>
              </a:spcBef>
              <a:spcAft>
                <a:spcPts val="0"/>
              </a:spcAft>
              <a:buSzPts val="1300"/>
              <a:buChar char="-"/>
            </a:pPr>
            <a:r>
              <a:rPr lang="en" sz="1300"/>
              <a:t>Stability</a:t>
            </a:r>
            <a:endParaRPr sz="1300"/>
          </a:p>
          <a:p>
            <a:pPr marL="457200" lvl="0" indent="-311150" algn="l" rtl="0">
              <a:spcBef>
                <a:spcPts val="0"/>
              </a:spcBef>
              <a:spcAft>
                <a:spcPts val="0"/>
              </a:spcAft>
              <a:buSzPts val="1300"/>
              <a:buChar char="-"/>
            </a:pPr>
            <a:r>
              <a:rPr lang="en" sz="1300"/>
              <a:t>“Feels more like the real one”</a:t>
            </a:r>
            <a:endParaRPr sz="1300"/>
          </a:p>
          <a:p>
            <a:pPr marL="457200" lvl="0" indent="0" algn="l" rtl="0">
              <a:spcBef>
                <a:spcPts val="0"/>
              </a:spcBef>
              <a:spcAft>
                <a:spcPts val="0"/>
              </a:spcAft>
              <a:buNone/>
            </a:pPr>
            <a:endParaRPr sz="1300"/>
          </a:p>
          <a:p>
            <a:pPr marL="0" lvl="0" indent="0" algn="l" rtl="0">
              <a:spcBef>
                <a:spcPts val="0"/>
              </a:spcBef>
              <a:spcAft>
                <a:spcPts val="0"/>
              </a:spcAft>
              <a:buNone/>
            </a:pPr>
            <a:r>
              <a:rPr lang="en" sz="1300"/>
              <a:t>Data collection</a:t>
            </a:r>
            <a:endParaRPr sz="1300"/>
          </a:p>
          <a:p>
            <a:pPr marL="457200" lvl="0" indent="-311150" algn="l" rtl="0">
              <a:spcBef>
                <a:spcPts val="0"/>
              </a:spcBef>
              <a:spcAft>
                <a:spcPts val="0"/>
              </a:spcAft>
              <a:buSzPts val="1300"/>
              <a:buChar char="-"/>
            </a:pPr>
            <a:r>
              <a:rPr lang="en" sz="1300"/>
              <a:t>Video</a:t>
            </a:r>
            <a:endParaRPr sz="1300"/>
          </a:p>
          <a:p>
            <a:pPr marL="457200" lvl="0" indent="-311150" algn="l" rtl="0">
              <a:spcBef>
                <a:spcPts val="0"/>
              </a:spcBef>
              <a:spcAft>
                <a:spcPts val="0"/>
              </a:spcAft>
              <a:buSzPts val="1300"/>
              <a:buChar char="-"/>
            </a:pPr>
            <a:r>
              <a:rPr lang="en" sz="1300"/>
              <a:t>Telemetry</a:t>
            </a:r>
            <a:endParaRPr sz="1300"/>
          </a:p>
          <a:p>
            <a:pPr marL="457200" lvl="0" indent="-311150" algn="l" rtl="0">
              <a:spcBef>
                <a:spcPts val="0"/>
              </a:spcBef>
              <a:spcAft>
                <a:spcPts val="0"/>
              </a:spcAft>
              <a:buSzPts val="1300"/>
              <a:buChar char="-"/>
            </a:pPr>
            <a:r>
              <a:rPr lang="en" sz="1300"/>
              <a:t>User events</a:t>
            </a:r>
            <a:endParaRPr sz="1300"/>
          </a:p>
          <a:p>
            <a:pPr marL="457200" lvl="0" indent="-311150" algn="l" rtl="0">
              <a:spcBef>
                <a:spcPts val="0"/>
              </a:spcBef>
              <a:spcAft>
                <a:spcPts val="0"/>
              </a:spcAft>
              <a:buSzPts val="1300"/>
              <a:buChar char="-"/>
            </a:pPr>
            <a:r>
              <a:rPr lang="en" sz="1300"/>
              <a:t>Tools used</a:t>
            </a:r>
            <a:endParaRPr sz="1300"/>
          </a:p>
          <a:p>
            <a:pPr marL="457200" lvl="0" indent="-311150" algn="l" rtl="0">
              <a:spcBef>
                <a:spcPts val="0"/>
              </a:spcBef>
              <a:spcAft>
                <a:spcPts val="0"/>
              </a:spcAft>
              <a:buSzPts val="1300"/>
              <a:buChar char="-"/>
            </a:pPr>
            <a:r>
              <a:rPr lang="en" sz="1300"/>
              <a:t>Camera calibration</a:t>
            </a:r>
            <a:endParaRPr sz="1300"/>
          </a:p>
          <a:p>
            <a:pPr marL="457200" lvl="0" indent="-311150" algn="l" rtl="0">
              <a:spcBef>
                <a:spcPts val="0"/>
              </a:spcBef>
              <a:spcAft>
                <a:spcPts val="0"/>
              </a:spcAft>
              <a:buSzPts val="1300"/>
              <a:buChar char="-"/>
            </a:pPr>
            <a:r>
              <a:rPr lang="en" sz="1300"/>
              <a:t>…</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System integration</a:t>
            </a:r>
            <a:endParaRPr sz="1300"/>
          </a:p>
          <a:p>
            <a:pPr marL="457200" marR="0" lvl="0" indent="-311150" algn="l" rtl="0">
              <a:lnSpc>
                <a:spcPct val="100000"/>
              </a:lnSpc>
              <a:spcBef>
                <a:spcPts val="0"/>
              </a:spcBef>
              <a:spcAft>
                <a:spcPts val="0"/>
              </a:spcAft>
              <a:buSzPts val="1300"/>
              <a:buChar char="-"/>
            </a:pPr>
            <a:r>
              <a:rPr lang="en" sz="1300"/>
              <a:t>Software</a:t>
            </a:r>
            <a:endParaRPr sz="1300"/>
          </a:p>
          <a:p>
            <a:pPr marL="457200" marR="0" lvl="0" indent="-311150" algn="l" rtl="0">
              <a:lnSpc>
                <a:spcPct val="100000"/>
              </a:lnSpc>
              <a:spcBef>
                <a:spcPts val="0"/>
              </a:spcBef>
              <a:spcAft>
                <a:spcPts val="0"/>
              </a:spcAft>
              <a:buSzPts val="1300"/>
              <a:buChar char="-"/>
            </a:pPr>
            <a:r>
              <a:rPr lang="en" sz="1300"/>
              <a:t>Firmware</a:t>
            </a:r>
            <a:endParaRPr sz="1300"/>
          </a:p>
          <a:p>
            <a:pPr marL="457200" marR="0" lvl="0" indent="-311150" algn="l" rtl="0">
              <a:lnSpc>
                <a:spcPct val="100000"/>
              </a:lnSpc>
              <a:spcBef>
                <a:spcPts val="0"/>
              </a:spcBef>
              <a:spcAft>
                <a:spcPts val="0"/>
              </a:spcAft>
              <a:buSzPts val="1300"/>
              <a:buChar char="-"/>
            </a:pPr>
            <a:r>
              <a:rPr lang="en" sz="1300"/>
              <a:t>Hardware</a:t>
            </a:r>
            <a:endParaRPr sz="1300"/>
          </a:p>
        </p:txBody>
      </p:sp>
      <p:pic>
        <p:nvPicPr>
          <p:cNvPr id="2" name="phantom dVRK experiment.MOV" descr="phantom dVRK experiment.MOV">
            <a:hlinkClick r:id="" action="ppaction://media"/>
            <a:extLst>
              <a:ext uri="{FF2B5EF4-FFF2-40B4-BE49-F238E27FC236}">
                <a16:creationId xmlns:a16="http://schemas.microsoft.com/office/drawing/2014/main" xmlns="" id="{F5DC2DDA-6F48-AF4E-8DBE-815C18A782D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97808" y="1017725"/>
            <a:ext cx="6246192" cy="35134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Prioritization</a:t>
            </a:r>
            <a:endParaRPr/>
          </a:p>
        </p:txBody>
      </p:sp>
      <p:sp>
        <p:nvSpPr>
          <p:cNvPr id="226" name="Google Shape;226;p32"/>
          <p:cNvSpPr txBox="1">
            <a:spLocks noGrp="1"/>
          </p:cNvSpPr>
          <p:nvPr>
            <p:ph type="body" idx="1"/>
          </p:nvPr>
        </p:nvSpPr>
        <p:spPr>
          <a:xfrm>
            <a:off x="311700" y="1152475"/>
            <a:ext cx="8520600" cy="39042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Clr>
                <a:srgbClr val="000000"/>
              </a:buClr>
              <a:buSzPts val="1800"/>
              <a:buAutoNum type="arabicPeriod"/>
            </a:pPr>
            <a:r>
              <a:rPr lang="en">
                <a:solidFill>
                  <a:srgbClr val="000000"/>
                </a:solidFill>
              </a:rPr>
              <a:t>Simulink Real-Time (requires Ethernet UDP)</a:t>
            </a:r>
            <a:endParaRPr>
              <a:solidFill>
                <a:srgbClr val="000000"/>
              </a:solidFill>
            </a:endParaRPr>
          </a:p>
          <a:p>
            <a:pPr marL="914400" lvl="1" indent="-317500" algn="l" rtl="0">
              <a:spcBef>
                <a:spcPts val="600"/>
              </a:spcBef>
              <a:spcAft>
                <a:spcPts val="0"/>
              </a:spcAft>
              <a:buClr>
                <a:srgbClr val="000000"/>
              </a:buClr>
              <a:buSzPts val="1400"/>
              <a:buAutoNum type="alphaLcPeriod"/>
            </a:pPr>
            <a:r>
              <a:rPr lang="en">
                <a:solidFill>
                  <a:srgbClr val="000000"/>
                </a:solidFill>
              </a:rPr>
              <a:t>Some work already completed</a:t>
            </a:r>
            <a:endParaRPr>
              <a:solidFill>
                <a:srgbClr val="000000"/>
              </a:solidFill>
            </a:endParaRPr>
          </a:p>
          <a:p>
            <a:pPr marL="457200" lvl="0" indent="-342900" algn="l" rtl="0">
              <a:spcBef>
                <a:spcPts val="600"/>
              </a:spcBef>
              <a:spcAft>
                <a:spcPts val="0"/>
              </a:spcAft>
              <a:buClr>
                <a:srgbClr val="000000"/>
              </a:buClr>
              <a:buSzPts val="1800"/>
              <a:buAutoNum type="arabicPeriod"/>
            </a:pPr>
            <a:r>
              <a:rPr lang="en">
                <a:solidFill>
                  <a:srgbClr val="000000"/>
                </a:solidFill>
              </a:rPr>
              <a:t>Video pipeline (at least with endoscope)</a:t>
            </a:r>
            <a:endParaRPr>
              <a:solidFill>
                <a:srgbClr val="000000"/>
              </a:solidFill>
            </a:endParaRPr>
          </a:p>
          <a:p>
            <a:pPr marL="914400" lvl="1" indent="-317500" algn="l" rtl="0">
              <a:spcBef>
                <a:spcPts val="600"/>
              </a:spcBef>
              <a:spcAft>
                <a:spcPts val="0"/>
              </a:spcAft>
              <a:buClr>
                <a:srgbClr val="000000"/>
              </a:buClr>
              <a:buSzPts val="1400"/>
              <a:buAutoNum type="alphaLcPeriod"/>
            </a:pPr>
            <a:r>
              <a:rPr lang="en">
                <a:solidFill>
                  <a:srgbClr val="000000"/>
                </a:solidFill>
              </a:rPr>
              <a:t>3D user interface</a:t>
            </a:r>
            <a:endParaRPr>
              <a:solidFill>
                <a:srgbClr val="000000"/>
              </a:solidFill>
            </a:endParaRPr>
          </a:p>
          <a:p>
            <a:pPr marL="457200" lvl="0" indent="-342900" algn="l" rtl="0">
              <a:spcBef>
                <a:spcPts val="600"/>
              </a:spcBef>
              <a:spcAft>
                <a:spcPts val="0"/>
              </a:spcAft>
              <a:buClr>
                <a:srgbClr val="000000"/>
              </a:buClr>
              <a:buSzPts val="1800"/>
              <a:buAutoNum type="arabicPeriod"/>
            </a:pPr>
            <a:r>
              <a:rPr lang="en">
                <a:solidFill>
                  <a:srgbClr val="000000"/>
                </a:solidFill>
              </a:rPr>
              <a:t>Integration of electrocautery unit</a:t>
            </a:r>
            <a:endParaRPr>
              <a:solidFill>
                <a:srgbClr val="000000"/>
              </a:solidFill>
            </a:endParaRPr>
          </a:p>
          <a:p>
            <a:pPr marL="914400" lvl="1" indent="-317500" algn="l" rtl="0">
              <a:spcBef>
                <a:spcPts val="600"/>
              </a:spcBef>
              <a:spcAft>
                <a:spcPts val="0"/>
              </a:spcAft>
              <a:buClr>
                <a:srgbClr val="000000"/>
              </a:buClr>
              <a:buSzPts val="1400"/>
              <a:buAutoNum type="alphaLcPeriod"/>
            </a:pPr>
            <a:r>
              <a:rPr lang="en">
                <a:solidFill>
                  <a:srgbClr val="000000"/>
                </a:solidFill>
              </a:rPr>
              <a:t>Connect to footpedals</a:t>
            </a:r>
            <a:endParaRPr>
              <a:solidFill>
                <a:srgbClr val="000000"/>
              </a:solidFill>
            </a:endParaRPr>
          </a:p>
          <a:p>
            <a:pPr marL="914400" lvl="1" indent="-317500" algn="l" rtl="0">
              <a:spcBef>
                <a:spcPts val="600"/>
              </a:spcBef>
              <a:spcAft>
                <a:spcPts val="0"/>
              </a:spcAft>
              <a:buClr>
                <a:srgbClr val="000000"/>
              </a:buClr>
              <a:buSzPts val="1400"/>
              <a:buAutoNum type="alphaLcPeriod"/>
            </a:pPr>
            <a:r>
              <a:rPr lang="en">
                <a:solidFill>
                  <a:srgbClr val="000000"/>
                </a:solidFill>
              </a:rPr>
              <a:t>Feedback when unit on/off</a:t>
            </a:r>
            <a:endParaRPr>
              <a:solidFill>
                <a:srgbClr val="000000"/>
              </a:solidFill>
            </a:endParaRPr>
          </a:p>
          <a:p>
            <a:pPr marL="457200" lvl="0" indent="-342900" algn="l" rtl="0">
              <a:spcBef>
                <a:spcPts val="600"/>
              </a:spcBef>
              <a:spcAft>
                <a:spcPts val="0"/>
              </a:spcAft>
              <a:buClr>
                <a:srgbClr val="000000"/>
              </a:buClr>
              <a:buSzPts val="1800"/>
              <a:buAutoNum type="arabicPeriod"/>
            </a:pPr>
            <a:r>
              <a:rPr lang="en">
                <a:solidFill>
                  <a:srgbClr val="000000"/>
                </a:solidFill>
              </a:rPr>
              <a:t>Other items?</a:t>
            </a:r>
            <a:endParaRPr>
              <a:solidFill>
                <a:srgbClr val="000000"/>
              </a:solidFill>
            </a:endParaRPr>
          </a:p>
          <a:p>
            <a:pPr marL="914400" lvl="1" indent="-317500" algn="l" rtl="0">
              <a:spcBef>
                <a:spcPts val="600"/>
              </a:spcBef>
              <a:spcAft>
                <a:spcPts val="0"/>
              </a:spcAft>
              <a:buClr>
                <a:srgbClr val="000000"/>
              </a:buClr>
              <a:buSzPts val="1400"/>
              <a:buAutoNum type="alphaLcPeriod"/>
            </a:pPr>
            <a:r>
              <a:rPr lang="en">
                <a:solidFill>
                  <a:srgbClr val="000000"/>
                </a:solidFill>
              </a:rPr>
              <a:t>ROS 2.0</a:t>
            </a:r>
            <a:endParaRPr>
              <a:solidFill>
                <a:srgbClr val="000000"/>
              </a:solidFill>
            </a:endParaRPr>
          </a:p>
          <a:p>
            <a:pPr marL="914400" lvl="1" indent="-317500" algn="l" rtl="0">
              <a:spcBef>
                <a:spcPts val="600"/>
              </a:spcBef>
              <a:spcAft>
                <a:spcPts val="0"/>
              </a:spcAft>
              <a:buClr>
                <a:srgbClr val="000000"/>
              </a:buClr>
              <a:buSzPts val="1400"/>
              <a:buAutoNum type="alphaLcPeriod"/>
            </a:pPr>
            <a:r>
              <a:rPr lang="en">
                <a:solidFill>
                  <a:srgbClr val="000000"/>
                </a:solidFill>
              </a:rPr>
              <a:t>Better trajectory support (non-zero final velocities) -- e.g., MoveIt!</a:t>
            </a:r>
            <a:endParaRPr>
              <a:solidFill>
                <a:srgbClr val="000000"/>
              </a:solidFill>
            </a:endParaRPr>
          </a:p>
        </p:txBody>
      </p:sp>
      <p:sp>
        <p:nvSpPr>
          <p:cNvPr id="227" name="Google Shape;227;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PSM Tools</a:t>
            </a:r>
            <a:endParaRPr/>
          </a:p>
        </p:txBody>
      </p:sp>
      <p:sp>
        <p:nvSpPr>
          <p:cNvPr id="71" name="Google Shape;71;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a:t>Support way more tools, including S/Si tools</a:t>
            </a:r>
            <a:endParaRPr/>
          </a:p>
          <a:p>
            <a:pPr marL="914400" lvl="1" indent="-317500" algn="l" rtl="0">
              <a:spcBef>
                <a:spcPts val="0"/>
              </a:spcBef>
              <a:spcAft>
                <a:spcPts val="0"/>
              </a:spcAft>
              <a:buSzPts val="1400"/>
              <a:buChar char="○"/>
            </a:pPr>
            <a:r>
              <a:rPr lang="en"/>
              <a:t>So far: </a:t>
            </a:r>
            <a:r>
              <a:rPr lang="en" sz="1400"/>
              <a:t>5mm needle driver, large needle driver, permanent cautery spatula, cadiere forceps, long tip forceps, prograsp forceps, curved scissors, maryland bipolar forceps, resano forceps, debakey forceps, mega needle driver, small clip applier, fenestrated bipolar forceps, micro forceps, thoracic grasper, monopolar curved scissor</a:t>
            </a:r>
            <a:endParaRPr/>
          </a:p>
          <a:p>
            <a:pPr marL="457200" lvl="0" indent="-342900" algn="l" rtl="0">
              <a:spcBef>
                <a:spcPts val="0"/>
              </a:spcBef>
              <a:spcAft>
                <a:spcPts val="0"/>
              </a:spcAft>
              <a:buSzPts val="1800"/>
              <a:buAutoNum type="arabicPeriod"/>
            </a:pPr>
            <a:r>
              <a:rPr lang="en"/>
              <a:t>Ability to swap tools at runtime (vs. shut down the system, change configuration files and restart)</a:t>
            </a:r>
            <a:endParaRPr/>
          </a:p>
          <a:p>
            <a:pPr marL="914400" lvl="1" indent="-317500" algn="l" rtl="0">
              <a:spcBef>
                <a:spcPts val="0"/>
              </a:spcBef>
              <a:spcAft>
                <a:spcPts val="0"/>
              </a:spcAft>
              <a:buSzPts val="1400"/>
              <a:buChar char="○"/>
            </a:pPr>
            <a:r>
              <a:rPr lang="en"/>
              <a:t>dVRK 1.x: Configuration file (</a:t>
            </a:r>
            <a:r>
              <a:rPr lang="en" i="1"/>
              <a:t>fixed</a:t>
            </a:r>
            <a:r>
              <a:rPr lang="en"/>
              <a:t>, similar to current dVRK)</a:t>
            </a:r>
            <a:endParaRPr/>
          </a:p>
          <a:p>
            <a:pPr marL="914400" lvl="1" indent="-317500" algn="l" rtl="0">
              <a:spcBef>
                <a:spcPts val="0"/>
              </a:spcBef>
              <a:spcAft>
                <a:spcPts val="0"/>
              </a:spcAft>
              <a:buSzPts val="1400"/>
              <a:buChar char="○"/>
            </a:pPr>
            <a:r>
              <a:rPr lang="en"/>
              <a:t>dVRK 2.0: Via Qt (</a:t>
            </a:r>
            <a:r>
              <a:rPr lang="en" i="1"/>
              <a:t>manual</a:t>
            </a:r>
            <a:r>
              <a:rPr lang="en"/>
              <a:t>) or ROS (programmatic)</a:t>
            </a:r>
            <a:endParaRPr/>
          </a:p>
          <a:p>
            <a:pPr marL="914400" lvl="1" indent="-317500" algn="l" rtl="0">
              <a:spcBef>
                <a:spcPts val="0"/>
              </a:spcBef>
              <a:spcAft>
                <a:spcPts val="0"/>
              </a:spcAft>
              <a:buSzPts val="1400"/>
              <a:buChar char="○"/>
            </a:pPr>
            <a:r>
              <a:rPr lang="en"/>
              <a:t>dVRK 2.0: Dallas chip inside instrument (</a:t>
            </a:r>
            <a:r>
              <a:rPr lang="en" i="1"/>
              <a:t>automatic</a:t>
            </a:r>
            <a:r>
              <a:rPr lang="en"/>
              <a:t>, requires updated firmware and hardware, prior to Build 7)</a:t>
            </a:r>
            <a:endParaRPr/>
          </a:p>
        </p:txBody>
      </p:sp>
      <p:sp>
        <p:nvSpPr>
          <p:cNvPr id="72" name="Google Shape;72;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PSM Tools: fixed tool type</a:t>
            </a:r>
            <a:endParaRPr/>
          </a:p>
        </p:txBody>
      </p:sp>
      <p:sp>
        <p:nvSpPr>
          <p:cNvPr id="79" name="Google Shape;79;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2" name="dVRK tool fixed.m4v" descr="dVRK tool fixed.m4v">
            <a:hlinkClick r:id="" action="ppaction://media"/>
            <a:extLst>
              <a:ext uri="{FF2B5EF4-FFF2-40B4-BE49-F238E27FC236}">
                <a16:creationId xmlns:a16="http://schemas.microsoft.com/office/drawing/2014/main" xmlns="" id="{44393375-D6A4-3747-AFE4-BAEEE39DF6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06448" y="933072"/>
            <a:ext cx="7331103" cy="41237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PSM Tools: setting type manually</a:t>
            </a:r>
            <a:endParaRPr/>
          </a:p>
        </p:txBody>
      </p:sp>
      <p:sp>
        <p:nvSpPr>
          <p:cNvPr id="86" name="Google Shape;86;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2" name="dVRK tool manual.m4v" descr="dVRK tool manual.m4v">
            <a:hlinkClick r:id="" action="ppaction://media"/>
            <a:extLst>
              <a:ext uri="{FF2B5EF4-FFF2-40B4-BE49-F238E27FC236}">
                <a16:creationId xmlns:a16="http://schemas.microsoft.com/office/drawing/2014/main" xmlns="" id="{18357EE0-4892-A545-AE54-E8041A5342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9815" y="1017725"/>
            <a:ext cx="7124369" cy="40074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PSM Tool: automatic detection using Dallas chip</a:t>
            </a:r>
            <a:endParaRPr/>
          </a:p>
        </p:txBody>
      </p:sp>
      <p:sp>
        <p:nvSpPr>
          <p:cNvPr id="92" name="Google Shape;92;p18"/>
          <p:cNvSpPr txBox="1">
            <a:spLocks noGrp="1"/>
          </p:cNvSpPr>
          <p:nvPr>
            <p:ph type="body" idx="1"/>
          </p:nvPr>
        </p:nvSpPr>
        <p:spPr>
          <a:xfrm>
            <a:off x="311700" y="1152475"/>
            <a:ext cx="2889000" cy="305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 video</a:t>
            </a:r>
            <a:endParaRPr/>
          </a:p>
          <a:p>
            <a:pPr marL="0" lvl="0" indent="0" algn="l" rtl="0">
              <a:spcBef>
                <a:spcPts val="1600"/>
              </a:spcBef>
              <a:spcAft>
                <a:spcPts val="1600"/>
              </a:spcAft>
              <a:buNone/>
            </a:pPr>
            <a:r>
              <a:rPr lang="en"/>
              <a:t>Sorry, the controllers I took home have not been modified yet…</a:t>
            </a:r>
            <a:endParaRPr/>
          </a:p>
        </p:txBody>
      </p:sp>
      <p:sp>
        <p:nvSpPr>
          <p:cNvPr id="93" name="Google Shape;93;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94" name="Google Shape;94;p18"/>
          <p:cNvPicPr preferRelativeResize="0"/>
          <p:nvPr/>
        </p:nvPicPr>
        <p:blipFill>
          <a:blip r:embed="rId3">
            <a:alphaModFix/>
          </a:blip>
          <a:stretch>
            <a:fillRect/>
          </a:stretch>
        </p:blipFill>
        <p:spPr>
          <a:xfrm>
            <a:off x="3200592" y="1017725"/>
            <a:ext cx="5501036" cy="412577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PSM Teleoperation</a:t>
            </a:r>
            <a:endParaRPr/>
          </a:p>
        </p:txBody>
      </p:sp>
      <p:sp>
        <p:nvSpPr>
          <p:cNvPr id="100" name="Google Shape;100;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a:t>Improved logic to detect operator and start teleoperating</a:t>
            </a:r>
            <a:endParaRPr/>
          </a:p>
          <a:p>
            <a:pPr marL="914400" lvl="1" indent="-317500" algn="l" rtl="0">
              <a:spcBef>
                <a:spcPts val="0"/>
              </a:spcBef>
              <a:spcAft>
                <a:spcPts val="0"/>
              </a:spcAft>
              <a:buSzPts val="1400"/>
              <a:buChar char="○"/>
            </a:pPr>
            <a:r>
              <a:rPr lang="en"/>
              <a:t>Smoother transitions from start, clutch and ECM teleoperation</a:t>
            </a:r>
            <a:endParaRPr/>
          </a:p>
          <a:p>
            <a:pPr marL="914400" lvl="1" indent="-317500" algn="l" rtl="0">
              <a:spcBef>
                <a:spcPts val="0"/>
              </a:spcBef>
              <a:spcAft>
                <a:spcPts val="0"/>
              </a:spcAft>
              <a:buSzPts val="1400"/>
              <a:buChar char="○"/>
            </a:pPr>
            <a:r>
              <a:rPr lang="en"/>
              <a:t>Use combination of roll and gripper angle</a:t>
            </a:r>
            <a:endParaRPr/>
          </a:p>
          <a:p>
            <a:pPr marL="457200" lvl="0" indent="-342900" algn="l" rtl="0">
              <a:spcBef>
                <a:spcPts val="0"/>
              </a:spcBef>
              <a:spcAft>
                <a:spcPts val="0"/>
              </a:spcAft>
              <a:buSzPts val="1800"/>
              <a:buAutoNum type="arabicPeriod"/>
            </a:pPr>
            <a:r>
              <a:rPr lang="en"/>
              <a:t>Jaw control</a:t>
            </a:r>
            <a:endParaRPr/>
          </a:p>
          <a:p>
            <a:pPr marL="914400" lvl="1" indent="-317500" algn="l" rtl="0">
              <a:spcBef>
                <a:spcPts val="0"/>
              </a:spcBef>
              <a:spcAft>
                <a:spcPts val="0"/>
              </a:spcAft>
              <a:buSzPts val="1400"/>
              <a:buChar char="○"/>
            </a:pPr>
            <a:r>
              <a:rPr lang="en"/>
              <a:t>Better jaw angle control (rate limit with slower rate to catch up on MTM gripper angle)</a:t>
            </a:r>
            <a:endParaRPr/>
          </a:p>
          <a:p>
            <a:pPr marL="914400" lvl="1" indent="-317500" algn="l" rtl="0">
              <a:spcBef>
                <a:spcPts val="0"/>
              </a:spcBef>
              <a:spcAft>
                <a:spcPts val="0"/>
              </a:spcAft>
              <a:buSzPts val="1400"/>
              <a:buChar char="○"/>
            </a:pPr>
            <a:r>
              <a:rPr lang="en"/>
              <a:t>Use MTM gripper and PSM jaw angle range to determine angle mapping (needed for all new tools supported)</a:t>
            </a:r>
            <a:endParaRPr/>
          </a:p>
          <a:p>
            <a:pPr marL="457200" lvl="0" indent="-342900" algn="l" rtl="0">
              <a:spcBef>
                <a:spcPts val="0"/>
              </a:spcBef>
              <a:spcAft>
                <a:spcPts val="0"/>
              </a:spcAft>
              <a:buSzPts val="1800"/>
              <a:buAutoNum type="arabicPeriod"/>
            </a:pPr>
            <a:r>
              <a:rPr lang="en"/>
              <a:t>Support camera motion while teleoperating, allows research on autonomous camera motion</a:t>
            </a:r>
            <a:endParaRPr/>
          </a:p>
          <a:p>
            <a:pPr marL="914400" lvl="1" indent="-317500" algn="l" rtl="0">
              <a:spcBef>
                <a:spcPts val="0"/>
              </a:spcBef>
              <a:spcAft>
                <a:spcPts val="0"/>
              </a:spcAft>
              <a:buSzPts val="1400"/>
              <a:buChar char="○"/>
            </a:pPr>
            <a:r>
              <a:rPr lang="en"/>
              <a:t>Allow relative orientation between MTM and PSM</a:t>
            </a:r>
            <a:endParaRPr/>
          </a:p>
          <a:p>
            <a:pPr marL="914400" lvl="1" indent="-317500" algn="l" rtl="0">
              <a:spcBef>
                <a:spcPts val="0"/>
              </a:spcBef>
              <a:spcAft>
                <a:spcPts val="0"/>
              </a:spcAft>
              <a:buSzPts val="1400"/>
              <a:buChar char="○"/>
            </a:pPr>
            <a:r>
              <a:rPr lang="en"/>
              <a:t>Publish orientation difference between MTM and PSM</a:t>
            </a:r>
            <a:endParaRPr/>
          </a:p>
        </p:txBody>
      </p:sp>
      <p:sp>
        <p:nvSpPr>
          <p:cNvPr id="101" name="Google Shape;10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Arms</a:t>
            </a:r>
            <a:endParaRPr/>
          </a:p>
        </p:txBody>
      </p:sp>
      <p:sp>
        <p:nvSpPr>
          <p:cNvPr id="107" name="Google Shape;107;p20"/>
          <p:cNvSpPr txBox="1">
            <a:spLocks noGrp="1"/>
          </p:cNvSpPr>
          <p:nvPr>
            <p:ph type="body" idx="1"/>
          </p:nvPr>
        </p:nvSpPr>
        <p:spPr>
          <a:xfrm>
            <a:off x="311700" y="1017725"/>
            <a:ext cx="8457600" cy="981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Homing is essentially encoder preload using pots/joint limits </a:t>
            </a:r>
            <a:endParaRPr dirty="0"/>
          </a:p>
          <a:p>
            <a:pPr marL="457200" lvl="0" indent="-342900" algn="l" rtl="0">
              <a:spcBef>
                <a:spcPts val="0"/>
              </a:spcBef>
              <a:spcAft>
                <a:spcPts val="0"/>
              </a:spcAft>
              <a:buSzPts val="1800"/>
              <a:buChar char="-"/>
            </a:pPr>
            <a:r>
              <a:rPr lang="en" dirty="0"/>
              <a:t>Homing can skip bias on potentiometers and MTM roll (faster start) until next controller power cycle</a:t>
            </a:r>
            <a:endParaRPr dirty="0"/>
          </a:p>
        </p:txBody>
      </p:sp>
      <p:sp>
        <p:nvSpPr>
          <p:cNvPr id="110" name="Google Shape;110;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111" name="Google Shape;111;p20"/>
          <p:cNvSpPr txBox="1">
            <a:spLocks noGrp="1"/>
          </p:cNvSpPr>
          <p:nvPr>
            <p:ph type="body" idx="1"/>
          </p:nvPr>
        </p:nvSpPr>
        <p:spPr>
          <a:xfrm>
            <a:off x="1631538" y="2151450"/>
            <a:ext cx="1485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First homing</a:t>
            </a:r>
            <a:endParaRPr/>
          </a:p>
        </p:txBody>
      </p:sp>
      <p:sp>
        <p:nvSpPr>
          <p:cNvPr id="112" name="Google Shape;112;p20"/>
          <p:cNvSpPr txBox="1">
            <a:spLocks noGrp="1"/>
          </p:cNvSpPr>
          <p:nvPr>
            <p:ph type="body" idx="1"/>
          </p:nvPr>
        </p:nvSpPr>
        <p:spPr>
          <a:xfrm>
            <a:off x="5340463" y="2151450"/>
            <a:ext cx="2427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Following homings</a:t>
            </a:r>
            <a:endParaRPr/>
          </a:p>
        </p:txBody>
      </p:sp>
      <p:pic>
        <p:nvPicPr>
          <p:cNvPr id="2" name="dVRK MTM first homing.mov" descr="dVRK MTM first homing.mov">
            <a:hlinkClick r:id="" action="ppaction://media"/>
            <a:extLst>
              <a:ext uri="{FF2B5EF4-FFF2-40B4-BE49-F238E27FC236}">
                <a16:creationId xmlns:a16="http://schemas.microsoft.com/office/drawing/2014/main" xmlns="" id="{88CD5B51-88D2-3647-B368-B8FC25FFD1D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93466" y="2536744"/>
            <a:ext cx="4125567" cy="2320631"/>
          </a:xfrm>
          <a:prstGeom prst="rect">
            <a:avLst/>
          </a:prstGeom>
        </p:spPr>
      </p:pic>
      <p:pic>
        <p:nvPicPr>
          <p:cNvPr id="3" name="dVRK 2.0 MTM second homing.mov" descr="dVRK 2.0 MTM second homing.mov">
            <a:hlinkClick r:id="" action="ppaction://media"/>
            <a:extLst>
              <a:ext uri="{FF2B5EF4-FFF2-40B4-BE49-F238E27FC236}">
                <a16:creationId xmlns:a16="http://schemas.microsoft.com/office/drawing/2014/main" xmlns="" id="{2D352FE1-E2A5-4944-B019-B6E557A3EC72}"/>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659464" y="2536744"/>
            <a:ext cx="4125566" cy="23206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3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0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Arms</a:t>
            </a:r>
            <a:endParaRPr/>
          </a:p>
        </p:txBody>
      </p:sp>
      <p:sp>
        <p:nvSpPr>
          <p:cNvPr id="118" name="Google Shape;118;p21"/>
          <p:cNvSpPr txBox="1">
            <a:spLocks noGrp="1"/>
          </p:cNvSpPr>
          <p:nvPr>
            <p:ph type="body" idx="1"/>
          </p:nvPr>
        </p:nvSpPr>
        <p:spPr>
          <a:xfrm>
            <a:off x="311700" y="1152475"/>
            <a:ext cx="4486799" cy="3653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MTM:</a:t>
            </a:r>
            <a:endParaRPr dirty="0"/>
          </a:p>
          <a:p>
            <a:pPr marL="914400" lvl="1" indent="-317500" algn="l" rtl="0">
              <a:spcBef>
                <a:spcPts val="0"/>
              </a:spcBef>
              <a:spcAft>
                <a:spcPts val="0"/>
              </a:spcAft>
              <a:buSzPts val="1400"/>
              <a:buChar char="-"/>
            </a:pPr>
            <a:r>
              <a:rPr lang="en" dirty="0"/>
              <a:t>Control platform orientation (redundant 4</a:t>
            </a:r>
            <a:r>
              <a:rPr lang="en" baseline="30000" dirty="0"/>
              <a:t>th</a:t>
            </a:r>
            <a:r>
              <a:rPr lang="en" dirty="0"/>
              <a:t> </a:t>
            </a:r>
            <a:r>
              <a:rPr lang="en" dirty="0" err="1"/>
              <a:t>dof</a:t>
            </a:r>
            <a:r>
              <a:rPr lang="en" dirty="0"/>
              <a:t>) to follow operator’s hand</a:t>
            </a:r>
            <a:endParaRPr dirty="0"/>
          </a:p>
          <a:p>
            <a:pPr marL="914400" lvl="1" indent="-317500" algn="l" rtl="0">
              <a:spcBef>
                <a:spcPts val="0"/>
              </a:spcBef>
              <a:spcAft>
                <a:spcPts val="0"/>
              </a:spcAft>
              <a:buSzPts val="1400"/>
              <a:buChar char="-"/>
            </a:pPr>
            <a:r>
              <a:rPr lang="en" dirty="0"/>
              <a:t>Working on closed form inverse kinematics</a:t>
            </a:r>
            <a:endParaRPr dirty="0"/>
          </a:p>
          <a:p>
            <a:pPr marL="457200" lvl="0" indent="-342900" algn="l" rtl="0">
              <a:spcBef>
                <a:spcPts val="0"/>
              </a:spcBef>
              <a:spcAft>
                <a:spcPts val="0"/>
              </a:spcAft>
              <a:buSzPts val="1800"/>
              <a:buChar char="-"/>
            </a:pPr>
            <a:r>
              <a:rPr lang="en" dirty="0"/>
              <a:t>ECM:</a:t>
            </a:r>
            <a:endParaRPr dirty="0"/>
          </a:p>
          <a:p>
            <a:pPr marL="914400" lvl="1" indent="-317500" algn="l" rtl="0">
              <a:spcBef>
                <a:spcPts val="0"/>
              </a:spcBef>
              <a:spcAft>
                <a:spcPts val="0"/>
              </a:spcAft>
              <a:buSzPts val="1400"/>
              <a:buChar char="-"/>
            </a:pPr>
            <a:r>
              <a:rPr lang="en" dirty="0"/>
              <a:t>Added gravity compensation:</a:t>
            </a:r>
            <a:endParaRPr dirty="0"/>
          </a:p>
          <a:p>
            <a:pPr marL="1371600" lvl="2" indent="-317500" algn="l" rtl="0">
              <a:spcBef>
                <a:spcPts val="0"/>
              </a:spcBef>
              <a:spcAft>
                <a:spcPts val="0"/>
              </a:spcAft>
              <a:buSzPts val="1400"/>
              <a:buChar char="-"/>
            </a:pPr>
            <a:r>
              <a:rPr lang="en" dirty="0"/>
              <a:t>manual mode</a:t>
            </a:r>
            <a:endParaRPr dirty="0"/>
          </a:p>
          <a:p>
            <a:pPr marL="1371600" lvl="2" indent="-317500" algn="l" rtl="0">
              <a:spcBef>
                <a:spcPts val="0"/>
              </a:spcBef>
              <a:spcAft>
                <a:spcPts val="0"/>
              </a:spcAft>
              <a:buSzPts val="1400"/>
              <a:buChar char="-"/>
            </a:pPr>
            <a:r>
              <a:rPr lang="en" dirty="0"/>
              <a:t>PID feed-forward</a:t>
            </a:r>
            <a:endParaRPr dirty="0"/>
          </a:p>
          <a:p>
            <a:pPr marL="914400" lvl="1" indent="-317500" algn="l" rtl="0">
              <a:spcBef>
                <a:spcPts val="0"/>
              </a:spcBef>
              <a:spcAft>
                <a:spcPts val="0"/>
              </a:spcAft>
              <a:buSzPts val="1400"/>
              <a:buChar char="-"/>
            </a:pPr>
            <a:r>
              <a:rPr lang="en" dirty="0"/>
              <a:t>Support different endoscope angles: straight (0⁰), up and down (30⁰).  Set via configuration file and/or runtime using Qt/ROS</a:t>
            </a:r>
            <a:endParaRPr dirty="0"/>
          </a:p>
          <a:p>
            <a:pPr marL="914400" lvl="1" indent="-317500" algn="l" rtl="0">
              <a:spcBef>
                <a:spcPts val="0"/>
              </a:spcBef>
              <a:spcAft>
                <a:spcPts val="0"/>
              </a:spcAft>
              <a:buSzPts val="1400"/>
              <a:buChar char="-"/>
            </a:pPr>
            <a:r>
              <a:rPr lang="en" dirty="0"/>
              <a:t>Closed form inverse kinematics, better handling of joint limits</a:t>
            </a:r>
            <a:endParaRPr dirty="0"/>
          </a:p>
        </p:txBody>
      </p:sp>
      <p:sp>
        <p:nvSpPr>
          <p:cNvPr id="120" name="Google Shape;120;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pic>
        <p:nvPicPr>
          <p:cNvPr id="2" name="dVRK 2.0 MTM platform motion.mov" descr="dVRK 2.0 MTM platform motion.mov">
            <a:hlinkClick r:id="" action="ppaction://media"/>
            <a:extLst>
              <a:ext uri="{FF2B5EF4-FFF2-40B4-BE49-F238E27FC236}">
                <a16:creationId xmlns:a16="http://schemas.microsoft.com/office/drawing/2014/main" xmlns="" id="{792BCC5C-00E5-2849-96D4-C64E4F5FB77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98499" y="1349578"/>
            <a:ext cx="4345501" cy="24443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TotalTime>
  <Words>952</Words>
  <Application>Microsoft Office PowerPoint</Application>
  <PresentationFormat>On-screen Show (16:9)</PresentationFormat>
  <Paragraphs>199</Paragraphs>
  <Slides>20</Slides>
  <Notes>20</Notes>
  <HiddenSlides>0</HiddenSlides>
  <MMClips>6</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20</vt:i4>
      </vt:variant>
    </vt:vector>
  </HeadingPairs>
  <TitlesOfParts>
    <vt:vector size="22" baseType="lpstr">
      <vt:lpstr>Arial</vt:lpstr>
      <vt:lpstr>Simple Light</vt:lpstr>
      <vt:lpstr>dVRK 2.0</vt:lpstr>
      <vt:lpstr>Motivation</vt:lpstr>
      <vt:lpstr>PSM Tools</vt:lpstr>
      <vt:lpstr>PSM Tools: fixed tool type</vt:lpstr>
      <vt:lpstr>PSM Tools: setting type manually</vt:lpstr>
      <vt:lpstr>PSM Tool: automatic detection using Dallas chip</vt:lpstr>
      <vt:lpstr>PSM Teleoperation</vt:lpstr>
      <vt:lpstr>Arms</vt:lpstr>
      <vt:lpstr>Arms</vt:lpstr>
      <vt:lpstr>Endoscope focus: current setup</vt:lpstr>
      <vt:lpstr>Endoscope focus: proposed setup</vt:lpstr>
      <vt:lpstr>Collaborative Robotics ToolKit (CRTK): motivation</vt:lpstr>
      <vt:lpstr>CRTK: pros</vt:lpstr>
      <vt:lpstr>CRTK: cons</vt:lpstr>
      <vt:lpstr>Other software updates</vt:lpstr>
      <vt:lpstr>Dark mode</vt:lpstr>
      <vt:lpstr>Ethernet Support (UDP)</vt:lpstr>
      <vt:lpstr>Setup Joint Controller</vt:lpstr>
      <vt:lpstr>Other firmware updates</vt:lpstr>
      <vt:lpstr>Prioritization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dVRK 2.0</dc:title>
  <cp:lastModifiedBy>hollydburkett@aol.com</cp:lastModifiedBy>
  <cp:revision>4</cp:revision>
  <dcterms:modified xsi:type="dcterms:W3CDTF">2020-07-15T20:43:57Z</dcterms:modified>
</cp:coreProperties>
</file>